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6" r:id="rId10"/>
    <p:sldId id="264" r:id="rId11"/>
    <p:sldId id="267" r:id="rId12"/>
    <p:sldId id="269" r:id="rId13"/>
    <p:sldId id="270" r:id="rId14"/>
    <p:sldId id="265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78" y="-9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8"/>
  <c:chart>
    <c:title>
      <c:tx>
        <c:rich>
          <a:bodyPr/>
          <a:lstStyle/>
          <a:p>
            <a:pPr>
              <a:defRPr>
                <a:latin typeface="+mj-lt"/>
              </a:defRPr>
            </a:pPr>
            <a:r>
              <a:rPr lang="en-US" sz="1800" b="1" i="0" baseline="0" dirty="0" smtClean="0">
                <a:effectLst/>
                <a:latin typeface="+mj-lt"/>
              </a:rPr>
              <a:t>South Sudan Aggregated </a:t>
            </a:r>
            <a:r>
              <a:rPr lang="en-US" sz="1800" b="1" i="0" baseline="0" dirty="0">
                <a:effectLst/>
                <a:latin typeface="+mj-lt"/>
              </a:rPr>
              <a:t>data for educational preferences </a:t>
            </a:r>
            <a:endParaRPr lang="en-US" dirty="0">
              <a:effectLst/>
              <a:latin typeface="+mj-lt"/>
            </a:endParaRP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Officials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Segregated education</c:v>
                </c:pt>
                <c:pt idx="1">
                  <c:v>Small units</c:v>
                </c:pt>
                <c:pt idx="2">
                  <c:v>Integrated education</c:v>
                </c:pt>
                <c:pt idx="3">
                  <c:v>Resources school</c:v>
                </c:pt>
                <c:pt idx="4">
                  <c:v>Inclusive education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2">
                  <c:v>1</c:v>
                </c:pt>
                <c:pt idx="4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Headmasters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Segregated education</c:v>
                </c:pt>
                <c:pt idx="1">
                  <c:v>Small units</c:v>
                </c:pt>
                <c:pt idx="2">
                  <c:v>Integrated education</c:v>
                </c:pt>
                <c:pt idx="3">
                  <c:v>Resources school</c:v>
                </c:pt>
                <c:pt idx="4">
                  <c:v>Inclusive education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Teachers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Segregated education</c:v>
                </c:pt>
                <c:pt idx="1">
                  <c:v>Small units</c:v>
                </c:pt>
                <c:pt idx="2">
                  <c:v>Integrated education</c:v>
                </c:pt>
                <c:pt idx="3">
                  <c:v>Resources school</c:v>
                </c:pt>
                <c:pt idx="4">
                  <c:v>Inclusive education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50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Parents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Segregated education</c:v>
                </c:pt>
                <c:pt idx="1">
                  <c:v>Small units</c:v>
                </c:pt>
                <c:pt idx="2">
                  <c:v>Integrated education</c:v>
                </c:pt>
                <c:pt idx="3">
                  <c:v>Resources school</c:v>
                </c:pt>
                <c:pt idx="4">
                  <c:v>Inclusive education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Children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Segregated education</c:v>
                </c:pt>
                <c:pt idx="1">
                  <c:v>Small units</c:v>
                </c:pt>
                <c:pt idx="2">
                  <c:v>Integrated education</c:v>
                </c:pt>
                <c:pt idx="3">
                  <c:v>Resources school</c:v>
                </c:pt>
                <c:pt idx="4">
                  <c:v>Inclusive education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39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Total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Segregated education</c:v>
                </c:pt>
                <c:pt idx="1">
                  <c:v>Small units</c:v>
                </c:pt>
                <c:pt idx="2">
                  <c:v>Integrated education</c:v>
                </c:pt>
                <c:pt idx="3">
                  <c:v>Resources school</c:v>
                </c:pt>
                <c:pt idx="4">
                  <c:v>Inclusive education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0">
                  <c:v>6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  <c:pt idx="4">
                  <c:v>135</c:v>
                </c:pt>
              </c:numCache>
            </c:numRef>
          </c:val>
        </c:ser>
        <c:axId val="749419904"/>
        <c:axId val="572191488"/>
      </c:barChart>
      <c:catAx>
        <c:axId val="749419904"/>
        <c:scaling>
          <c:orientation val="minMax"/>
        </c:scaling>
        <c:axPos val="l"/>
        <c:majorGridlines/>
        <c:numFmt formatCode="m/d/yy" sourceLinked="1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572191488"/>
        <c:crosses val="autoZero"/>
        <c:auto val="1"/>
        <c:lblAlgn val="ctr"/>
        <c:lblOffset val="100"/>
      </c:catAx>
      <c:valAx>
        <c:axId val="572191488"/>
        <c:scaling>
          <c:orientation val="minMax"/>
        </c:scaling>
        <c:axPos val="b"/>
        <c:majorGridlines/>
        <c:numFmt formatCode="General" sourceLinked="1"/>
        <c:majorTickMark val="cross"/>
        <c:tickLblPos val="nextTo"/>
        <c:crossAx val="74941990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+mj-lt"/>
            </a:defRPr>
          </a:pPr>
          <a:endParaRPr lang="en-US"/>
        </a:p>
      </c:txPr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0ADAA-A1B0-4B85-969F-F82F854508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7A410-4007-4C78-B409-FDA09AE58487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0793-ADD4-4DA6-B118-DF4A0E91F7B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worldofinclusio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hyperlink" Target="http://images.google.be/imgres?imgurl=http://www.musc.edu/hrm/images/public/disability.gif&amp;imgrefurl=http://www.musc.edu/hrm/benefits/ins_suppl.htm&amp;h=1023&amp;w=1280&amp;sz=27&amp;hl=fr&amp;start=1&amp;um=1&amp;tbnid=vMSynM-V3Dge9M:&amp;tbnh=120&amp;tbnw=150&amp;prev=/images?q=disability%22&amp;svnum=10&amp;um=1&amp;hl=fr&amp;rls=GGLJ,GGLJ:2006-36,GGLJ:en" TargetMode="External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Getting Schools on Board for Inclusion: Setting the International Agenda?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Richard Rieser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World of Inclusion Ltd</a:t>
            </a:r>
          </a:p>
          <a:p>
            <a:r>
              <a:rPr lang="en-GB" dirty="0" smtClean="0">
                <a:solidFill>
                  <a:schemeClr val="tx1"/>
                </a:solidFill>
                <a:hlinkClick r:id="rId2"/>
              </a:rPr>
              <a:t>www.worldofinclusion.com</a:t>
            </a:r>
            <a:r>
              <a:rPr lang="en-GB" dirty="0" smtClean="0">
                <a:solidFill>
                  <a:schemeClr val="tx1"/>
                </a:solidFill>
              </a:rPr>
              <a:t> 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32656"/>
            <a:ext cx="2350134" cy="138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Themes of UK Disability History Month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981075"/>
            <a:ext cx="5113337" cy="51450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sz="2800" dirty="0" smtClean="0"/>
              <a:t>2010 Founded- Education and the struggle for Inclusion</a:t>
            </a:r>
          </a:p>
          <a:p>
            <a:pPr>
              <a:defRPr/>
            </a:pPr>
            <a:r>
              <a:rPr lang="en-GB" sz="2800" dirty="0" smtClean="0"/>
              <a:t>2011 Disabled Peoples Struggle for Rights</a:t>
            </a:r>
          </a:p>
          <a:p>
            <a:pPr>
              <a:defRPr/>
            </a:pPr>
            <a:r>
              <a:rPr lang="en-GB" sz="2800" dirty="0" smtClean="0"/>
              <a:t>2012 Changing Lives, Changing Times. </a:t>
            </a:r>
          </a:p>
          <a:p>
            <a:pPr>
              <a:buFontTx/>
              <a:buNone/>
              <a:defRPr/>
            </a:pPr>
            <a:r>
              <a:rPr lang="en-GB" sz="2800" dirty="0"/>
              <a:t> </a:t>
            </a:r>
            <a:r>
              <a:rPr lang="en-GB" sz="2800" dirty="0" smtClean="0"/>
              <a:t>   No to Hate Crime</a:t>
            </a:r>
          </a:p>
          <a:p>
            <a:pPr>
              <a:defRPr/>
            </a:pPr>
            <a:r>
              <a:rPr lang="en-GB" sz="2800" dirty="0" smtClean="0"/>
              <a:t>2013 Celebrating Our Struggle for Independent Living: No return to the Institution and Isolation</a:t>
            </a:r>
            <a:endParaRPr lang="en-GB" sz="2800" dirty="0"/>
          </a:p>
          <a:p>
            <a:pPr>
              <a:defRPr/>
            </a:pPr>
            <a:r>
              <a:rPr lang="en-GB" sz="2800" dirty="0" smtClean="0"/>
              <a:t>2014 War and Impairment: The Social Consequences of Disablism</a:t>
            </a:r>
          </a:p>
          <a:p>
            <a:pPr>
              <a:defRPr/>
            </a:pPr>
            <a:r>
              <a:rPr lang="en-GB" sz="2800" dirty="0" smtClean="0"/>
              <a:t>2015 Portrayal in the Media and </a:t>
            </a:r>
            <a:r>
              <a:rPr lang="en-GB" sz="2800" dirty="0" err="1" smtClean="0"/>
              <a:t>and</a:t>
            </a:r>
            <a:r>
              <a:rPr lang="en-GB" sz="2800" dirty="0" smtClean="0"/>
              <a:t> Moving Image</a:t>
            </a:r>
          </a:p>
          <a:p>
            <a:pPr>
              <a:defRPr/>
            </a:pPr>
            <a:endParaRPr lang="en-GB" sz="2800" dirty="0"/>
          </a:p>
        </p:txBody>
      </p:sp>
      <p:pic>
        <p:nvPicPr>
          <p:cNvPr id="137220" name="Picture 1" descr="E:\Disability History Month\Logos\DHM_BADGE 2.jpg"/>
          <p:cNvPicPr>
            <a:picLocks noChangeAspect="1" noChangeArrowheads="1"/>
          </p:cNvPicPr>
          <p:nvPr/>
        </p:nvPicPr>
        <p:blipFill>
          <a:blip r:embed="rId2" cstate="print"/>
          <a:srcRect l="10097" t="11334" r="9045" b="34904"/>
          <a:stretch>
            <a:fillRect/>
          </a:stretch>
        </p:blipFill>
        <p:spPr bwMode="auto">
          <a:xfrm>
            <a:off x="4356100" y="5229225"/>
            <a:ext cx="17637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1888" b="46854"/>
          <a:stretch>
            <a:fillRect/>
          </a:stretch>
        </p:blipFill>
        <p:spPr bwMode="auto">
          <a:xfrm>
            <a:off x="5964238" y="927100"/>
            <a:ext cx="29273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~AUT0025"/>
          <p:cNvPicPr>
            <a:picLocks noChangeAspect="1" noChangeArrowheads="1"/>
          </p:cNvPicPr>
          <p:nvPr/>
        </p:nvPicPr>
        <p:blipFill>
          <a:blip r:embed="rId4" cstate="print"/>
          <a:srcRect l="3679" t="7851" r="4134" b="8815"/>
          <a:stretch>
            <a:fillRect/>
          </a:stretch>
        </p:blipFill>
        <p:spPr bwMode="auto">
          <a:xfrm>
            <a:off x="6011863" y="2997200"/>
            <a:ext cx="28178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3" name="AutoShape 2" descr="data:image/jpeg;base64,/9j/4AAQSkZJRgABAQAAAQABAAD/2wCEAAkGBxQTEhUUExQWFhUXFx4aGBcXGBgXGRwaFxwYFxcaFxgbHSggHBwlHBwaITEhJSkrLi4uHB8zODMsNygtLisBCgoKBQUFDgUFDisZExkrKysrKysrKysrKysrKysrKysrKysrKysrKysrKysrKysrKysrKysrKysrKysrKysrK//AABEIALoBDwMBIgACEQEDEQH/xAAcAAACAgMBAQAAAAAAAAAAAAAEBQMGAQIHAAj/xABMEAABAgQDBAcEBAsFBwUAAAABAhEAAyExBBJBBVFhcQYTIoGRofAyscHRB0Ji4RQVIyQzUmNykqLSc4Ky0/E0Q1ODwsPEFheTs9T/xAAUAQEAAAAAAAAAAAAAAAAAAAAA/8QAFBEBAAAAAAAAAAAAAAAAAAAAAP/aAAwDAQACEQMRAD8A6ZjekUmWpSSapLHtSxXvWDAaumGHBv8AzSv64pHS4AYqaQ/6Qnvf3QgWkl2KeAf3QHUJvTjDjW325f8AVEH/AK+w2hH8afhHMpeFUtLHtUNRe+vF4VzsMpJZScmj39CA7GnppKUCUgFr9sfKBZvTyULp/mPwRHI1YnKxSpWY03U3HjaCEbWUVJzgOHZi1X89YDpKvpHkbk/xL/y4hm/SVJ0CD/fmfCSY5wMWhTZk3BcENYvHpuFw6yplFF63EBfz9JKHIyS++ZO//PGR9IGb2UST/wA6aP8Ax45tOwzHsqCjvapOrPA0pCgTQlx97QHSZ/0kZbypX/yTj/48af8AuWDZEnvmTh/2I54Jyg5IqzPxcXjaVMF1Sw1ipmD86C1YDoR+kb9nK/jnf5MNcN0qmLSlQRJZQBHbm6/8qOWSsCFh5aVqU7ZUAnvegiy7E2JjMpGYywwylas5DbkWtAXX8fz/ANST/FN/ogLEdM8rgqw+YB8qVTFK8Am8C4bosCGxE2ZOcuQSUodiPZFrmkPMHs+TKYS5aUsGokCAFwnSPEzPZw4berMn3w0TjMS1RIHDtmNkR5oD34ZiP2Pgv5xqcbP3yf4V/wBUbZo0IgPHGz98n+Bf9UV4dOJhUpKUJJSSCyFaEpLflN4hvh8ahRKUnMQnNZqZlIY96SO4xWtn4ZPXzgUsylafbUaeMAcjpnM1Qkc0K/ric9LZrOyG/cVXwXGFSgaFIgSZs5CrHKR4eEAwR0rX9gf3Ff1xL/6km/s/4Ff1xXJuEUFMO1lOnJxEqcSR7Q7m+MBZJfSGYf8Ahgt+qqvLtQOOlsx2yJodyv6oWysQk0FPKJ1yAq9zYj4wBsvpYs/URdrK+cO04yb+y/niqSsNlLtuLxZUmAJ/DJv7L+f5Rn8YTN0vxV8oFIjWAPTtBe5Hir5Qz2dOKgczcGfjv5RX0FoebIHZPd/1QHNulCiMVOsR1ir8zCClOy41Y21cQ96Tz2xU8Ch6xUVlUxiAQ7Wq0BGpQqQ4A5g748vEqI9twWcEhQB74hxAo4zcHYju8YDnq8tGY6boCXETCrKQEk3LeECL0vrfnEhmAFywJDFqhju4274GnrIIZT6mA8J/2uT8mItEqklTMpJcaFi/FxxgVM2gcCmlhGBNDW5tAEzJCxdB0Yu5ffSNJC1ua6cjv5/6QNLnMXqC+kToxKgo9qu4jhoTAN+ixK8VLCjQkvR7g6F90dKRsWQC/VIe/si+9o5n0fnEYuSdywnxOU++OqzcZLSUpUtKSoEgEgE5Q6m4AVgJpUtIDAAcqRtlrGwEbISLas7cKVgMpTHlcW5mFCtqTCqQpKUCTMm5HJdZDLCSBYAqA3ljpAv4mSqalM9RmFaFkFSicqkTEqQUPRJCSBQVywDbF7Xky8wWsOn2mSpWX97KC3fBcxQAJJAAFTwuYRY/EIlYieJi0hKpKVlCgn8owWgprqWTQCGQyzcMM1EzJQzZdApNcvJ4CNG1UFctJQsGa/VkgMQBmJu6aVYgGMq2tJCQsrypKikFTp7SSQoV5GsL8HIKDg+sWoqGZNbMJahQAUdgauY9sualf4NavWzBbeUv/OYBnh5SEpHVBIS1MrMxqG3ivnCST/tU8bviEn4mGOxFvJFGSZi8m7JnUUkcGtwaK9tvETJeKmmWzsl8wcF0jjwgHi1t68IGnrX9RhRy/Ct/V4H2RtMzioLSlJSAXSSQQXFjaB8dijLX2kqbKwUkE3oXgCMFiM6llmLgNewbvtGuMmMRygTo+oFawFhT1DXZzfUGsSbZmMoOfqmAIweHSsE0cGz8HjQzVIUUguAWYnURpslBIUUFmOocVDV1gIYnOcxo5JZ9T98A3w+1E2WGOrVEPNn7SSvUOfXdFUw6RmSDqR72MFbSwyUkZKZn5UbjxgLiQI0isbM2yqWnKUhXeQfjDGVttyB1dT9qAcyxDvZfsn1vhJhl5hD3Zg7J9b4Dk3Sw/nc8D/iKfxr7oQZ9xY/629aiLB0t/wBrn/2qqb4qq3GlbQG0+Y9QO8H1rAM4lyC9RfyiSaVVG/l7ogDGliNd8BGtRbKHB1PrnAZBBIJrvu/rfBvaalCT6rw+UAzlE3dxwHygM9ceFB98YWDdjTnGqzY5R4bte+PTT2Wdi7kb6e+AyEm9QN2sbyWJ99N1fGIpaqh3PwjdJDHwfm8AXsNf5zJP7VG/9dN47V+CoUQVJBIBAJD0VRQ7xHFdmJbESh+0R7wY7bJeAhxc9RBRJPbBTViQAVJCwDbMEl6u1HBiDY+GSJk0KczZaz+UJ7Spc1lJzHUCqWsCikKcEFJmGUnEYjNLVmElUtAzZi5K5iQcyS5JqIsqMGnrTNbtlAQS59kEqAa1yawCmXscdWuXKcZVDqjMchDFKyBr7QJe5cB6Q7m4dKlIWfaQ+ViR7QYuNaR6fOSgOtQSLOSAH5xFidoIllluKZqJUQA4DkgMA5EATkDuwezsHbnGSqIpqlBJygFWgJYd5Ywrl4yd1edeR+uyZUbgtSCMyyxcgEGkA3POBsRgZayCtCVEWJAJG9jcQiWykYcze23WBQKFTnKVAEZU3NCAS7Q+UArKe0GqztoaFrituEBtlbKAwAsBZgDSKX0sU2KI0MtB81jyi4E9ocB8opnTAH8KQwd5XHRRrSAx0YmflJv7ifFzDfENd2IvXSK90ZpNmPqhOr2MOp01yXMBJh5SUqKgA5Fxr84VbfmMsalja4g6SuuVy1x64fKE3SNbLSa2PHW7+rQG2A2gUOQAQTUWNKd/fEZUgHs5r1Cmffd6wtD5aEeOm+JKmpct4NANMLNdSTxD8WIp4Qx2nMaYUhTgJBANb3IN9BrCAL+03+nCCZE1TB1ONxY+BgGCJ/kG7w0O9jYf6+ptwFvE+rwh2XKK1kXAu2vAnui3YcMkClPfp3QB+ENRxiw7N9k84qqCQxi0bI9iA5R0rP57Pv8ApTyvFdxCNR568PW+LL0wb8MxHBfmwMV3ElRFuL/F4AGaTdwXG8P3wM++gtbwvv36QZPW240Ffd5/CAJqiQa305QEcwac66c4HUqrs9jwbuiQ8RT1fyiITVAgpKklmdJY1cGo0Y174DQzCXHiebB39XjUMzF78PGMLDUteNM0BlSh7O70I3XUOKgnTgGFu+Iiutfn6EZ3et9/KAM2a3XSmZ+sT/iEdwkl44dsw/l5VKZ0t/EI7lh4AhEB7XklcojLmIUkgMVOAoEgpFwQ7jdEHSLaUzDyetloSsJIzgkjsmjpbV284jndIOqKBiZRlZ6BYUFo7yGI8ICaZgzL6oy0IORRKkIAQFZ0lJKQSwLl2Js8QjZCiiUkqYoQtLuSxUUqQKMFBOUBjQiDtobUlSW66YEZj2XerM9okwGNlzk55SgtLs43i94CZvGIPwVIBDO689a9p3cPYvEON25IlL6ta+2W7ICie1awgbau30SJ0uUtC2mfXpkFWvq1H3OIBmjcKQq2vt+Rhy0xbq/VSMygOIFu+M7PM5c/EpmlPVpIShKaFlDNmJu7FucJdi4OWiRjpbApTMmJcs5CUAgk7wa84CzYeelYCkl0lIKVbwXPyikfSCspnSlBRByKqCU2VvHAw+2ftBGHwuG613WlCAAHqUg+AhR9IpYyQ1VZh5p+ZgPbPx+aUgglRZnLkuKF34wr6QTFZ0lJIIGj7zduRiXAoISkEZWdwGGpgTbU5WdLOzMW5sLerwE2wMYpSpmYuwS3m47w3lGnSSY60HRqeMCbCJzzBaiaeNKxjbcwOGrfu3n1vgJJKqBzR6OOe6I1Kal6mvfA8qaXNAWfwESCeSNKklho/rWAnlTHIevlwglPZHnSBELGYHR+djU8YIVOSSGNhAP+j0gdYpeuWgtQqI+EWUTNHrFc6NzQf4QP51wRhMavr+rUzOoh7sHZqe+AsMtRIiy9HVvK5Foo87aJRNQlqEivN3i79Hf0ZI1PwgOadM5f57ODXW/knWK7iXOZ3cGjU90W7pkfzyaPtDzSiKrilt41ZvfALZkpr/N6UaAp5apqxs1eMMppffQU39+8QDiJrDRy1vI8dIAWbmIoCzu3v/0iKZKfs6t5+n8YmR7VbVPk5bnpGk7c1ADQHdxgISsuym1Z0g3DV9UgcvoKiN1U+tHlefowEYSaemEeCDXc7fGN0ir8K28o0RTT42gDNmKAnS6f7xNnp2hWO3YfWOG4dQzIIeigfAiO5SBAK+muOQjCTEFQC1ABKX7RdQq12oa8IV7fCuvw0vEr6yUuyUJyKBol1VLivCgMWbGbFkzi82WlSmZ7KYcRWIMN0WkS5iZgC1FPshaysDcz1pzgBensoHBrNHSUkE6doCncYabGkJlyJYDACWl9B7Icn5wD0p2ROxKMkuYhMv6yVAuTpUC3CAtoYbHTJQk5JCUskEoWrMQlnAzANZoAnbqR+G4He8y3AAiCOkOzUzymWWBMuYUk6KBlMeWh4ExBtXB4heKkzJYlCXK1WS5z0XQDczWrBmK2WteIlThOUlMsEdWEjtOe06txASO6AS9DMbMXMnompZctMuWrVyjrA54s3Nn1gHAYefiDPSmWZWHnzSta1gpWUGmVCbhwznjF1GCQJi5iUgLWAFK35bP3axssb4CFEtNKChoGs1A3dFQ+kBeXqFn6q1W3EJBi4i3rWKV9JP6JB3LN+Q+UBXMPtAhIBSeYq+sRYzFBRFDTfTj3xEqZlSHzWvlPDXdA68Qblz/dV36cIAjZ05KFKKyatv0c/GM7QxWYvdIF7X8OEBTCHLhTA1LK10ZoinLIDJKspOoIoLcHaAN7J1D6ORURjIpNCl7MxceRgELLe0aDyjCaqGvD74BpJBChQ11gopIUXBqBp3wpwkzf48N/hBsvEG7kgaVpuo8Ba+jKrsC7Bjb66jXlG2zXVinJds2tblvjCrY+dcxkKUkXJG7Qd9YO2YVDFKp+sK8z8YA3aMwJxEuuqT5mOkdFVgyab/gI5ltUnr5ZanZ95PxjofQZTyFUZl05MkvAVLpmr87nUNx/gTFVmqPaFxXR+88YtvTRX53M/eHhkTFUxBAcpfjrq1KQCvEK5gUfi9R8YgOISQad44VcQZPl13h3L919HgNaEjNxpZu/5c4ASflBLOoEed2pAhSAKqBFiNba98GzU3UwANKChOo56wIZBcWruHw+EAMtNGAtvjVYqzvQRNMlEtmpUuTpb3RoQAXqfvt84DTLSNQmrO/lBCkpa962q0RqLtSxpAbpJDOaXEdwwC8yEneB7o4dkCgW+Pk8dv2PMCpMspIIypqLeyIBlLPlExiNCYlMAsmbckChmpd2YOqu6giGZt2TRusV+7Jmq8wmGyuEYaAT/jhZHYws9XMIlj+dQPlGTi8WodmTJl8Zkwr5dlCf+qGwlnzjVRGpbwEAqThMSsdvEhPCTKSPOYVQ0XGqZiSQyhUOGILilRvFRXjASdryFFaRMcoBKgyqBJZVSKsaGAKWTFR+kPDlclAdmmOTu7CmPGrWh7tXbSJKVKKJi8q8hCE5iDlz2ezaxVenuIBkJKlE51JWlIADJY0LGt77wICp4PGIlHLMlInCzKooPfKq8W3ZisFPQ0tCApqS1gJVTQfrcwYoBS4cOeVafCNFtTeOO7WsB0MdH5A/3KeNVfOPTejMhScoQUfaSWPhVxzin4DpPOlhlflBpmJcU0IL+MGyukkxSgGSkkp3m9HA5QE+I6ITEl0qzproxbk/ugROxFJy5iA/CuoZTGGf4WsvUaVCWpbfGiphKqktZqDSgoO7wgE+OwhlKyq1DgioII59zQbhMIVJSQfaqReohbjZIM1baE/GLDs8shLWYnzMBFIVOkEEAjNqwZQDinp4JTtM5uzLYAcb++FsyY61XHapz+Z3xmXMGfLc/OAZKx6nch3a+rW9COkfRhizMw8x9Jrd2VJYRyla9POOp/RWlIwq2NTMdVLFgBzpAIOmivz6a+hS38CfnFbxSS9AQC5rwuzxZ+mksHGzu7/AiEGJL1LZRQPTnWAWT0h+FKMDv84XlBObK1S9WYNQe9ody8euUHQoh9zG28awLiMUrMqYrq5hVU5mSxHBgHbdAJ56CLgBvfrGy5IylYm9oVysUg/uqqH4FoMxKesSwkS0rIBBExhvsZjeULRikiWoFL2CW0q5Upr7gOMAvmNY3f1zjSaQAAL8fM2iYAZXffTX08ZRl3EsHdgdd3KAiQGLAPwZ77o2/B1i6VBv1gRTfUecTS8SUkqCykE2S4LeQOkZO1CArtKWVJyhSvqgkFTAam17EwESa5u+kX5G1ZqFyQlREtUnDOx9lSl3bcUpUk8xHP5AJNE1OmtKn5x1vYuBQrDSVEAqKJYJH7I5k6tRTwG+zMZOXMT+XVlmLnpCciGQJZIQR2XLcTDHZy5uebnmlaZainL1aQVdhCn7Id+0zCNdl7BlyV9YlUxXtFKVLdKesLryhqOYZSMOlGchznUVF95AFO4CAXY1cxc9KJc0ywJef2UnMc6QyswJAZ7NC7Zu1phmMrPlSnEklTZV5Jgy5Wr2U0q19YbbS2QicoLUqYlk5WSrKFBwplUqHEe/EsshjmIaYLtScoLWKcRAV7CYgzcMEKfEKRPYjOpOYLlqUAVXYEkccsFScKhQkzlhKloVKW92E2WmXr9sBXMQ/TgkZyvKyzl1P1HCaWoFERlGCQAU5AEszNo5VrxJ8YBbhcH1c+YElkmWDLBDhDqJmAcHKTweE+0Fp/CEyesdSpkxAlMHEuehS1LcVIzMK7jui2qQL6jxb00aFId2D72D2gEPRzaSJ6pykEsoSypwR2smVYrdsojlm0MdNnMlanSlwKWDg+EdvUkW0NCI4t0j2aZOInJsAslDapJ7PkW7oCHBkdWoKSou7FJZLi/poBmLdv1m3eQ4UjVazYFhutDPFdQMOgJLzge0oOHCgVEMKdksHOsArWmtb+/i8TS1EKCrEEe8MzxFlZns7vQs9aHwfvg7AIlqJMwkIT2jlHaP2RShLXJp3QD+RMCkhZGV7C59NGJ+KTLS6g+jDlV33QBhdoJVlS2U2ranG/jGm2pL5VVDUPKlxbSA0mzHUVV7TkG1C4A840l4yZYLIAoG+Ub7MlFU5EpbpCiA5FQ404lx5RLN2asqyJS7ksr6rAkEkuwsfCAymcaEgFzXfoYkw4YlXcOVKQPK9q1AzcRZz4QdLlkjsppQd5du+AzMVlS51sxB9xjpf0QTc0if/aj/AAiOWTQAAK0sRWu7kaR1f6KJBRKngt7aTTin7oAHp9hQmeuYFJdRAyuCqiBUi4is43HqUgSvqJU4G871ak3iydNz+dTRvygnVsqbRWJ8kgmlPPz98AKp2DNfc+7yhXisyyQpnUTfQk1MNVyzlo9NNL1+EALmFL2L7xrS3dAabRwSZJTLzZlh85B7IBsN+8wqxcrt5UK7LBr1t95MT4/EqU6ifaL038T8IDJykuK+F6h/GAG6suXa7ffyMemEndS2lNYzNFtTfX00bNZ+fGl23UgNpmGOUqcULBj7NdR8YJmypcuSUkpVOUoEEFwmWAQeBKifKIdpYvrEyxQZUtx31YafG8L8xDcuPlAMMNiSlWcHtB2LPU0N+DxdOiWLUlKMy1pLqmZVewtASc2SjOFA90UGWc3c7n1QReOg8g4hCkdaU9UlYSkJFBOBGYG5LvSAt+H6QrCc0yUkJOHM4ZFlRZLdkukMawWvasxCCqZIADywlpmYHrFBDOUhiHeF34gmrTMC5qayRJQEoIASCC5GY3ZoPVs+fMDTVy262WoJSFBITLIJFauSBwgJfxwPwn8HyFrGY9M+Uryt+7WDNmYrrUlTZWWtO98iih+9oUSuj6gtE4qeaJ5mK7SsmVTghIa4SQHbSC9i4PESlFK1SuqdRASFZ3WoqqTS5MAZtXEhEqaQe0mWpTPUULHhUeUBJ2gsMGzELya5iEyOtUeJKqR7aGx1zJiyJoTLmpSmYnI6iEuGCno7nSPTNiKK5h64hC82VISAUqWnIVZnckCAF2di589Css2VnyBwZa0mXMJFFJKnIYKD0eB8Pi8T1KVrWgrmlkMgAJDpcmtTlzH/AEh5gMIUFalrzrUwKikJokdkADmfGAk7C7EpClkiWhQcBnMxJTmvQhzSt4BftibOk5EqnKGeYplolBasgQ7FADBl67mhD0+wiVyyBmVOlBKlKyEOFEJ9r2b1IFosczYs8ISE4kpmpWtRmFAOYzGfs5mA4QJ0sndVgliYorUUhGa2ZRuWFtTAciUguPW+J8aosEkVQCNbk5q8XjyzqKEaxEFZi6nu5L1q3jARKmb6ecbtvsWcaUsfM+jGVSQXYGg52u/KJkoQJT5ldYFM31Sm72cQECVmp40iwYDbKMyjNHYYMkAOWUFVO+kKJhUvKkdphQAVAvbzjASK6Hcd0BPiJ2ZZUkZcynYfDXvhmjah6nqw47OV3OqlKNPtZgO7jCwsVVp+7agPo74KwCFFwLKNvsi/l4NAb4caeg8M8LisqSgH2gxO7Wg3ffAMxISaWzAAlqitfdG0yhNme3vgIZ1CKsKeuUdU+h39FiBdpia/3THK8QguKhhXT3aR1P6HyOqxDD66O+iqwEPTpvwtX93/AAxWsSp/l8DFn6dN+FL3snhpFVmHtUu/lwgApky9WclwBbdAeJFwbK9lhv7rwbik77s9KwJOXQAgEb+YtAMdmYKQZGadopi5VR6gAA1JiyyOjcgpDy0ZVAMAkO1xW4vd4rOzEPhZ4UxUkoWHIsl3Z+ES4PpmqWiXLSgqLEErOv1QngKwFf6T7NTInqlpOYBiSzZX+ruPOEU5iTqOJrFg2gh5PWLqubMJKjcAE6c4RzkEqcB6sK3FoAVvVfKMywLnzv3RmYlqNrGySXpu74DKpQcAUHy98W36OUKGLSQFFISrMakBxTMRQVAvFQSa68P9PGGuyNsTZCiZK+rJZ6Agtah74DuSTEmaOV4Xprit8s/3N3JUHy/pAn2MqWa/aBbgH3QHR49HPpfT6cq0qXv+t84nPTafbq5Q5hXl2rQF6MeIeOfnpxPH1JQ7lsf5qUeIf/cCf/w5Xgr+qA6KBC7GbalSpnVzCzpzZmoNG5xTV9P5zOESn3du/jCna3StU4gzJUosK+2O6i631gLriumeEDtMKiNEoVXk4Ail9M+kgxKQiWnsg5syrlgzAC1zrpFbzBt4fXx7qxEtBahtQcfW+AjKlP8AE+tzRlaQC+6j09b/AAEahQcOdX+/3RqlnrVvPvgGcnATOoVN7KZagUlj2ioMRRrOYUs9Xbd8Ysmw8LMXLOVbSwpRyv8AZDtS7GEKAz0amvxgCtjYgSp6JhBISFEixPYUwfmRWIUh1Zq33O2ocw36OYLrEYks6ikJTVmJcn3QqlkVzV3D5etYDL1dgC93ffRoOSHZtTyFt/GASXJJ1N7PpppBUhgCK0tevCAJmDtAmrcb+mjM2YS+j2AfvasYnLqN9v8ASI9QkCree6Aj64izvY7jHUvoZfq8S/66PcqOYS0Fw9CI6p9EKGRiR9qWR3pUYAX6Qi2LUfsp90VnGKBVc2p3GLV9ICQcUr91PxEVCaoO+os9YCLEN9WtOL7vGFU1yDUmgpvL2gzriFGgOmnwiBctKkq30YcCS/fAALm6F2BtcPoIgnL1NGrTwiaYwYHfQNXw3trA86Y49a6wEk7EKWgILMkEi9HqeZgQLYub0+DQRLkqY2010N+UDLsGSWe/n8oCNQc1fwq0YUjl74lZ3oaU3xgyq0qfBoDyAQ5se9/CCcRhwnKQXCkv36tA4WXr5UOkETZuaWkN7Kj4KbRt8AbhB+TVRLqLZlEuBT2eJr4RJgcoMohBVRWaqmJJOV2dgGqIh2WuYp0y8pDubEiwesNU7Pmm8wtwoOLAQBuB2chKiucQxFEglIbdVjaDVYvCJYXo11KLbiQfVIXS9kS7KKnF+P3wZJ2ZJBcDz8uMBFMx+GchGHUpnJJcDdUuWhSjD50siV9Zs4Uo0JzAXylqB+cWmXLSKMGfdf4PEyVszEa+uEBTto4FcpIWdVtTflJr4QukZTMQJpIQT2iL8+TxbukozYZRJYpUkgcT2a/xQuwuzROwSVD9Igqy6Eh6pPe/fAR4fopNdQUyUUZQU+YcACb0NWhdt7Z4lzkypaSo5EsHrmUW97Xh90e2sqkhSSSEkpUXDJowI93deIOkUwypwmgjMpIAIqU5Wdn0MBWMbs+ZKUUTUZVJNRR9LMa84jNN9d9LWeGG0NpKxDBftpcBVXIuAeR14wB1Zq5PeL8IC3bAwjS5ZJ/SBSmDUByJ8d8INmYTPN6tRYkKD7lJBUNd7Q+6OzwZcsO+TOPEpIhZiVpl48EOB1gNm9sAKbvJ1gJOi+ICJqpayUhWlB2xRi28UhNiUhK1JrRVKbjSph10gw6RiJagWzNmbeCA/O3hEWLwwXiVy3ygrdxfVVIBPJQHU7gXg/CJftWDvy+X3wy2lhZaJQSHzBVCamvtZvf3QsQk7zuv4QDVOCz/AFuyBXnVvH4QFsk/lpardoeMP9mZBhy7AuxJ10EJ9jyFKnBny9oObOAW77eMBviJIyqXZlMHFNY6N9EiT1c4kgv1bN9nrBFVn7PKklJU3xi7fRrIyInDcUty7VPOAXfSBXEH90V01iiYop430B8ovP0gAfhJdx2BW7VOkUnEpP1XpUm3rSABUS7C5LP7ohXLLlzwcUevjBGJUAxzGpc3JeBpzFhR2qSXqavTWAKwipaErUqqmIDh2sxd6QoEggWbxfmxh5h8GMmZRSbEEgkcHbTfCfFApUXDpJ0qe4mAFkSAey/iWtoY3xGXNQMNN9NTatqR7EFi2UVLOaHcLcNIjUBoQ99Q1bCAhUt6jxjeShyK5XLZi7cy26MvlozWLjjSlWIiMTSKBhx+UBcekuClowzJQkdXlyqeSywDlWZeQ53U4Wcz07opaQB36xkzDz3i4jecsOwSN/jvJ1gDtlYhMuYCSwIIIi0S5oLBrhxp4ffFXwuGUopWU0Betqbu+HHWqLKLP4EU98A1VOAfMRuYl274wcQlgXpXRrUoIWOomgFn8DujdIWpyQG3P4Hh3QBwxoFNN8YGLd6sdRzo8BFJZnNddG0DxrkJepHGAk2vtAGUqXmCipgAncCFF/CNth4lAlAFwcxpECcElgSKtqXqWe9TBSpWZjYcKawEMhL4lcx6E5UppUqYVbQNC7pPO/KpD2TbX6xJPKkPxLpdm4ecVjbCetnuHcU3+yAKQAeYBi1S9vKPLWDSwBFdS+rNT74MGzh1HWE1SvLR2ytRjqyngUGhqaOx5j1pAPcBNySEgAvl4VJ3fOA8RhpkyYFGjaci4+EE7KSqbL7Kg6SAxFQND4OPCGcjClObtk+VNzQC+dKSpWcsMtQGUdXeBZpK5uZIV7QJUHsGBc7uEWAYdIOhO71rGUy0h2ZqtzPugAp0tSgoZXLXJ8NIVbLk5llLu7sDwSSPMRbMMndYfdakJNnSwjFVqnrFZTRquKeIgCOjRCwtJ0YjTeD74aSMAhK3Cat7TvC/ZKMmJmJCezmUx1o1+Dw+UdNWtq0BhUuj6H3gevGLb0F9mbzT7lRWZYcEGlKc/WsWjoShuu5o9yoBR0/wMxeIdCFKTkTUJJH1tw4xW5ez5yUECStyXfIr5R2daBuER9WNw8ID5+xOyZ+ZuqmM+iFd2kDp2FiCphJWDdyGFPieEfRHVjcPCMdWNw8IDgKtlTw+ZKgLgJtuteFczZ2IKi8okjkBTcNfvj6Q6sbh4RjqhuHhAfMy9mzXJKCCG3B978oiOz5j+w1K1T8TH071Sdw8BGpljcPCA+YjgZwYhIDalSNTpWI5eAmjQNeq0cnvH1BkG4RjKN0B8xjArAsKD9dHLfEsrZcw1Yd8yV3/AFo+mAIy0B8+4fDzAkJZIAofykvx9q0ELwk0mydLLl08FXjvYjaA4SrCTCXypt+snwobRKrCTNEtR7j33juEZeA4gMCthQu/DyjeXgppUcyLWoa+uUdtjEBxdeAVQMTzBPLSJZezFMKKp9lXyLR2OPCA5AnZ80Fsq+eSYR/htFdx3RvElaiEKU6if0UxmNK9i7fCPoKMQHD17AnHDZMinvlyTr5nb9HWkLJfRLEi8tRJFPyc7X/lx9BiPGA4dsfo3iZefNLLEM4lzzq4tLhkNj4j9Vbf2U9//rjr4jMByAbDxAPsK3/o53+VG34in1GRVf2c8/8AbjrwjMBySd0bnqRlAWB/ZzgfDq7RrhOhkxCszLfeUTv8uOuxmA5lhuiyw7JIJqezNv3oglGwJorlL78sz+mOiR4QFAGxJz2P8K/6YsnRnBqliZmF8rUULPvAh5H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4" name="AutoShape 4" descr="data:image/jpeg;base64,/9j/4AAQSkZJRgABAQAAAQABAAD/2wCEAAkGBxQTEhUUExQWFhUXFx4aGBcXGBgXGRwaFxwYFxcaFxgbHSggHBwlHBwaITEhJSkrLi4uHB8zODMsNygtLisBCgoKBQUFDgUFDisZExkrKysrKysrKysrKysrKysrKysrKysrKysrKysrKysrKysrKysrKysrKysrKysrKysrK//AABEIALoBDwMBIgACEQEDEQH/xAAcAAACAgMBAQAAAAAAAAAAAAAEBQMGAQIHAAj/xABMEAABAgQDBAcEBAsFBwUAAAABAhEAAyExBBJBBVFhcQYTIoGRofAyscHRB0Ji4RQVIyQzUmNykqLSc4Ky0/E0Q1ODwsPEFheTs9T/xAAUAQEAAAAAAAAAAAAAAAAAAAAA/8QAFBEBAAAAAAAAAAAAAAAAAAAAAP/aAAwDAQACEQMRAD8A6ZjekUmWpSSapLHtSxXvWDAaumGHBv8AzSv64pHS4AYqaQ/6Qnvf3QgWkl2KeAf3QHUJvTjDjW325f8AVEH/AK+w2hH8afhHMpeFUtLHtUNRe+vF4VzsMpJZScmj39CA7GnppKUCUgFr9sfKBZvTyULp/mPwRHI1YnKxSpWY03U3HjaCEbWUVJzgOHZi1X89YDpKvpHkbk/xL/y4hm/SVJ0CD/fmfCSY5wMWhTZk3BcENYvHpuFw6yplFF63EBfz9JKHIyS++ZO//PGR9IGb2UST/wA6aP8Ax45tOwzHsqCjvapOrPA0pCgTQlx97QHSZ/0kZbypX/yTj/48af8AuWDZEnvmTh/2I54Jyg5IqzPxcXjaVMF1Sw1ipmD86C1YDoR+kb9nK/jnf5MNcN0qmLSlQRJZQBHbm6/8qOWSsCFh5aVqU7ZUAnvegiy7E2JjMpGYywwylas5DbkWtAXX8fz/ANST/FN/ogLEdM8rgqw+YB8qVTFK8Am8C4bosCGxE2ZOcuQSUodiPZFrmkPMHs+TKYS5aUsGokCAFwnSPEzPZw4berMn3w0TjMS1RIHDtmNkR5oD34ZiP2Pgv5xqcbP3yf4V/wBUbZo0IgPHGz98n+Bf9UV4dOJhUpKUJJSSCyFaEpLflN4hvh8ahRKUnMQnNZqZlIY96SO4xWtn4ZPXzgUsylafbUaeMAcjpnM1Qkc0K/ric9LZrOyG/cVXwXGFSgaFIgSZs5CrHKR4eEAwR0rX9gf3Ff1xL/6km/s/4Ff1xXJuEUFMO1lOnJxEqcSR7Q7m+MBZJfSGYf8Ahgt+qqvLtQOOlsx2yJodyv6oWysQk0FPKJ1yAq9zYj4wBsvpYs/URdrK+cO04yb+y/niqSsNlLtuLxZUmAJ/DJv7L+f5Rn8YTN0vxV8oFIjWAPTtBe5Hir5Qz2dOKgczcGfjv5RX0FoebIHZPd/1QHNulCiMVOsR1ir8zCClOy41Y21cQ96Tz2xU8Ch6xUVlUxiAQ7Wq0BGpQqQ4A5g748vEqI9twWcEhQB74hxAo4zcHYju8YDnq8tGY6boCXETCrKQEk3LeECL0vrfnEhmAFywJDFqhju4274GnrIIZT6mA8J/2uT8mItEqklTMpJcaFi/FxxgVM2gcCmlhGBNDW5tAEzJCxdB0Yu5ffSNJC1ua6cjv5/6QNLnMXqC+kToxKgo9qu4jhoTAN+ixK8VLCjQkvR7g6F90dKRsWQC/VIe/si+9o5n0fnEYuSdywnxOU++OqzcZLSUpUtKSoEgEgE5Q6m4AVgJpUtIDAAcqRtlrGwEbISLas7cKVgMpTHlcW5mFCtqTCqQpKUCTMm5HJdZDLCSBYAqA3ljpAv4mSqalM9RmFaFkFSicqkTEqQUPRJCSBQVywDbF7Xky8wWsOn2mSpWX97KC3fBcxQAJJAAFTwuYRY/EIlYieJi0hKpKVlCgn8owWgprqWTQCGQyzcMM1EzJQzZdApNcvJ4CNG1UFctJQsGa/VkgMQBmJu6aVYgGMq2tJCQsrypKikFTp7SSQoV5GsL8HIKDg+sWoqGZNbMJahQAUdgauY9sualf4NavWzBbeUv/OYBnh5SEpHVBIS1MrMxqG3ivnCST/tU8bviEn4mGOxFvJFGSZi8m7JnUUkcGtwaK9tvETJeKmmWzsl8wcF0jjwgHi1t68IGnrX9RhRy/Ct/V4H2RtMzioLSlJSAXSSQQXFjaB8dijLX2kqbKwUkE3oXgCMFiM6llmLgNewbvtGuMmMRygTo+oFawFhT1DXZzfUGsSbZmMoOfqmAIweHSsE0cGz8HjQzVIUUguAWYnURpslBIUUFmOocVDV1gIYnOcxo5JZ9T98A3w+1E2WGOrVEPNn7SSvUOfXdFUw6RmSDqR72MFbSwyUkZKZn5UbjxgLiQI0isbM2yqWnKUhXeQfjDGVttyB1dT9qAcyxDvZfsn1vhJhl5hD3Zg7J9b4Dk3Sw/nc8D/iKfxr7oQZ9xY/629aiLB0t/wBrn/2qqb4qq3GlbQG0+Y9QO8H1rAM4lyC9RfyiSaVVG/l7ogDGliNd8BGtRbKHB1PrnAZBBIJrvu/rfBvaalCT6rw+UAzlE3dxwHygM9ceFB98YWDdjTnGqzY5R4bte+PTT2Wdi7kb6e+AyEm9QN2sbyWJ99N1fGIpaqh3PwjdJDHwfm8AXsNf5zJP7VG/9dN47V+CoUQVJBIBAJD0VRQ7xHFdmJbESh+0R7wY7bJeAhxc9RBRJPbBTViQAVJCwDbMEl6u1HBiDY+GSJk0KczZaz+UJ7Spc1lJzHUCqWsCikKcEFJmGUnEYjNLVmElUtAzZi5K5iQcyS5JqIsqMGnrTNbtlAQS59kEqAa1yawCmXscdWuXKcZVDqjMchDFKyBr7QJe5cB6Q7m4dKlIWfaQ+ViR7QYuNaR6fOSgOtQSLOSAH5xFidoIllluKZqJUQA4DkgMA5EATkDuwezsHbnGSqIpqlBJygFWgJYd5Ywrl4yd1edeR+uyZUbgtSCMyyxcgEGkA3POBsRgZayCtCVEWJAJG9jcQiWykYcze23WBQKFTnKVAEZU3NCAS7Q+UArKe0GqztoaFrituEBtlbKAwAsBZgDSKX0sU2KI0MtB81jyi4E9ocB8opnTAH8KQwd5XHRRrSAx0YmflJv7ifFzDfENd2IvXSK90ZpNmPqhOr2MOp01yXMBJh5SUqKgA5Fxr84VbfmMsalja4g6SuuVy1x64fKE3SNbLSa2PHW7+rQG2A2gUOQAQTUWNKd/fEZUgHs5r1Cmffd6wtD5aEeOm+JKmpct4NANMLNdSTxD8WIp4Qx2nMaYUhTgJBANb3IN9BrCAL+03+nCCZE1TB1ONxY+BgGCJ/kG7w0O9jYf6+ptwFvE+rwh2XKK1kXAu2vAnui3YcMkClPfp3QB+ENRxiw7N9k84qqCQxi0bI9iA5R0rP57Pv8ApTyvFdxCNR568PW+LL0wb8MxHBfmwMV3ElRFuL/F4AGaTdwXG8P3wM++gtbwvv36QZPW240Ffd5/CAJqiQa305QEcwac66c4HUqrs9jwbuiQ8RT1fyiITVAgpKklmdJY1cGo0Y174DQzCXHiebB39XjUMzF78PGMLDUteNM0BlSh7O70I3XUOKgnTgGFu+Iiutfn6EZ3et9/KAM2a3XSmZ+sT/iEdwkl44dsw/l5VKZ0t/EI7lh4AhEB7XklcojLmIUkgMVOAoEgpFwQ7jdEHSLaUzDyetloSsJIzgkjsmjpbV284jndIOqKBiZRlZ6BYUFo7yGI8ICaZgzL6oy0IORRKkIAQFZ0lJKQSwLl2Js8QjZCiiUkqYoQtLuSxUUqQKMFBOUBjQiDtobUlSW66YEZj2XerM9okwGNlzk55SgtLs43i94CZvGIPwVIBDO689a9p3cPYvEON25IlL6ta+2W7ICie1awgbau30SJ0uUtC2mfXpkFWvq1H3OIBmjcKQq2vt+Rhy0xbq/VSMygOIFu+M7PM5c/EpmlPVpIShKaFlDNmJu7FucJdi4OWiRjpbApTMmJcs5CUAgk7wa84CzYeelYCkl0lIKVbwXPyikfSCspnSlBRByKqCU2VvHAw+2ftBGHwuG613WlCAAHqUg+AhR9IpYyQ1VZh5p+ZgPbPx+aUgglRZnLkuKF34wr6QTFZ0lJIIGj7zduRiXAoISkEZWdwGGpgTbU5WdLOzMW5sLerwE2wMYpSpmYuwS3m47w3lGnSSY60HRqeMCbCJzzBaiaeNKxjbcwOGrfu3n1vgJJKqBzR6OOe6I1Kal6mvfA8qaXNAWfwESCeSNKklho/rWAnlTHIevlwglPZHnSBELGYHR+djU8YIVOSSGNhAP+j0gdYpeuWgtQqI+EWUTNHrFc6NzQf4QP51wRhMavr+rUzOoh7sHZqe+AsMtRIiy9HVvK5Foo87aJRNQlqEivN3i79Hf0ZI1PwgOadM5f57ODXW/knWK7iXOZ3cGjU90W7pkfzyaPtDzSiKrilt41ZvfALZkpr/N6UaAp5apqxs1eMMppffQU39+8QDiJrDRy1vI8dIAWbmIoCzu3v/0iKZKfs6t5+n8YmR7VbVPk5bnpGk7c1ADQHdxgISsuym1Z0g3DV9UgcvoKiN1U+tHlefowEYSaemEeCDXc7fGN0ir8K28o0RTT42gDNmKAnS6f7xNnp2hWO3YfWOG4dQzIIeigfAiO5SBAK+muOQjCTEFQC1ABKX7RdQq12oa8IV7fCuvw0vEr6yUuyUJyKBol1VLivCgMWbGbFkzi82WlSmZ7KYcRWIMN0WkS5iZgC1FPshaysDcz1pzgBensoHBrNHSUkE6doCncYabGkJlyJYDACWl9B7Icn5wD0p2ROxKMkuYhMv6yVAuTpUC3CAtoYbHTJQk5JCUskEoWrMQlnAzANZoAnbqR+G4He8y3AAiCOkOzUzymWWBMuYUk6KBlMeWh4ExBtXB4heKkzJYlCXK1WS5z0XQDczWrBmK2WteIlThOUlMsEdWEjtOe06txASO6AS9DMbMXMnompZctMuWrVyjrA54s3Nn1gHAYefiDPSmWZWHnzSta1gpWUGmVCbhwznjF1GCQJi5iUgLWAFK35bP3axssb4CFEtNKChoGs1A3dFQ+kBeXqFn6q1W3EJBi4i3rWKV9JP6JB3LN+Q+UBXMPtAhIBSeYq+sRYzFBRFDTfTj3xEqZlSHzWvlPDXdA68Qblz/dV36cIAjZ05KFKKyatv0c/GM7QxWYvdIF7X8OEBTCHLhTA1LK10ZoinLIDJKspOoIoLcHaAN7J1D6ORURjIpNCl7MxceRgELLe0aDyjCaqGvD74BpJBChQ11gopIUXBqBp3wpwkzf48N/hBsvEG7kgaVpuo8Ba+jKrsC7Bjb66jXlG2zXVinJds2tblvjCrY+dcxkKUkXJG7Qd9YO2YVDFKp+sK8z8YA3aMwJxEuuqT5mOkdFVgyab/gI5ltUnr5ZanZ95PxjofQZTyFUZl05MkvAVLpmr87nUNx/gTFVmqPaFxXR+88YtvTRX53M/eHhkTFUxBAcpfjrq1KQCvEK5gUfi9R8YgOISQad44VcQZPl13h3L919HgNaEjNxpZu/5c4ASflBLOoEed2pAhSAKqBFiNba98GzU3UwANKChOo56wIZBcWruHw+EAMtNGAtvjVYqzvQRNMlEtmpUuTpb3RoQAXqfvt84DTLSNQmrO/lBCkpa962q0RqLtSxpAbpJDOaXEdwwC8yEneB7o4dkCgW+Pk8dv2PMCpMspIIypqLeyIBlLPlExiNCYlMAsmbckChmpd2YOqu6giGZt2TRusV+7Jmq8wmGyuEYaAT/jhZHYws9XMIlj+dQPlGTi8WodmTJl8Zkwr5dlCf+qGwlnzjVRGpbwEAqThMSsdvEhPCTKSPOYVQ0XGqZiSQyhUOGILilRvFRXjASdryFFaRMcoBKgyqBJZVSKsaGAKWTFR+kPDlclAdmmOTu7CmPGrWh7tXbSJKVKKJi8q8hCE5iDlz2ezaxVenuIBkJKlE51JWlIADJY0LGt77wICp4PGIlHLMlInCzKooPfKq8W3ZisFPQ0tCApqS1gJVTQfrcwYoBS4cOeVafCNFtTeOO7WsB0MdH5A/3KeNVfOPTejMhScoQUfaSWPhVxzin4DpPOlhlflBpmJcU0IL+MGyukkxSgGSkkp3m9HA5QE+I6ITEl0qzproxbk/ugROxFJy5iA/CuoZTGGf4WsvUaVCWpbfGiphKqktZqDSgoO7wgE+OwhlKyq1DgioII59zQbhMIVJSQfaqReohbjZIM1baE/GLDs8shLWYnzMBFIVOkEEAjNqwZQDinp4JTtM5uzLYAcb++FsyY61XHapz+Z3xmXMGfLc/OAZKx6nch3a+rW9COkfRhizMw8x9Jrd2VJYRyla9POOp/RWlIwq2NTMdVLFgBzpAIOmivz6a+hS38CfnFbxSS9AQC5rwuzxZ+mksHGzu7/AiEGJL1LZRQPTnWAWT0h+FKMDv84XlBObK1S9WYNQe9ody8euUHQoh9zG28awLiMUrMqYrq5hVU5mSxHBgHbdAJ56CLgBvfrGy5IylYm9oVysUg/uqqH4FoMxKesSwkS0rIBBExhvsZjeULRikiWoFL2CW0q5Upr7gOMAvmNY3f1zjSaQAAL8fM2iYAZXffTX08ZRl3EsHdgdd3KAiQGLAPwZ77o2/B1i6VBv1gRTfUecTS8SUkqCykE2S4LeQOkZO1CArtKWVJyhSvqgkFTAam17EwESa5u+kX5G1ZqFyQlREtUnDOx9lSl3bcUpUk8xHP5AJNE1OmtKn5x1vYuBQrDSVEAqKJYJH7I5k6tRTwG+zMZOXMT+XVlmLnpCciGQJZIQR2XLcTDHZy5uebnmlaZainL1aQVdhCn7Id+0zCNdl7BlyV9YlUxXtFKVLdKesLryhqOYZSMOlGchznUVF95AFO4CAXY1cxc9KJc0ywJef2UnMc6QyswJAZ7NC7Zu1phmMrPlSnEklTZV5Jgy5Wr2U0q19YbbS2QicoLUqYlk5WSrKFBwplUqHEe/EsshjmIaYLtScoLWKcRAV7CYgzcMEKfEKRPYjOpOYLlqUAVXYEkccsFScKhQkzlhKloVKW92E2WmXr9sBXMQ/TgkZyvKyzl1P1HCaWoFERlGCQAU5AEszNo5VrxJ8YBbhcH1c+YElkmWDLBDhDqJmAcHKTweE+0Fp/CEyesdSpkxAlMHEuehS1LcVIzMK7jui2qQL6jxb00aFId2D72D2gEPRzaSJ6pykEsoSypwR2smVYrdsojlm0MdNnMlanSlwKWDg+EdvUkW0NCI4t0j2aZOInJsAslDapJ7PkW7oCHBkdWoKSou7FJZLi/poBmLdv1m3eQ4UjVazYFhutDPFdQMOgJLzge0oOHCgVEMKdksHOsArWmtb+/i8TS1EKCrEEe8MzxFlZns7vQs9aHwfvg7AIlqJMwkIT2jlHaP2RShLXJp3QD+RMCkhZGV7C59NGJ+KTLS6g+jDlV33QBhdoJVlS2U2ranG/jGm2pL5VVDUPKlxbSA0mzHUVV7TkG1C4A840l4yZYLIAoG+Ub7MlFU5EpbpCiA5FQ404lx5RLN2asqyJS7ksr6rAkEkuwsfCAymcaEgFzXfoYkw4YlXcOVKQPK9q1AzcRZz4QdLlkjsppQd5du+AzMVlS51sxB9xjpf0QTc0if/aj/AAiOWTQAAK0sRWu7kaR1f6KJBRKngt7aTTin7oAHp9hQmeuYFJdRAyuCqiBUi4is43HqUgSvqJU4G871ak3iydNz+dTRvygnVsqbRWJ8kgmlPPz98AKp2DNfc+7yhXisyyQpnUTfQk1MNVyzlo9NNL1+EALmFL2L7xrS3dAabRwSZJTLzZlh85B7IBsN+8wqxcrt5UK7LBr1t95MT4/EqU6ifaL038T8IDJykuK+F6h/GAG6suXa7ffyMemEndS2lNYzNFtTfX00bNZ+fGl23UgNpmGOUqcULBj7NdR8YJmypcuSUkpVOUoEEFwmWAQeBKifKIdpYvrEyxQZUtx31YafG8L8xDcuPlAMMNiSlWcHtB2LPU0N+DxdOiWLUlKMy1pLqmZVewtASc2SjOFA90UGWc3c7n1QReOg8g4hCkdaU9UlYSkJFBOBGYG5LvSAt+H6QrCc0yUkJOHM4ZFlRZLdkukMawWvasxCCqZIADywlpmYHrFBDOUhiHeF34gmrTMC5qayRJQEoIASCC5GY3ZoPVs+fMDTVy262WoJSFBITLIJFauSBwgJfxwPwn8HyFrGY9M+Uryt+7WDNmYrrUlTZWWtO98iih+9oUSuj6gtE4qeaJ5mK7SsmVTghIa4SQHbSC9i4PESlFK1SuqdRASFZ3WoqqTS5MAZtXEhEqaQe0mWpTPUULHhUeUBJ2gsMGzELya5iEyOtUeJKqR7aGx1zJiyJoTLmpSmYnI6iEuGCno7nSPTNiKK5h64hC82VISAUqWnIVZnckCAF2di589Css2VnyBwZa0mXMJFFJKnIYKD0eB8Pi8T1KVrWgrmlkMgAJDpcmtTlzH/AEh5gMIUFalrzrUwKikJokdkADmfGAk7C7EpClkiWhQcBnMxJTmvQhzSt4BftibOk5EqnKGeYplolBasgQ7FADBl67mhD0+wiVyyBmVOlBKlKyEOFEJ9r2b1IFosczYs8ISE4kpmpWtRmFAOYzGfs5mA4QJ0sndVgliYorUUhGa2ZRuWFtTAciUguPW+J8aosEkVQCNbk5q8XjyzqKEaxEFZi6nu5L1q3jARKmb6ecbtvsWcaUsfM+jGVSQXYGg52u/KJkoQJT5ldYFM31Sm72cQECVmp40iwYDbKMyjNHYYMkAOWUFVO+kKJhUvKkdphQAVAvbzjASK6Hcd0BPiJ2ZZUkZcynYfDXvhmjah6nqw47OV3OqlKNPtZgO7jCwsVVp+7agPo74KwCFFwLKNvsi/l4NAb4caeg8M8LisqSgH2gxO7Wg3ffAMxISaWzAAlqitfdG0yhNme3vgIZ1CKsKeuUdU+h39FiBdpia/3THK8QguKhhXT3aR1P6HyOqxDD66O+iqwEPTpvwtX93/AAxWsSp/l8DFn6dN+FL3snhpFVmHtUu/lwgApky9WclwBbdAeJFwbK9lhv7rwbik77s9KwJOXQAgEb+YtAMdmYKQZGadopi5VR6gAA1JiyyOjcgpDy0ZVAMAkO1xW4vd4rOzEPhZ4UxUkoWHIsl3Z+ES4PpmqWiXLSgqLEErOv1QngKwFf6T7NTInqlpOYBiSzZX+ruPOEU5iTqOJrFg2gh5PWLqubMJKjcAE6c4RzkEqcB6sK3FoAVvVfKMywLnzv3RmYlqNrGySXpu74DKpQcAUHy98W36OUKGLSQFFISrMakBxTMRQVAvFQSa68P9PGGuyNsTZCiZK+rJZ6Agtah74DuSTEmaOV4Xprit8s/3N3JUHy/pAn2MqWa/aBbgH3QHR49HPpfT6cq0qXv+t84nPTafbq5Q5hXl2rQF6MeIeOfnpxPH1JQ7lsf5qUeIf/cCf/w5Xgr+qA6KBC7GbalSpnVzCzpzZmoNG5xTV9P5zOESn3du/jCna3StU4gzJUosK+2O6i631gLriumeEDtMKiNEoVXk4Ail9M+kgxKQiWnsg5syrlgzAC1zrpFbzBt4fXx7qxEtBahtQcfW+AjKlP8AE+tzRlaQC+6j09b/AAEahQcOdX+/3RqlnrVvPvgGcnATOoVN7KZagUlj2ioMRRrOYUs9Xbd8Ysmw8LMXLOVbSwpRyv8AZDtS7GEKAz0amvxgCtjYgSp6JhBISFEixPYUwfmRWIUh1Zq33O2ocw36OYLrEYks6ikJTVmJcn3QqlkVzV3D5etYDL1dgC93ffRoOSHZtTyFt/GASXJJ1N7PpppBUhgCK0tevCAJmDtAmrcb+mjM2YS+j2AfvasYnLqN9v8ASI9QkCree6Aj64izvY7jHUvoZfq8S/66PcqOYS0Fw9CI6p9EKGRiR9qWR3pUYAX6Qi2LUfsp90VnGKBVc2p3GLV9ICQcUr91PxEVCaoO+os9YCLEN9WtOL7vGFU1yDUmgpvL2gzriFGgOmnwiBctKkq30YcCS/fAALm6F2BtcPoIgnL1NGrTwiaYwYHfQNXw3trA86Y49a6wEk7EKWgILMkEi9HqeZgQLYub0+DQRLkqY2010N+UDLsGSWe/n8oCNQc1fwq0YUjl74lZ3oaU3xgyq0qfBoDyAQ5se9/CCcRhwnKQXCkv36tA4WXr5UOkETZuaWkN7Kj4KbRt8AbhB+TVRLqLZlEuBT2eJr4RJgcoMohBVRWaqmJJOV2dgGqIh2WuYp0y8pDubEiwesNU7Pmm8wtwoOLAQBuB2chKiucQxFEglIbdVjaDVYvCJYXo11KLbiQfVIXS9kS7KKnF+P3wZJ2ZJBcDz8uMBFMx+GchGHUpnJJcDdUuWhSjD50siV9Zs4Uo0JzAXylqB+cWmXLSKMGfdf4PEyVszEa+uEBTto4FcpIWdVtTflJr4QukZTMQJpIQT2iL8+TxbukozYZRJYpUkgcT2a/xQuwuzROwSVD9Igqy6Eh6pPe/fAR4fopNdQUyUUZQU+YcACb0NWhdt7Z4lzkypaSo5EsHrmUW97Xh90e2sqkhSSSEkpUXDJowI93deIOkUwypwmgjMpIAIqU5Wdn0MBWMbs+ZKUUTUZVJNRR9LMa84jNN9d9LWeGG0NpKxDBftpcBVXIuAeR14wB1Zq5PeL8IC3bAwjS5ZJ/SBSmDUByJ8d8INmYTPN6tRYkKD7lJBUNd7Q+6OzwZcsO+TOPEpIhZiVpl48EOB1gNm9sAKbvJ1gJOi+ICJqpayUhWlB2xRi28UhNiUhK1JrRVKbjSph10gw6RiJagWzNmbeCA/O3hEWLwwXiVy3ygrdxfVVIBPJQHU7gXg/CJftWDvy+X3wy2lhZaJQSHzBVCamvtZvf3QsQk7zuv4QDVOCz/AFuyBXnVvH4QFsk/lpardoeMP9mZBhy7AuxJ10EJ9jyFKnBny9oObOAW77eMBviJIyqXZlMHFNY6N9EiT1c4kgv1bN9nrBFVn7PKklJU3xi7fRrIyInDcUty7VPOAXfSBXEH90V01iiYop430B8ovP0gAfhJdx2BW7VOkUnEpP1XpUm3rSABUS7C5LP7ohXLLlzwcUevjBGJUAxzGpc3JeBpzFhR2qSXqavTWAKwipaErUqqmIDh2sxd6QoEggWbxfmxh5h8GMmZRSbEEgkcHbTfCfFApUXDpJ0qe4mAFkSAey/iWtoY3xGXNQMNN9NTatqR7EFi2UVLOaHcLcNIjUBoQ99Q1bCAhUt6jxjeShyK5XLZi7cy26MvlozWLjjSlWIiMTSKBhx+UBcekuClowzJQkdXlyqeSywDlWZeQ53U4Wcz07opaQB36xkzDz3i4jecsOwSN/jvJ1gDtlYhMuYCSwIIIi0S5oLBrhxp4ffFXwuGUopWU0Betqbu+HHWqLKLP4EU98A1VOAfMRuYl274wcQlgXpXRrUoIWOomgFn8DujdIWpyQG3P4Hh3QBwxoFNN8YGLd6sdRzo8BFJZnNddG0DxrkJepHGAk2vtAGUqXmCipgAncCFF/CNth4lAlAFwcxpECcElgSKtqXqWe9TBSpWZjYcKawEMhL4lcx6E5UppUqYVbQNC7pPO/KpD2TbX6xJPKkPxLpdm4ecVjbCetnuHcU3+yAKQAeYBi1S9vKPLWDSwBFdS+rNT74MGzh1HWE1SvLR2ytRjqyngUGhqaOx5j1pAPcBNySEgAvl4VJ3fOA8RhpkyYFGjaci4+EE7KSqbL7Kg6SAxFQND4OPCGcjClObtk+VNzQC+dKSpWcsMtQGUdXeBZpK5uZIV7QJUHsGBc7uEWAYdIOhO71rGUy0h2ZqtzPugAp0tSgoZXLXJ8NIVbLk5llLu7sDwSSPMRbMMndYfdakJNnSwjFVqnrFZTRquKeIgCOjRCwtJ0YjTeD74aSMAhK3Cat7TvC/ZKMmJmJCezmUx1o1+Dw+UdNWtq0BhUuj6H3gevGLb0F9mbzT7lRWZYcEGlKc/WsWjoShuu5o9yoBR0/wMxeIdCFKTkTUJJH1tw4xW5ez5yUECStyXfIr5R2daBuER9WNw8ID5+xOyZ+ZuqmM+iFd2kDp2FiCphJWDdyGFPieEfRHVjcPCMdWNw8IDgKtlTw+ZKgLgJtuteFczZ2IKi8okjkBTcNfvj6Q6sbh4RjqhuHhAfMy9mzXJKCCG3B978oiOz5j+w1K1T8TH071Sdw8BGpljcPCA+YjgZwYhIDalSNTpWI5eAmjQNeq0cnvH1BkG4RjKN0B8xjArAsKD9dHLfEsrZcw1Yd8yV3/AFo+mAIy0B8+4fDzAkJZIAofykvx9q0ELwk0mydLLl08FXjvYjaA4SrCTCXypt+snwobRKrCTNEtR7j33juEZeA4gMCthQu/DyjeXgppUcyLWoa+uUdtjEBxdeAVQMTzBPLSJZezFMKKp9lXyLR2OPCA5AnZ80Fsq+eSYR/htFdx3RvElaiEKU6if0UxmNK9i7fCPoKMQHD17AnHDZMinvlyTr5nb9HWkLJfRLEi8tRJFPyc7X/lx9BiPGA4dsfo3iZefNLLEM4lzzq4tLhkNj4j9Vbf2U9//rjr4jMByAbDxAPsK3/o53+VG34in1GRVf2c8/8AbjrwjMBySd0bnqRlAWB/ZzgfDq7RrhOhkxCszLfeUTv8uOuxmA5lhuiyw7JIJqezNv3oglGwJorlL78sz+mOiR4QFAGxJz2P8K/6YsnRnBqliZmF8rUULPvAh5H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 descr="download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950" y="4941888"/>
            <a:ext cx="25939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6238781"/>
            <a:ext cx="1053990" cy="61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9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UNICEF Preparing Teachers for Children with Disabilities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b="1" dirty="0" smtClean="0"/>
              <a:t>Problem of single track inclusion Education for All</a:t>
            </a:r>
          </a:p>
          <a:p>
            <a:r>
              <a:rPr lang="en-GB" b="1" dirty="0" smtClean="0"/>
              <a:t>Need for Twin Track Approach</a:t>
            </a:r>
          </a:p>
          <a:p>
            <a:pPr>
              <a:buNone/>
            </a:pPr>
            <a:r>
              <a:rPr lang="en-GB" b="1" dirty="0" smtClean="0"/>
              <a:t>A General Inclusion</a:t>
            </a:r>
          </a:p>
          <a:p>
            <a:pPr>
              <a:buNone/>
            </a:pPr>
            <a:r>
              <a:rPr lang="en-GB" b="1" dirty="0" smtClean="0"/>
              <a:t>B Impairment Specific Adjustments </a:t>
            </a:r>
          </a:p>
          <a:p>
            <a:pPr>
              <a:buNone/>
            </a:pPr>
            <a:endParaRPr lang="en-GB" b="1" dirty="0"/>
          </a:p>
          <a:p>
            <a:pPr>
              <a:buNone/>
            </a:pPr>
            <a:r>
              <a:rPr lang="en-GB" b="1" dirty="0" smtClean="0"/>
              <a:t>Lack of commitment and political will go to scale</a:t>
            </a:r>
          </a:p>
          <a:p>
            <a:pPr>
              <a:buNone/>
            </a:pPr>
            <a:r>
              <a:rPr lang="en-GB" b="1" dirty="0" smtClean="0"/>
              <a:t>Involvement of Disabled Peoples Organisations </a:t>
            </a:r>
            <a:endParaRPr lang="en-GB" b="1" dirty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38781"/>
            <a:ext cx="1053990" cy="61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539552" y="260648"/>
          <a:ext cx="8280920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5802080" cy="2765274"/>
        </p:xfrm>
        <a:graphic>
          <a:graphicData uri="http://schemas.openxmlformats.org/drawingml/2006/table">
            <a:tbl>
              <a:tblPr/>
              <a:tblGrid>
                <a:gridCol w="662453"/>
                <a:gridCol w="369013"/>
                <a:gridCol w="368332"/>
                <a:gridCol w="366970"/>
                <a:gridCol w="366970"/>
                <a:gridCol w="366289"/>
                <a:gridCol w="366289"/>
                <a:gridCol w="369694"/>
                <a:gridCol w="369694"/>
                <a:gridCol w="364928"/>
                <a:gridCol w="364928"/>
                <a:gridCol w="363566"/>
                <a:gridCol w="363566"/>
                <a:gridCol w="369694"/>
                <a:gridCol w="369694"/>
              </a:tblGrid>
              <a:tr h="214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A1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A2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B1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B2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C1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C2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D1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D2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E1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E2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F1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F2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G1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G2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EF0"/>
                    </a:solidFill>
                  </a:tcPr>
                </a:tc>
              </a:tr>
              <a:tr h="196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Aweil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5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18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96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Yei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44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9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25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35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Calibri"/>
                          <a:ea typeface="Cambria"/>
                          <a:cs typeface="Times New Roman"/>
                        </a:rPr>
                        <a:t>18</a:t>
                      </a:r>
                      <a:endParaRPr lang="en-GB" sz="12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37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51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53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3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48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96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Juba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13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5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3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96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Morobo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19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18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19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19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92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Mundri East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15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92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Mundri West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3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96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Rumbek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13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15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3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96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Torit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19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8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19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14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96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Wau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13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7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15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16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20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mbria"/>
                          <a:cs typeface="Times New Roman"/>
                        </a:rPr>
                        <a:t>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21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92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IDEAL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CHOICE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latin typeface="Calibri"/>
                          <a:ea typeface="Cambria"/>
                          <a:cs typeface="Times New Roman"/>
                        </a:rPr>
                        <a:t>x</a:t>
                      </a: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latin typeface="Calibri"/>
                          <a:ea typeface="Cambria"/>
                          <a:cs typeface="Times New Roman"/>
                        </a:rPr>
                        <a:t>x</a:t>
                      </a: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latin typeface="Calibri"/>
                          <a:ea typeface="Cambria"/>
                          <a:cs typeface="Times New Roman"/>
                        </a:rPr>
                        <a:t>x</a:t>
                      </a: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latin typeface="Calibri"/>
                          <a:ea typeface="Cambria"/>
                          <a:cs typeface="Times New Roman"/>
                        </a:rPr>
                        <a:t>x</a:t>
                      </a: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latin typeface="Calibri"/>
                          <a:ea typeface="Cambria"/>
                          <a:cs typeface="Times New Roman"/>
                        </a:rPr>
                        <a:t>x</a:t>
                      </a: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latin typeface="Calibri"/>
                          <a:ea typeface="Cambria"/>
                          <a:cs typeface="Times New Roman"/>
                        </a:rPr>
                        <a:t>x</a:t>
                      </a: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latin typeface="Calibri"/>
                          <a:ea typeface="Cambria"/>
                          <a:cs typeface="Times New Roman"/>
                        </a:rPr>
                        <a:t>x</a:t>
                      </a: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2996953"/>
          <a:ext cx="5411470" cy="3909622"/>
        </p:xfrm>
        <a:graphic>
          <a:graphicData uri="http://schemas.openxmlformats.org/drawingml/2006/table">
            <a:tbl>
              <a:tblPr/>
              <a:tblGrid>
                <a:gridCol w="2320290"/>
                <a:gridCol w="3091180"/>
              </a:tblGrid>
              <a:tr h="905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3366FF"/>
                          </a:solidFill>
                          <a:latin typeface="Calibri"/>
                          <a:ea typeface="Cambria"/>
                          <a:cs typeface="Times New Roman"/>
                        </a:rPr>
                        <a:t>A1</a:t>
                      </a:r>
                      <a:endParaRPr lang="en-GB" sz="12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3366FF"/>
                          </a:solidFill>
                          <a:latin typeface="Calibri"/>
                          <a:ea typeface="Cambria"/>
                          <a:cs typeface="Times New Roman"/>
                        </a:rPr>
                        <a:t>A2</a:t>
                      </a:r>
                      <a:endParaRPr lang="en-GB" sz="120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71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 smtClean="0"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94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b="1" dirty="0" smtClean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Classroom </a:t>
                      </a:r>
                      <a:r>
                        <a:rPr lang="en-GB" sz="1100" b="1" dirty="0">
                          <a:solidFill>
                            <a:srgbClr val="FF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that promotes child centred learning through group work, peer support, cooperative learning.</a:t>
                      </a:r>
                      <a:endParaRPr lang="en-GB" sz="1200" dirty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Traditional classroom where the teacher gives the instructions, a one size fits all approach.</a:t>
                      </a:r>
                      <a:endParaRPr lang="en-GB" sz="1200" dirty="0">
                        <a:solidFill>
                          <a:srgbClr val="FF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410" name="Picture 1" descr="Macintosh HD:Users:Alex:Documents:Work:EENET:2014 LFTW South Sudan:2014-01 Nairobi follow-up:A ~ Group w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01008"/>
            <a:ext cx="1540768" cy="2054357"/>
          </a:xfrm>
          <a:prstGeom prst="rect">
            <a:avLst/>
          </a:prstGeom>
          <a:noFill/>
        </p:spPr>
      </p:pic>
      <p:pic>
        <p:nvPicPr>
          <p:cNvPr id="17409" name="Picture 22" descr="DRC 1026833-1291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429000"/>
            <a:ext cx="2619375" cy="1962150"/>
          </a:xfrm>
          <a:prstGeom prst="rect">
            <a:avLst/>
          </a:prstGeom>
          <a:noFill/>
        </p:spPr>
      </p:pic>
      <p:pic>
        <p:nvPicPr>
          <p:cNvPr id="8" name="Picture 7" descr="C:\Users\Richard\Pictures\South Sudan Tools\Blind Clas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48680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724128" y="2708920"/>
            <a:ext cx="3419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Blind students taught together away from their non-disabled peers learning to use Perkins </a:t>
            </a:r>
            <a:r>
              <a:rPr lang="en-GB" sz="1600" b="1" dirty="0" smtClean="0">
                <a:solidFill>
                  <a:srgbClr val="FF0000"/>
                </a:solidFill>
              </a:rPr>
              <a:t>Braille machine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4288" y="188640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B1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20272" y="3501008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B2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2" name="Picture 11" descr="kenya-braillers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28184" y="3789040"/>
            <a:ext cx="2080095" cy="23070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08104" y="6211669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Blind students included with peers using Braille Machine.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Key Barriers to Inclusion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REM Reform Education Movement-privatisation</a:t>
            </a:r>
          </a:p>
          <a:p>
            <a:r>
              <a:rPr lang="en-GB" b="1" dirty="0" smtClean="0"/>
              <a:t>Competition versus collaboration</a:t>
            </a:r>
          </a:p>
          <a:p>
            <a:r>
              <a:rPr lang="en-GB" b="1" dirty="0" smtClean="0"/>
              <a:t>Lack of Adequate training for teachers</a:t>
            </a:r>
          </a:p>
          <a:p>
            <a:r>
              <a:rPr lang="en-GB" b="1" dirty="0" smtClean="0"/>
              <a:t>Lack of adequate disaggregated data</a:t>
            </a:r>
          </a:p>
          <a:p>
            <a:r>
              <a:rPr lang="en-GB" b="1" dirty="0" smtClean="0"/>
              <a:t>Lack of involvement Disabled People</a:t>
            </a:r>
          </a:p>
          <a:p>
            <a:r>
              <a:rPr lang="en-GB" b="1" dirty="0" smtClean="0"/>
              <a:t>Lack of Youth Involvement</a:t>
            </a:r>
          </a:p>
          <a:p>
            <a:r>
              <a:rPr lang="en-GB" b="1" dirty="0" smtClean="0"/>
              <a:t>Lack of genuine parental control</a:t>
            </a:r>
          </a:p>
          <a:p>
            <a:r>
              <a:rPr lang="en-GB" b="1" dirty="0" smtClean="0"/>
              <a:t>Lack of clarity Article 24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445224"/>
            <a:ext cx="1979712" cy="116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688" y="0"/>
            <a:ext cx="601662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967" y="5877272"/>
            <a:ext cx="1247033" cy="73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90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5724525" y="765175"/>
            <a:ext cx="2735263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/>
              <a:t>By Richard Rieser and Micheline Mason </a:t>
            </a:r>
          </a:p>
          <a:p>
            <a:endParaRPr lang="en-GB" sz="2400" b="1"/>
          </a:p>
          <a:p>
            <a:r>
              <a:rPr lang="en-GB" sz="2400" b="1"/>
              <a:t>Published March 1990 by ILEA, </a:t>
            </a:r>
          </a:p>
          <a:p>
            <a:endParaRPr lang="en-GB" sz="2400" b="1"/>
          </a:p>
          <a:p>
            <a:r>
              <a:rPr lang="en-GB" sz="2400" b="1"/>
              <a:t>2</a:t>
            </a:r>
            <a:r>
              <a:rPr lang="en-GB" sz="2400" b="1" baseline="30000"/>
              <a:t>nd</a:t>
            </a:r>
            <a:r>
              <a:rPr lang="en-GB" sz="2400" b="1"/>
              <a:t> Edition published by DEE with loan funding from Comic Relief 2002</a:t>
            </a:r>
          </a:p>
        </p:txBody>
      </p:sp>
      <p:pic>
        <p:nvPicPr>
          <p:cNvPr id="5123" name="Picture 3" descr="Dis EqinClas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4787900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276" y="6165304"/>
            <a:ext cx="117905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485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860800"/>
            <a:ext cx="29464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36613"/>
            <a:ext cx="25495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33375"/>
            <a:ext cx="5716588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3348038" y="4868863"/>
            <a:ext cx="5616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/>
              <a:t>Neil Fletcher, Leader, David Mallen, CEO, Elizabeth Monck, Schools Sub Committee, ILEA,</a:t>
            </a:r>
          </a:p>
          <a:p>
            <a:r>
              <a:rPr lang="en-GB" b="1"/>
              <a:t>Richard Rieser and Micheline Mason at Launch, County Hall, Friday 16</a:t>
            </a:r>
            <a:r>
              <a:rPr lang="en-GB" b="1" baseline="30000"/>
              <a:t>th</a:t>
            </a:r>
            <a:r>
              <a:rPr lang="en-GB" b="1"/>
              <a:t> March 1990</a:t>
            </a:r>
          </a:p>
        </p:txBody>
      </p:sp>
      <p:pic>
        <p:nvPicPr>
          <p:cNvPr id="6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6045590"/>
            <a:ext cx="837966" cy="49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45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DEE LOGO COLOUR"/>
          <p:cNvPicPr preferRelativeResize="0"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32138" y="1700213"/>
            <a:ext cx="2422525" cy="1830387"/>
          </a:xfrm>
          <a:solidFill>
            <a:schemeClr val="accent1"/>
          </a:solidFill>
        </p:spPr>
      </p:pic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4211638" y="2997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H="1" flipV="1">
            <a:off x="2362200" y="2057400"/>
            <a:ext cx="769938" cy="579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4140200" y="1484313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5257800" y="23622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228600" y="152400"/>
            <a:ext cx="1828800" cy="1930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Training in DET &amp; inclusion of Teachers &amp; other staff-over 120,000</a:t>
            </a: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2743200" y="228600"/>
            <a:ext cx="3048000" cy="1320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Training Disabled Equality Trainers to Deliver courses-160 trainers currently.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6372225" y="838200"/>
            <a:ext cx="2466975" cy="19383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Empowerment training of young disabled people-Free Up Your Life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209800" y="4800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2700338" y="3429000"/>
            <a:ext cx="3657600" cy="3170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Resource Development- For training, to use in classrooms &amp; to educate about disability equality &amp; inclusion - Disabling Imagery; Real People Real Lives; All Equal All Different, Altogether Better; Disability Equality in the Classroom; Course Books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5364163" y="2852738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659563" y="3429000"/>
            <a:ext cx="2209800" cy="3022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Act as change consultants to end segregation &amp; develop inclusive practice.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H="1">
            <a:off x="2339975" y="3068638"/>
            <a:ext cx="841375" cy="376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228600" y="2514600"/>
            <a:ext cx="2133600" cy="3752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Support the development of such thinking amongst disabled people and their allies in other countries.</a:t>
            </a: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6084888" y="26035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Set up 1992</a:t>
            </a:r>
          </a:p>
        </p:txBody>
      </p:sp>
    </p:spTree>
    <p:custDataLst>
      <p:tags r:id="rId1"/>
    </p:custDataLst>
  </p:cSld>
  <p:clrMapOvr>
    <a:masterClrMapping/>
  </p:clrMapOvr>
  <p:transition advTm="2464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udience at Launch"/>
          <p:cNvPicPr>
            <a:picLocks noChangeAspect="1" noChangeArrowheads="1"/>
          </p:cNvPicPr>
          <p:nvPr/>
        </p:nvPicPr>
        <p:blipFill>
          <a:blip r:embed="rId2" cstate="print"/>
          <a:srcRect l="5525" t="12433" r="9334" b="8649"/>
          <a:stretch>
            <a:fillRect/>
          </a:stretch>
        </p:blipFill>
        <p:spPr bwMode="auto">
          <a:xfrm>
            <a:off x="250825" y="404813"/>
            <a:ext cx="33401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RRJSKCMMPE"/>
          <p:cNvPicPr>
            <a:picLocks noChangeAspect="1" noChangeArrowheads="1"/>
          </p:cNvPicPr>
          <p:nvPr/>
        </p:nvPicPr>
        <p:blipFill>
          <a:blip r:embed="rId3" cstate="print"/>
          <a:srcRect l="6119" t="9546" b="8530"/>
          <a:stretch>
            <a:fillRect/>
          </a:stretch>
        </p:blipFill>
        <p:spPr bwMode="auto">
          <a:xfrm>
            <a:off x="4356100" y="333375"/>
            <a:ext cx="3913188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JSPERRwith DisEqin Cl"/>
          <p:cNvPicPr>
            <a:picLocks noChangeAspect="1" noChangeArrowheads="1"/>
          </p:cNvPicPr>
          <p:nvPr/>
        </p:nvPicPr>
        <p:blipFill>
          <a:blip r:embed="rId4" cstate="print"/>
          <a:srcRect l="4807" t="10411" r="10059" b="8467"/>
          <a:stretch>
            <a:fillRect/>
          </a:stretch>
        </p:blipFill>
        <p:spPr bwMode="auto">
          <a:xfrm>
            <a:off x="179388" y="3141663"/>
            <a:ext cx="22939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JS&amp;KC"/>
          <p:cNvPicPr>
            <a:picLocks noChangeAspect="1" noChangeArrowheads="1"/>
          </p:cNvPicPr>
          <p:nvPr/>
        </p:nvPicPr>
        <p:blipFill>
          <a:blip r:embed="rId5" cstate="print"/>
          <a:srcRect l="5096" t="9932" r="8763" b="7838"/>
          <a:stretch>
            <a:fillRect/>
          </a:stretch>
        </p:blipFill>
        <p:spPr bwMode="auto">
          <a:xfrm>
            <a:off x="5508625" y="3357563"/>
            <a:ext cx="3403600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1st leafl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2276475"/>
            <a:ext cx="3024187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323850" y="5157788"/>
            <a:ext cx="1871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DEE Relaunch af DfES 1999</a:t>
            </a:r>
          </a:p>
        </p:txBody>
      </p:sp>
      <p:pic>
        <p:nvPicPr>
          <p:cNvPr id="8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6069562"/>
            <a:ext cx="1342022" cy="78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60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king It Wor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13113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konica09062311090_1"/>
          <p:cNvPicPr>
            <a:picLocks noChangeAspect="1" noChangeArrowheads="1"/>
          </p:cNvPicPr>
          <p:nvPr/>
        </p:nvPicPr>
        <p:blipFill>
          <a:blip r:embed="rId3" cstate="print"/>
          <a:srcRect l="4997" r="6114" b="5264"/>
          <a:stretch>
            <a:fillRect/>
          </a:stretch>
        </p:blipFill>
        <p:spPr bwMode="auto">
          <a:xfrm>
            <a:off x="5867400" y="0"/>
            <a:ext cx="310356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konica09062312460_1"/>
          <p:cNvPicPr>
            <a:picLocks noChangeAspect="1" noChangeArrowheads="1"/>
          </p:cNvPicPr>
          <p:nvPr/>
        </p:nvPicPr>
        <p:blipFill>
          <a:blip r:embed="rId4" cstate="print"/>
          <a:srcRect l="11371" t="4420" r="7555" b="5470"/>
          <a:stretch>
            <a:fillRect/>
          </a:stretch>
        </p:blipFill>
        <p:spPr bwMode="auto">
          <a:xfrm>
            <a:off x="3313113" y="188913"/>
            <a:ext cx="2481262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468313" y="5300663"/>
            <a:ext cx="1943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DEE With CDC 2002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3419475" y="4724400"/>
            <a:ext cx="208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DEE First Course Book, 2001</a:t>
            </a: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6443663" y="4868863"/>
            <a:ext cx="2089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2002 Second Course Book</a:t>
            </a:r>
          </a:p>
        </p:txBody>
      </p:sp>
      <p:pic>
        <p:nvPicPr>
          <p:cNvPr id="8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7962" y="5984953"/>
            <a:ext cx="1486038" cy="87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96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Box 1"/>
          <p:cNvSpPr txBox="1">
            <a:spLocks noChangeArrowheads="1"/>
          </p:cNvSpPr>
          <p:nvPr/>
        </p:nvSpPr>
        <p:spPr bwMode="auto">
          <a:xfrm>
            <a:off x="468313" y="260350"/>
            <a:ext cx="853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/>
              <a:t>Campaigning and Drafting Article 24 UNCRPDat UN New York 2005/2006 </a:t>
            </a:r>
          </a:p>
        </p:txBody>
      </p:sp>
      <p:pic>
        <p:nvPicPr>
          <p:cNvPr id="125955" name="Picture 2" descr="RR@UN"/>
          <p:cNvPicPr>
            <a:picLocks noChangeAspect="1" noChangeArrowheads="1"/>
          </p:cNvPicPr>
          <p:nvPr/>
        </p:nvPicPr>
        <p:blipFill>
          <a:blip r:embed="rId2" cstate="print"/>
          <a:srcRect l="14145" t="7838" r="2620" b="14459"/>
          <a:stretch>
            <a:fillRect/>
          </a:stretch>
        </p:blipFill>
        <p:spPr bwMode="auto">
          <a:xfrm>
            <a:off x="250825" y="1052513"/>
            <a:ext cx="4957763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3" descr="rr&amp;sbwith chair"/>
          <p:cNvPicPr>
            <a:picLocks noChangeAspect="1" noChangeArrowheads="1"/>
          </p:cNvPicPr>
          <p:nvPr/>
        </p:nvPicPr>
        <p:blipFill>
          <a:blip r:embed="rId3" cstate="print"/>
          <a:srcRect l="22432" t="19189" b="14256"/>
          <a:stretch>
            <a:fillRect/>
          </a:stretch>
        </p:blipFill>
        <p:spPr bwMode="auto">
          <a:xfrm>
            <a:off x="5218113" y="4292600"/>
            <a:ext cx="392588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7" name="Rectangle 4"/>
          <p:cNvSpPr>
            <a:spLocks noChangeArrowheads="1"/>
          </p:cNvSpPr>
          <p:nvPr/>
        </p:nvSpPr>
        <p:spPr bwMode="auto">
          <a:xfrm>
            <a:off x="395288" y="4700588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600" b="1">
                <a:ea typeface="Calibri" pitchFamily="34" charset="0"/>
                <a:cs typeface="Times New Roman" pitchFamily="18" charset="0"/>
              </a:rPr>
              <a:t>Susie Burrows &amp; Richard with Don McKay Chair Ad Hoc at UN</a:t>
            </a:r>
            <a:endParaRPr lang="en-GB" sz="16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5292725" y="1844675"/>
            <a:ext cx="3702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Speaking in debate on Article 24</a:t>
            </a:r>
            <a:endParaRPr lang="en-GB"/>
          </a:p>
        </p:txBody>
      </p:sp>
      <p:pic>
        <p:nvPicPr>
          <p:cNvPr id="7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733256"/>
            <a:ext cx="1414030" cy="83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34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" y="0"/>
            <a:ext cx="723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9"/>
          <p:cNvSpPr>
            <a:spLocks noChangeArrowheads="1"/>
          </p:cNvSpPr>
          <p:nvPr/>
        </p:nvSpPr>
        <p:spPr bwMode="auto">
          <a:xfrm>
            <a:off x="1" y="-188"/>
            <a:ext cx="6929439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 typeface="Wingdings" pitchFamily="2" charset="2"/>
              <a:buChar char="v"/>
            </a:pPr>
            <a:endParaRPr lang="es-ES_tradnl" sz="2400" b="1" dirty="0">
              <a:solidFill>
                <a:srgbClr val="003399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s-ES_tradnl" sz="2400" b="1" dirty="0">
                <a:solidFill>
                  <a:srgbClr val="FF0000"/>
                </a:solidFill>
              </a:rPr>
              <a:t>UNITED NATIONS CONVENTION ON THE RIGHTS OF PEOPLE WITH DISABILITIES DEC. 2006:A NEW PARADIGM CENTERED ON THE  PERSON WITH DISABILITY</a:t>
            </a:r>
          </a:p>
          <a:p>
            <a:pPr algn="ctr">
              <a:buFont typeface="Wingdings" pitchFamily="2" charset="2"/>
              <a:buChar char="v"/>
            </a:pPr>
            <a:endParaRPr lang="es-ES_tradnl" sz="4000" b="1" dirty="0">
              <a:solidFill>
                <a:srgbClr val="003399"/>
              </a:solidFill>
            </a:endParaRPr>
          </a:p>
          <a:p>
            <a:pPr algn="ctr">
              <a:buFont typeface="Wingdings" pitchFamily="2" charset="2"/>
              <a:buChar char="v"/>
            </a:pPr>
            <a:endParaRPr lang="es-ES_tradnl" sz="2800" b="1" dirty="0">
              <a:solidFill>
                <a:srgbClr val="003399"/>
              </a:solidFill>
            </a:endParaRPr>
          </a:p>
          <a:p>
            <a:pPr algn="ctr">
              <a:buFont typeface="Wingdings" pitchFamily="2" charset="2"/>
              <a:buChar char="v"/>
            </a:pPr>
            <a:endParaRPr lang="es-ES_tradnl" sz="2400" b="1" dirty="0">
              <a:solidFill>
                <a:srgbClr val="003399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235826" y="287339"/>
            <a:ext cx="1931988" cy="6530975"/>
            <a:chOff x="4558" y="181"/>
            <a:chExt cx="1217" cy="4114"/>
          </a:xfrm>
        </p:grpSpPr>
        <p:pic>
          <p:nvPicPr>
            <p:cNvPr id="64522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58" y="181"/>
              <a:ext cx="1202" cy="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3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58" y="1498"/>
              <a:ext cx="1202" cy="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4" name="Picture 18" descr="disability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58" y="2456"/>
              <a:ext cx="1202" cy="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58" y="3521"/>
              <a:ext cx="1217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ight Arrow 11"/>
          <p:cNvSpPr/>
          <p:nvPr/>
        </p:nvSpPr>
        <p:spPr>
          <a:xfrm>
            <a:off x="2857501" y="2428876"/>
            <a:ext cx="977900" cy="912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64518" name="TextBox 12"/>
          <p:cNvSpPr txBox="1">
            <a:spLocks noChangeArrowheads="1"/>
          </p:cNvSpPr>
          <p:nvPr/>
        </p:nvSpPr>
        <p:spPr bwMode="auto">
          <a:xfrm>
            <a:off x="214314" y="2071689"/>
            <a:ext cx="2571751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it-IT" b="1"/>
              <a:t>From Medical Model of Disability  </a:t>
            </a:r>
            <a:r>
              <a:rPr lang="it-IT" b="1">
                <a:sym typeface="Wingdings" pitchFamily="2" charset="2"/>
              </a:rPr>
              <a:t> Problem in the Person.</a:t>
            </a:r>
          </a:p>
          <a:p>
            <a:pPr>
              <a:lnSpc>
                <a:spcPct val="80000"/>
              </a:lnSpc>
            </a:pPr>
            <a:r>
              <a:rPr lang="it-IT" b="1">
                <a:sym typeface="Wingdings" pitchFamily="2" charset="2"/>
              </a:rPr>
              <a:t>Cure, Fix or Separate</a:t>
            </a:r>
            <a:endParaRPr lang="it-IT" b="1"/>
          </a:p>
        </p:txBody>
      </p:sp>
      <p:sp>
        <p:nvSpPr>
          <p:cNvPr id="64519" name="TextBox 13"/>
          <p:cNvSpPr txBox="1">
            <a:spLocks noChangeArrowheads="1"/>
          </p:cNvSpPr>
          <p:nvPr/>
        </p:nvSpPr>
        <p:spPr bwMode="auto">
          <a:xfrm>
            <a:off x="3857626" y="2000251"/>
            <a:ext cx="3286125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it-IT" b="1"/>
              <a:t>To Social Model of Disability based on Human Rights approach- Problem with Society that needs to be changed.</a:t>
            </a:r>
          </a:p>
          <a:p>
            <a:pPr>
              <a:lnSpc>
                <a:spcPct val="80000"/>
              </a:lnSpc>
            </a:pPr>
            <a:r>
              <a:rPr lang="it-IT" b="1"/>
              <a:t>Attitudes</a:t>
            </a:r>
          </a:p>
          <a:p>
            <a:pPr>
              <a:lnSpc>
                <a:spcPct val="80000"/>
              </a:lnSpc>
            </a:pPr>
            <a:r>
              <a:rPr lang="it-IT" b="1"/>
              <a:t>Organisation</a:t>
            </a:r>
          </a:p>
          <a:p>
            <a:pPr>
              <a:lnSpc>
                <a:spcPct val="80000"/>
              </a:lnSpc>
            </a:pPr>
            <a:r>
              <a:rPr lang="it-IT" b="1"/>
              <a:t>Environment</a:t>
            </a:r>
            <a:endParaRPr lang="en-GB" dirty="0"/>
          </a:p>
        </p:txBody>
      </p:sp>
      <p:sp>
        <p:nvSpPr>
          <p:cNvPr id="64520" name="TextBox 13"/>
          <p:cNvSpPr txBox="1">
            <a:spLocks noChangeArrowheads="1"/>
          </p:cNvSpPr>
          <p:nvPr/>
        </p:nvSpPr>
        <p:spPr bwMode="auto">
          <a:xfrm>
            <a:off x="5076056" y="4149081"/>
            <a:ext cx="194421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159 </a:t>
            </a:r>
            <a:r>
              <a:rPr lang="en-GB" b="1" dirty="0">
                <a:latin typeface="Calibri" pitchFamily="34" charset="0"/>
              </a:rPr>
              <a:t>signatories to the Convention</a:t>
            </a:r>
          </a:p>
          <a:p>
            <a:r>
              <a:rPr lang="en-GB" b="1" dirty="0" smtClean="0">
                <a:latin typeface="Calibri" pitchFamily="34" charset="0"/>
              </a:rPr>
              <a:t>152 ratifications </a:t>
            </a:r>
            <a:r>
              <a:rPr lang="en-GB" b="1" dirty="0">
                <a:latin typeface="Calibri" pitchFamily="34" charset="0"/>
              </a:rPr>
              <a:t>of the </a:t>
            </a:r>
            <a:r>
              <a:rPr lang="en-GB" b="1" dirty="0" smtClean="0">
                <a:latin typeface="Calibri" pitchFamily="34" charset="0"/>
              </a:rPr>
              <a:t>Convention</a:t>
            </a:r>
          </a:p>
          <a:p>
            <a:r>
              <a:rPr lang="en-GB" b="1" dirty="0" smtClean="0">
                <a:latin typeface="Calibri" pitchFamily="34" charset="0"/>
              </a:rPr>
              <a:t>Optional Protocol</a:t>
            </a:r>
          </a:p>
          <a:p>
            <a:r>
              <a:rPr lang="en-GB" b="1" dirty="0" smtClean="0">
                <a:latin typeface="Calibri" pitchFamily="34" charset="0"/>
              </a:rPr>
              <a:t>92 signatories</a:t>
            </a:r>
          </a:p>
          <a:p>
            <a:r>
              <a:rPr lang="en-GB" b="1" dirty="0" smtClean="0">
                <a:latin typeface="Calibri" pitchFamily="34" charset="0"/>
              </a:rPr>
              <a:t>85 ratifications</a:t>
            </a:r>
            <a:endParaRPr lang="en-GB" b="1" dirty="0">
              <a:latin typeface="Calibri" pitchFamily="34" charset="0"/>
            </a:endParaRPr>
          </a:p>
        </p:txBody>
      </p:sp>
      <p:pic>
        <p:nvPicPr>
          <p:cNvPr id="14" name="Picture 13" descr="enablema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" y="3645024"/>
            <a:ext cx="5102564" cy="302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42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8038" y="95250"/>
            <a:ext cx="4525962" cy="6762750"/>
          </a:xfrm>
          <a:noFill/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44862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TextBox 5"/>
          <p:cNvSpPr txBox="1">
            <a:spLocks noChangeArrowheads="1"/>
          </p:cNvSpPr>
          <p:nvPr/>
        </p:nvSpPr>
        <p:spPr bwMode="auto">
          <a:xfrm>
            <a:off x="1835150" y="188913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R. Rieser 2012</a:t>
            </a:r>
          </a:p>
        </p:txBody>
      </p:sp>
      <p:pic>
        <p:nvPicPr>
          <p:cNvPr id="5" name="Picture 2" descr="http://www.worldofinclusion.com/img/rr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81982" cy="57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70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|3.2|4.1|5.|5.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682</Words>
  <Application>Microsoft Office PowerPoint</Application>
  <PresentationFormat>On-screen Show (4:3)</PresentationFormat>
  <Paragraphs>248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Getting Schools on Board for Inclusion: Setting the International Agenda?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Themes of UK Disability History Month</vt:lpstr>
      <vt:lpstr>UNICEF Preparing Teachers for Children with Disabilities</vt:lpstr>
      <vt:lpstr>Slide 12</vt:lpstr>
      <vt:lpstr>Slide 13</vt:lpstr>
      <vt:lpstr>Key Barriers to Inclusion</vt:lpstr>
      <vt:lpstr>Slide 15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Schools on Board for Inclusion: Setting the International Agenda?</dc:title>
  <dc:creator>Richard</dc:creator>
  <cp:lastModifiedBy>Richard</cp:lastModifiedBy>
  <cp:revision>5</cp:revision>
  <dcterms:created xsi:type="dcterms:W3CDTF">2015-03-21T06:41:23Z</dcterms:created>
  <dcterms:modified xsi:type="dcterms:W3CDTF">2015-03-21T07:40:42Z</dcterms:modified>
</cp:coreProperties>
</file>