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Default Extension="vml" ContentType="application/vnd.openxmlformats-officedocument.vmlDrawing"/>
  <Default Extension="tiff" ContentType="image/tif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Default Extension="sldx" ContentType="application/vnd.openxmlformats-officedocument.presentationml.slide"/>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handoutMasterIdLst>
    <p:handoutMasterId r:id="rId36"/>
  </p:handoutMasterIdLst>
  <p:sldIdLst>
    <p:sldId id="256" r:id="rId2"/>
    <p:sldId id="258" r:id="rId3"/>
    <p:sldId id="302" r:id="rId4"/>
    <p:sldId id="259" r:id="rId5"/>
    <p:sldId id="260" r:id="rId6"/>
    <p:sldId id="268" r:id="rId7"/>
    <p:sldId id="262" r:id="rId8"/>
    <p:sldId id="261" r:id="rId9"/>
    <p:sldId id="263" r:id="rId10"/>
    <p:sldId id="264" r:id="rId11"/>
    <p:sldId id="310" r:id="rId12"/>
    <p:sldId id="301" r:id="rId13"/>
    <p:sldId id="315" r:id="rId14"/>
    <p:sldId id="267" r:id="rId15"/>
    <p:sldId id="309" r:id="rId16"/>
    <p:sldId id="311" r:id="rId17"/>
    <p:sldId id="280" r:id="rId18"/>
    <p:sldId id="295" r:id="rId19"/>
    <p:sldId id="308" r:id="rId20"/>
    <p:sldId id="313" r:id="rId21"/>
    <p:sldId id="297" r:id="rId22"/>
    <p:sldId id="298" r:id="rId23"/>
    <p:sldId id="270" r:id="rId24"/>
    <p:sldId id="271" r:id="rId25"/>
    <p:sldId id="272" r:id="rId26"/>
    <p:sldId id="312" r:id="rId27"/>
    <p:sldId id="274" r:id="rId28"/>
    <p:sldId id="275" r:id="rId29"/>
    <p:sldId id="290" r:id="rId30"/>
    <p:sldId id="304" r:id="rId31"/>
    <p:sldId id="305" r:id="rId32"/>
    <p:sldId id="316" r:id="rId33"/>
    <p:sldId id="285" r:id="rId34"/>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294" autoAdjust="0"/>
    <p:restoredTop sz="94660"/>
  </p:normalViewPr>
  <p:slideViewPr>
    <p:cSldViewPr>
      <p:cViewPr>
        <p:scale>
          <a:sx n="75" d="100"/>
          <a:sy n="75" d="100"/>
        </p:scale>
        <p:origin x="-1248" y="7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6058" cy="4961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530" y="1"/>
            <a:ext cx="2946058" cy="496100"/>
          </a:xfrm>
          <a:prstGeom prst="rect">
            <a:avLst/>
          </a:prstGeom>
        </p:spPr>
        <p:txBody>
          <a:bodyPr vert="horz" lIns="91440" tIns="45720" rIns="91440" bIns="45720" rtlCol="0"/>
          <a:lstStyle>
            <a:lvl1pPr algn="r">
              <a:defRPr sz="1200"/>
            </a:lvl1pPr>
          </a:lstStyle>
          <a:p>
            <a:fld id="{FCF25E18-F54D-4576-B29F-9FBF256AC8A5}" type="datetimeFigureOut">
              <a:rPr lang="en-GB" smtClean="0"/>
              <a:pPr/>
              <a:t>07/05/2014</a:t>
            </a:fld>
            <a:endParaRPr lang="en-GB"/>
          </a:p>
        </p:txBody>
      </p:sp>
      <p:sp>
        <p:nvSpPr>
          <p:cNvPr id="4" name="Footer Placeholder 3"/>
          <p:cNvSpPr>
            <a:spLocks noGrp="1"/>
          </p:cNvSpPr>
          <p:nvPr>
            <p:ph type="ftr" sz="quarter" idx="2"/>
          </p:nvPr>
        </p:nvSpPr>
        <p:spPr>
          <a:xfrm>
            <a:off x="0" y="9428221"/>
            <a:ext cx="2946058" cy="4961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530" y="9428221"/>
            <a:ext cx="2946058" cy="496100"/>
          </a:xfrm>
          <a:prstGeom prst="rect">
            <a:avLst/>
          </a:prstGeom>
        </p:spPr>
        <p:txBody>
          <a:bodyPr vert="horz" lIns="91440" tIns="45720" rIns="91440" bIns="45720" rtlCol="0" anchor="b"/>
          <a:lstStyle>
            <a:lvl1pPr algn="r">
              <a:defRPr sz="1200"/>
            </a:lvl1pPr>
          </a:lstStyle>
          <a:p>
            <a:fld id="{F4041E8D-C779-49B1-B822-BE9DD4C9ECC5}" type="slidenum">
              <a:rPr lang="en-GB" smtClean="0"/>
              <a:pPr/>
              <a:t>‹#›</a:t>
            </a:fld>
            <a:endParaRPr lang="en-GB"/>
          </a:p>
        </p:txBody>
      </p:sp>
    </p:spTree>
    <p:extLst>
      <p:ext uri="{BB962C8B-B14F-4D97-AF65-F5344CB8AC3E}">
        <p14:creationId xmlns:p14="http://schemas.microsoft.com/office/powerpoint/2010/main" xmlns="" val="27965080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6058" cy="4961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530" y="1"/>
            <a:ext cx="2946058" cy="496100"/>
          </a:xfrm>
          <a:prstGeom prst="rect">
            <a:avLst/>
          </a:prstGeom>
        </p:spPr>
        <p:txBody>
          <a:bodyPr vert="horz" lIns="91440" tIns="45720" rIns="91440" bIns="45720" rtlCol="0"/>
          <a:lstStyle>
            <a:lvl1pPr algn="r">
              <a:defRPr sz="1200"/>
            </a:lvl1pPr>
          </a:lstStyle>
          <a:p>
            <a:fld id="{B9F9BC24-51FE-4506-8800-0BCA9CBCAFF5}" type="datetimeFigureOut">
              <a:rPr lang="en-GB" smtClean="0"/>
              <a:pPr/>
              <a:t>07/05/2014</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42" y="4715270"/>
            <a:ext cx="5438792" cy="446722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221"/>
            <a:ext cx="2946058" cy="4961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530" y="9428221"/>
            <a:ext cx="2946058" cy="496100"/>
          </a:xfrm>
          <a:prstGeom prst="rect">
            <a:avLst/>
          </a:prstGeom>
        </p:spPr>
        <p:txBody>
          <a:bodyPr vert="horz" lIns="91440" tIns="45720" rIns="91440" bIns="45720" rtlCol="0" anchor="b"/>
          <a:lstStyle>
            <a:lvl1pPr algn="r">
              <a:defRPr sz="1200"/>
            </a:lvl1pPr>
          </a:lstStyle>
          <a:p>
            <a:fld id="{830718A4-BDE7-4CED-B566-89E5BF4115A9}" type="slidenum">
              <a:rPr lang="en-GB" smtClean="0"/>
              <a:pPr/>
              <a:t>‹#›</a:t>
            </a:fld>
            <a:endParaRPr lang="en-GB"/>
          </a:p>
        </p:txBody>
      </p:sp>
    </p:spTree>
    <p:extLst>
      <p:ext uri="{BB962C8B-B14F-4D97-AF65-F5344CB8AC3E}">
        <p14:creationId xmlns:p14="http://schemas.microsoft.com/office/powerpoint/2010/main" xmlns="" val="2587005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2E052444-002F-4CBA-BDCB-26AE8B7F37BE}" type="datetimeFigureOut">
              <a:rPr lang="en-GB" smtClean="0"/>
              <a:pPr/>
              <a:t>07/05/2014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06EF9D3-7D8E-47D5-86C3-FD3429C2A517}"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E052444-002F-4CBA-BDCB-26AE8B7F37BE}" type="datetimeFigureOut">
              <a:rPr lang="en-GB" smtClean="0"/>
              <a:pPr/>
              <a:t>07/05/2014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06EF9D3-7D8E-47D5-86C3-FD3429C2A517}"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E052444-002F-4CBA-BDCB-26AE8B7F37BE}" type="datetimeFigureOut">
              <a:rPr lang="en-GB" smtClean="0"/>
              <a:pPr/>
              <a:t>07/05/2014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06EF9D3-7D8E-47D5-86C3-FD3429C2A517}"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E052444-002F-4CBA-BDCB-26AE8B7F37BE}" type="datetimeFigureOut">
              <a:rPr lang="en-GB" smtClean="0"/>
              <a:pPr/>
              <a:t>07/05/2014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06EF9D3-7D8E-47D5-86C3-FD3429C2A517}"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E052444-002F-4CBA-BDCB-26AE8B7F37BE}" type="datetimeFigureOut">
              <a:rPr lang="en-GB" smtClean="0"/>
              <a:pPr/>
              <a:t>07/05/2014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06EF9D3-7D8E-47D5-86C3-FD3429C2A517}"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2E052444-002F-4CBA-BDCB-26AE8B7F37BE}" type="datetimeFigureOut">
              <a:rPr lang="en-GB" smtClean="0"/>
              <a:pPr/>
              <a:t>07/05/2014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06EF9D3-7D8E-47D5-86C3-FD3429C2A517}"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2E052444-002F-4CBA-BDCB-26AE8B7F37BE}" type="datetimeFigureOut">
              <a:rPr lang="en-GB" smtClean="0"/>
              <a:pPr/>
              <a:t>07/05/2014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06EF9D3-7D8E-47D5-86C3-FD3429C2A517}"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2E052444-002F-4CBA-BDCB-26AE8B7F37BE}" type="datetimeFigureOut">
              <a:rPr lang="en-GB" smtClean="0"/>
              <a:pPr/>
              <a:t>07/05/2014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06EF9D3-7D8E-47D5-86C3-FD3429C2A517}"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052444-002F-4CBA-BDCB-26AE8B7F37BE}" type="datetimeFigureOut">
              <a:rPr lang="en-GB" smtClean="0"/>
              <a:pPr/>
              <a:t>07/05/2014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06EF9D3-7D8E-47D5-86C3-FD3429C2A517}"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052444-002F-4CBA-BDCB-26AE8B7F37BE}" type="datetimeFigureOut">
              <a:rPr lang="en-GB" smtClean="0"/>
              <a:pPr/>
              <a:t>07/05/2014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06EF9D3-7D8E-47D5-86C3-FD3429C2A517}"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052444-002F-4CBA-BDCB-26AE8B7F37BE}" type="datetimeFigureOut">
              <a:rPr lang="en-GB" smtClean="0"/>
              <a:pPr/>
              <a:t>07/05/2014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06EF9D3-7D8E-47D5-86C3-FD3429C2A517}"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052444-002F-4CBA-BDCB-26AE8B7F37BE}" type="datetimeFigureOut">
              <a:rPr lang="en-GB" smtClean="0"/>
              <a:pPr/>
              <a:t>07/05/2014</a:t>
            </a:fld>
            <a:endParaRPr lang="en-GB"/>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6EF9D3-7D8E-47D5-86C3-FD3429C2A517}"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worldofinclusion.com/" TargetMode="External"/><Relationship Id="rId2" Type="http://schemas.openxmlformats.org/officeDocument/2006/relationships/hyperlink" Target="mailto:rlrieser@gmail.com" TargetMode="Externa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package" Target="../embeddings/Microsoft_Office_PowerPoint_Slide1.sldx"/><Relationship Id="rId2" Type="http://schemas.openxmlformats.org/officeDocument/2006/relationships/slideLayout" Target="../slideLayouts/slideLayout7.xml"/><Relationship Id="rId1" Type="http://schemas.openxmlformats.org/officeDocument/2006/relationships/vmlDrawing" Target="../drawings/vmlDrawing2.v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un.org/disabilities/"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2.pn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1.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2.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jpeg"/><Relationship Id="rId7" Type="http://schemas.openxmlformats.org/officeDocument/2006/relationships/image" Target="../media/image41.png"/><Relationship Id="rId2" Type="http://schemas.openxmlformats.org/officeDocument/2006/relationships/image" Target="../media/image37.tiff"/><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0.jpe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2.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jpeg"/></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4.png"/><Relationship Id="rId7"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hyperlink" Target="http://images.google.be/imgres?imgurl=http://www.musc.edu/hrm/images/public/disability.gif&amp;imgrefurl=http://www.musc.edu/hrm/benefits/ins_suppl.htm&amp;h=1023&amp;w=1280&amp;sz=27&amp;hl=fr&amp;start=1&amp;um=1&amp;tbnid=vMSynM-V3Dge9M:&amp;tbnh=120&amp;tbnw=150&amp;prev=/images?q=disability%22&amp;svnum=10&amp;um=1&amp;hl=fr&amp;rls=GGLJ,GGLJ:2006-36,GGLJ:en" TargetMode="External"/><Relationship Id="rId4" Type="http://schemas.openxmlformats.org/officeDocument/2006/relationships/image" Target="../media/image5.wmf"/></Relationships>
</file>

<file path=ppt/slides/_rels/slide3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png"/><Relationship Id="rId7" Type="http://schemas.openxmlformats.org/officeDocument/2006/relationships/image" Target="../media/image14.gif"/><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pn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1988841"/>
            <a:ext cx="7772400" cy="1827635"/>
          </a:xfrm>
        </p:spPr>
        <p:txBody>
          <a:bodyPr>
            <a:normAutofit/>
          </a:bodyPr>
          <a:lstStyle/>
          <a:p>
            <a:r>
              <a:rPr lang="en-GB" sz="2800" b="1" dirty="0" smtClean="0">
                <a:solidFill>
                  <a:srgbClr val="FF0000"/>
                </a:solidFill>
              </a:rPr>
              <a:t>Preparing teachers to include children with disabilities: Internationally what works well</a:t>
            </a:r>
            <a:endParaRPr lang="en-GB" sz="2800" b="1" dirty="0">
              <a:solidFill>
                <a:srgbClr val="FF0000"/>
              </a:solidFill>
            </a:endParaRPr>
          </a:p>
        </p:txBody>
      </p:sp>
      <p:sp>
        <p:nvSpPr>
          <p:cNvPr id="3" name="Subtitle 2"/>
          <p:cNvSpPr>
            <a:spLocks noGrp="1"/>
          </p:cNvSpPr>
          <p:nvPr>
            <p:ph type="subTitle" idx="1"/>
          </p:nvPr>
        </p:nvSpPr>
        <p:spPr>
          <a:xfrm>
            <a:off x="971600" y="3886200"/>
            <a:ext cx="7560840" cy="1752600"/>
          </a:xfrm>
        </p:spPr>
        <p:txBody>
          <a:bodyPr>
            <a:normAutofit fontScale="85000" lnSpcReduction="20000"/>
          </a:bodyPr>
          <a:lstStyle/>
          <a:p>
            <a:r>
              <a:rPr lang="en-GB" dirty="0" smtClean="0">
                <a:solidFill>
                  <a:schemeClr val="tx1"/>
                </a:solidFill>
              </a:rPr>
              <a:t>Richard Rieser </a:t>
            </a:r>
          </a:p>
          <a:p>
            <a:r>
              <a:rPr lang="en-GB" dirty="0" smtClean="0">
                <a:solidFill>
                  <a:schemeClr val="tx1"/>
                </a:solidFill>
              </a:rPr>
              <a:t>World of Inclusion UNICEF Consultant</a:t>
            </a:r>
          </a:p>
          <a:p>
            <a:r>
              <a:rPr lang="en-GB" dirty="0" smtClean="0">
                <a:solidFill>
                  <a:schemeClr val="tx1"/>
                </a:solidFill>
              </a:rPr>
              <a:t>E-mail </a:t>
            </a:r>
            <a:r>
              <a:rPr lang="en-GB" dirty="0" smtClean="0">
                <a:solidFill>
                  <a:schemeClr val="tx1"/>
                </a:solidFill>
                <a:hlinkClick r:id="rId2"/>
              </a:rPr>
              <a:t>rlrieser@gmail.com</a:t>
            </a:r>
            <a:r>
              <a:rPr lang="en-GB" dirty="0" smtClean="0">
                <a:solidFill>
                  <a:schemeClr val="tx1"/>
                </a:solidFill>
              </a:rPr>
              <a:t> </a:t>
            </a:r>
          </a:p>
          <a:p>
            <a:r>
              <a:rPr lang="en-GB" dirty="0" smtClean="0">
                <a:solidFill>
                  <a:schemeClr val="tx1"/>
                </a:solidFill>
              </a:rPr>
              <a:t>Website </a:t>
            </a:r>
            <a:r>
              <a:rPr lang="en-GB" dirty="0" smtClean="0">
                <a:solidFill>
                  <a:schemeClr val="tx1"/>
                </a:solidFill>
                <a:hlinkClick r:id="rId3"/>
              </a:rPr>
              <a:t>www.worldofinclusion.com</a:t>
            </a:r>
            <a:r>
              <a:rPr lang="en-GB" dirty="0" smtClean="0">
                <a:solidFill>
                  <a:schemeClr val="tx1"/>
                </a:solidFill>
              </a:rPr>
              <a:t> </a:t>
            </a:r>
            <a:endParaRPr lang="en-GB" dirty="0">
              <a:solidFill>
                <a:schemeClr val="tx1"/>
              </a:solidFill>
            </a:endParaRPr>
          </a:p>
        </p:txBody>
      </p:sp>
      <p:pic>
        <p:nvPicPr>
          <p:cNvPr id="4" name="Picture 1" descr="X:\My Documents\My Pictures\RRDE Logo\rrlogo.gif"/>
          <p:cNvPicPr>
            <a:picLocks noChangeAspect="1" noChangeArrowheads="1"/>
          </p:cNvPicPr>
          <p:nvPr/>
        </p:nvPicPr>
        <p:blipFill>
          <a:blip r:embed="rId4" cstate="print"/>
          <a:srcRect/>
          <a:stretch>
            <a:fillRect/>
          </a:stretch>
        </p:blipFill>
        <p:spPr bwMode="auto">
          <a:xfrm>
            <a:off x="3059833" y="188641"/>
            <a:ext cx="3013075" cy="17700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extLst>
              <p:ext uri="{D42A27DB-BD31-4B8C-83A1-F6EECF244321}">
                <p14:modId xmlns:p14="http://schemas.microsoft.com/office/powerpoint/2010/main" xmlns="" val="710253530"/>
              </p:ext>
            </p:extLst>
          </p:nvPr>
        </p:nvGraphicFramePr>
        <p:xfrm>
          <a:off x="395692" y="184666"/>
          <a:ext cx="8316415" cy="6237312"/>
        </p:xfrm>
        <a:graphic>
          <a:graphicData uri="http://schemas.openxmlformats.org/presentationml/2006/ole">
            <p:oleObj spid="_x0000_s1049" name="Slide" r:id="rId3" imgW="4222978" imgH="3166923" progId="PowerPoint.Slide.8">
              <p:embed/>
            </p:oleObj>
          </a:graphicData>
        </a:graphic>
      </p:graphicFrame>
      <p:sp>
        <p:nvSpPr>
          <p:cNvPr id="1028" name="Rectangle 4"/>
          <p:cNvSpPr>
            <a:spLocks noChangeArrowheads="1"/>
          </p:cNvSpPr>
          <p:nvPr/>
        </p:nvSpPr>
        <p:spPr bwMode="auto">
          <a:xfrm>
            <a:off x="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sp>
        <p:nvSpPr>
          <p:cNvPr id="6" name="TextBox 5"/>
          <p:cNvSpPr txBox="1"/>
          <p:nvPr/>
        </p:nvSpPr>
        <p:spPr>
          <a:xfrm>
            <a:off x="179512" y="3429000"/>
            <a:ext cx="3995936" cy="646331"/>
          </a:xfrm>
          <a:prstGeom prst="rect">
            <a:avLst/>
          </a:prstGeom>
          <a:noFill/>
        </p:spPr>
        <p:txBody>
          <a:bodyPr wrap="square" rtlCol="0">
            <a:spAutoFit/>
          </a:bodyPr>
          <a:lstStyle/>
          <a:p>
            <a:endParaRPr lang="en-GB" dirty="0" smtClean="0"/>
          </a:p>
          <a:p>
            <a:endParaRPr lang="en-GB" dirty="0"/>
          </a:p>
        </p:txBody>
      </p:sp>
      <p:pic>
        <p:nvPicPr>
          <p:cNvPr id="7" name="Picture 4" descr="X:\My Documents\My Pictures\RRDE Logo\rrlogo.gif"/>
          <p:cNvPicPr>
            <a:picLocks noChangeAspect="1" noChangeArrowheads="1"/>
          </p:cNvPicPr>
          <p:nvPr/>
        </p:nvPicPr>
        <p:blipFill>
          <a:blip r:embed="rId4" cstate="print"/>
          <a:srcRect/>
          <a:stretch>
            <a:fillRect/>
          </a:stretch>
        </p:blipFill>
        <p:spPr bwMode="auto">
          <a:xfrm>
            <a:off x="8255000" y="0"/>
            <a:ext cx="889000" cy="5794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ox(in)">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nodePh="1">
                                  <p:stCondLst>
                                    <p:cond delay="0"/>
                                  </p:stCondLst>
                                  <p:endCondLst>
                                    <p:cond evt="begin" delay="0">
                                      <p:tn val="10"/>
                                    </p:cond>
                                  </p:endCondLst>
                                  <p:childTnLst>
                                    <p:set>
                                      <p:cBhvr>
                                        <p:cTn id="11" dur="1" fill="hold">
                                          <p:stCondLst>
                                            <p:cond delay="0"/>
                                          </p:stCondLst>
                                        </p:cTn>
                                        <p:tgtEl>
                                          <p:spTgt spid="6"/>
                                        </p:tgtEl>
                                        <p:attrNameLst>
                                          <p:attrName>style.visibility</p:attrName>
                                        </p:attrNameLst>
                                      </p:cBhvr>
                                      <p:to>
                                        <p:strVal val="visible"/>
                                      </p:to>
                                    </p:set>
                                    <p:animEffect transition="in" filter="box(i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xmlns="" val="3129939713"/>
              </p:ext>
            </p:extLst>
          </p:nvPr>
        </p:nvGraphicFramePr>
        <p:xfrm>
          <a:off x="323528" y="188640"/>
          <a:ext cx="8484567" cy="6362066"/>
        </p:xfrm>
        <a:graphic>
          <a:graphicData uri="http://schemas.openxmlformats.org/presentationml/2006/ole">
            <p:oleObj spid="_x0000_s57355" name="Slide" r:id="rId3" imgW="4570532" imgH="3427618" progId="PowerPoint.Slide.12">
              <p:embed/>
            </p:oleObj>
          </a:graphicData>
        </a:graphic>
      </p:graphicFrame>
    </p:spTree>
    <p:extLst>
      <p:ext uri="{BB962C8B-B14F-4D97-AF65-F5344CB8AC3E}">
        <p14:creationId xmlns:p14="http://schemas.microsoft.com/office/powerpoint/2010/main" xmlns="" val="3903385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6632"/>
            <a:ext cx="8784976" cy="792088"/>
          </a:xfrm>
        </p:spPr>
        <p:txBody>
          <a:bodyPr>
            <a:normAutofit/>
          </a:bodyPr>
          <a:lstStyle/>
          <a:p>
            <a:r>
              <a:rPr lang="en-GB" sz="2800" b="1" dirty="0" smtClean="0">
                <a:solidFill>
                  <a:srgbClr val="FF0000"/>
                </a:solidFill>
              </a:rPr>
              <a:t>Putting the Paradigm Shift into Practice in Education</a:t>
            </a:r>
            <a:endParaRPr lang="en-GB" sz="2800" b="1" dirty="0">
              <a:solidFill>
                <a:srgbClr val="FF0000"/>
              </a:solidFill>
            </a:endParaRPr>
          </a:p>
        </p:txBody>
      </p:sp>
      <p:sp>
        <p:nvSpPr>
          <p:cNvPr id="3" name="Content Placeholder 2"/>
          <p:cNvSpPr>
            <a:spLocks noGrp="1"/>
          </p:cNvSpPr>
          <p:nvPr>
            <p:ph idx="1"/>
          </p:nvPr>
        </p:nvSpPr>
        <p:spPr>
          <a:xfrm>
            <a:off x="251520" y="1052736"/>
            <a:ext cx="8712968" cy="5616624"/>
          </a:xfrm>
        </p:spPr>
        <p:txBody>
          <a:bodyPr>
            <a:noAutofit/>
          </a:bodyPr>
          <a:lstStyle/>
          <a:p>
            <a:r>
              <a:rPr lang="en-GB" sz="2800" b="1" dirty="0" smtClean="0">
                <a:solidFill>
                  <a:srgbClr val="C00000"/>
                </a:solidFill>
              </a:rPr>
              <a:t>“Special education in developed countries, but also in developing countries, can help create and reiterate negative stereotypes towards students and persons with disabilities. </a:t>
            </a:r>
          </a:p>
          <a:p>
            <a:r>
              <a:rPr lang="en-GB" sz="2800" b="1" dirty="0" smtClean="0">
                <a:solidFill>
                  <a:srgbClr val="C00000"/>
                </a:solidFill>
              </a:rPr>
              <a:t> </a:t>
            </a:r>
            <a:r>
              <a:rPr lang="en-GB" sz="2800" b="1" dirty="0">
                <a:solidFill>
                  <a:srgbClr val="C00000"/>
                </a:solidFill>
              </a:rPr>
              <a:t>T</a:t>
            </a:r>
            <a:r>
              <a:rPr lang="en-GB" sz="2800" b="1" dirty="0" smtClean="0">
                <a:solidFill>
                  <a:srgbClr val="C00000"/>
                </a:solidFill>
              </a:rPr>
              <a:t>he removal of children with disabilities from the mainstream education denies students without disabilities access to the experience of disability, which in turn perpetuates ignorance and stigma. </a:t>
            </a:r>
          </a:p>
          <a:p>
            <a:r>
              <a:rPr lang="en-GB" sz="2800" b="1" dirty="0" smtClean="0">
                <a:solidFill>
                  <a:srgbClr val="C00000"/>
                </a:solidFill>
              </a:rPr>
              <a:t>The social model of disability reflected in the CRPD, recognizing the combination of a person’s impairment situated in a discriminating society, requires changing the social system, which includes the education system.</a:t>
            </a:r>
          </a:p>
          <a:p>
            <a:endParaRPr lang="en-GB" sz="2000" b="1" dirty="0" smtClean="0"/>
          </a:p>
        </p:txBody>
      </p:sp>
      <p:pic>
        <p:nvPicPr>
          <p:cNvPr id="4" name="Picture 1" descr="X:\My Documents\My Pictures\RRDE Logo\rrlogo.gif"/>
          <p:cNvPicPr>
            <a:picLocks noChangeAspect="1" noChangeArrowheads="1"/>
          </p:cNvPicPr>
          <p:nvPr/>
        </p:nvPicPr>
        <p:blipFill>
          <a:blip r:embed="rId2" cstate="print"/>
          <a:srcRect/>
          <a:stretch>
            <a:fillRect/>
          </a:stretch>
        </p:blipFill>
        <p:spPr bwMode="auto">
          <a:xfrm>
            <a:off x="8012112" y="6215062"/>
            <a:ext cx="1131888" cy="6429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solidFill>
                  <a:srgbClr val="FF0000"/>
                </a:solidFill>
              </a:rPr>
              <a:t>Putting the Paradigm Shift into Practice in </a:t>
            </a:r>
            <a:r>
              <a:rPr lang="en-GB" b="1" dirty="0" smtClean="0">
                <a:solidFill>
                  <a:srgbClr val="FF0000"/>
                </a:solidFill>
              </a:rPr>
              <a:t>Education 2</a:t>
            </a:r>
            <a:endParaRPr lang="en-GB" dirty="0"/>
          </a:p>
        </p:txBody>
      </p:sp>
      <p:sp>
        <p:nvSpPr>
          <p:cNvPr id="3" name="Content Placeholder 2"/>
          <p:cNvSpPr>
            <a:spLocks noGrp="1"/>
          </p:cNvSpPr>
          <p:nvPr>
            <p:ph idx="1"/>
          </p:nvPr>
        </p:nvSpPr>
        <p:spPr/>
        <p:txBody>
          <a:bodyPr>
            <a:normAutofit fontScale="92500" lnSpcReduction="10000"/>
          </a:bodyPr>
          <a:lstStyle/>
          <a:p>
            <a:r>
              <a:rPr lang="en-GB" b="1" dirty="0">
                <a:solidFill>
                  <a:srgbClr val="C00000"/>
                </a:solidFill>
              </a:rPr>
              <a:t> Special education today reproduces the discriminatory social system by reinforcing the assumption that individuals with specific characteristics do not fit in society and thus places them in separate situations.” IDA 2011</a:t>
            </a:r>
          </a:p>
          <a:p>
            <a:r>
              <a:rPr lang="en-GB" b="1" dirty="0">
                <a:solidFill>
                  <a:srgbClr val="C00000"/>
                </a:solidFill>
              </a:rPr>
              <a:t> Nothing About Us Without Us</a:t>
            </a:r>
            <a:endParaRPr lang="en-GB" b="1" dirty="0"/>
          </a:p>
          <a:p>
            <a:r>
              <a:rPr lang="en-GB" b="1" dirty="0"/>
              <a:t>All teachers need Disability Equality Training delivered by trainers with disabilities  to challenge negative attitudes  and promote social model thinking.</a:t>
            </a:r>
            <a:endParaRPr lang="en-GB" dirty="0"/>
          </a:p>
        </p:txBody>
      </p:sp>
      <p:pic>
        <p:nvPicPr>
          <p:cNvPr id="4" name="Picture 1" descr="X:\My Documents\My Pictures\RRDE Logo\rrlogo.gif"/>
          <p:cNvPicPr>
            <a:picLocks noChangeAspect="1" noChangeArrowheads="1"/>
          </p:cNvPicPr>
          <p:nvPr/>
        </p:nvPicPr>
        <p:blipFill>
          <a:blip r:embed="rId2" cstate="print"/>
          <a:srcRect/>
          <a:stretch>
            <a:fillRect/>
          </a:stretch>
        </p:blipFill>
        <p:spPr bwMode="auto">
          <a:xfrm>
            <a:off x="7452320" y="5949280"/>
            <a:ext cx="1346257" cy="764704"/>
          </a:xfrm>
          <a:prstGeom prst="rect">
            <a:avLst/>
          </a:prstGeom>
          <a:noFill/>
          <a:ln w="9525">
            <a:noFill/>
            <a:miter lim="800000"/>
            <a:headEnd/>
            <a:tailEnd/>
          </a:ln>
        </p:spPr>
      </p:pic>
    </p:spTree>
    <p:extLst>
      <p:ext uri="{BB962C8B-B14F-4D97-AF65-F5344CB8AC3E}">
        <p14:creationId xmlns:p14="http://schemas.microsoft.com/office/powerpoint/2010/main" xmlns="" val="770183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57200" y="116634"/>
            <a:ext cx="8229600" cy="720080"/>
          </a:xfrm>
        </p:spPr>
        <p:txBody>
          <a:bodyPr>
            <a:normAutofit/>
          </a:bodyPr>
          <a:lstStyle/>
          <a:p>
            <a:pPr eaLnBrk="1" hangingPunct="1"/>
            <a:r>
              <a:rPr lang="en-GB" sz="4000" dirty="0" smtClean="0">
                <a:solidFill>
                  <a:srgbClr val="FF0000"/>
                </a:solidFill>
              </a:rPr>
              <a:t>UNCRPD Article 24 Education</a:t>
            </a:r>
          </a:p>
        </p:txBody>
      </p:sp>
      <p:sp>
        <p:nvSpPr>
          <p:cNvPr id="19459" name="Rectangle 3"/>
          <p:cNvSpPr>
            <a:spLocks noGrp="1" noChangeArrowheads="1"/>
          </p:cNvSpPr>
          <p:nvPr>
            <p:ph type="body" idx="1"/>
          </p:nvPr>
        </p:nvSpPr>
        <p:spPr>
          <a:xfrm>
            <a:off x="457201" y="764706"/>
            <a:ext cx="8507288" cy="5760640"/>
          </a:xfrm>
        </p:spPr>
        <p:txBody>
          <a:bodyPr rtlCol="0">
            <a:normAutofit lnSpcReduction="10000"/>
          </a:bodyPr>
          <a:lstStyle/>
          <a:p>
            <a:pPr eaLnBrk="1" fontAlgn="auto" hangingPunct="1">
              <a:lnSpc>
                <a:spcPct val="80000"/>
              </a:lnSpc>
              <a:spcAft>
                <a:spcPts val="0"/>
              </a:spcAft>
              <a:defRPr/>
            </a:pPr>
            <a:r>
              <a:rPr lang="en-GB" sz="2800" dirty="0" smtClean="0">
                <a:solidFill>
                  <a:srgbClr val="0070C0"/>
                </a:solidFill>
              </a:rPr>
              <a:t>Requires all signatories to ensure all disabled children and young people can fully participate in the state education system and that this should be an </a:t>
            </a:r>
            <a:r>
              <a:rPr lang="en-GB" sz="2800" b="1" dirty="0" smtClean="0">
                <a:solidFill>
                  <a:srgbClr val="0070C0"/>
                </a:solidFill>
              </a:rPr>
              <a:t>‘inclusive education system at all levels’</a:t>
            </a:r>
          </a:p>
          <a:p>
            <a:pPr marL="0" indent="0" eaLnBrk="1" fontAlgn="auto" hangingPunct="1">
              <a:lnSpc>
                <a:spcPct val="80000"/>
              </a:lnSpc>
              <a:spcAft>
                <a:spcPts val="0"/>
              </a:spcAft>
              <a:buNone/>
              <a:defRPr/>
            </a:pPr>
            <a:endParaRPr lang="en-GB" sz="2800" b="1" dirty="0" smtClean="0">
              <a:solidFill>
                <a:srgbClr val="0070C0"/>
              </a:solidFill>
            </a:endParaRPr>
          </a:p>
          <a:p>
            <a:pPr eaLnBrk="1" fontAlgn="auto" hangingPunct="1">
              <a:lnSpc>
                <a:spcPct val="80000"/>
              </a:lnSpc>
              <a:spcAft>
                <a:spcPts val="0"/>
              </a:spcAft>
              <a:defRPr/>
            </a:pPr>
            <a:r>
              <a:rPr lang="en-GB" sz="2800" dirty="0" smtClean="0">
                <a:solidFill>
                  <a:srgbClr val="FF0000"/>
                </a:solidFill>
              </a:rPr>
              <a:t>The development by persons with disabilities of their personality, talents and creativity, as well as their mental and physical abilities, </a:t>
            </a:r>
            <a:r>
              <a:rPr lang="en-GB" sz="2800" b="1" dirty="0" smtClean="0">
                <a:solidFill>
                  <a:srgbClr val="FF0000"/>
                </a:solidFill>
              </a:rPr>
              <a:t>to their fullest potential</a:t>
            </a:r>
            <a:r>
              <a:rPr lang="en-GB" sz="2800" dirty="0" smtClean="0">
                <a:solidFill>
                  <a:srgbClr val="FF0000"/>
                </a:solidFill>
              </a:rPr>
              <a:t>.</a:t>
            </a:r>
          </a:p>
          <a:p>
            <a:pPr eaLnBrk="1" fontAlgn="auto" hangingPunct="1">
              <a:lnSpc>
                <a:spcPct val="80000"/>
              </a:lnSpc>
              <a:spcAft>
                <a:spcPts val="0"/>
              </a:spcAft>
              <a:defRPr/>
            </a:pPr>
            <a:endParaRPr lang="en-GB" sz="2800" dirty="0" smtClean="0">
              <a:solidFill>
                <a:srgbClr val="FF0000"/>
              </a:solidFill>
            </a:endParaRPr>
          </a:p>
          <a:p>
            <a:pPr eaLnBrk="1" fontAlgn="auto" hangingPunct="1">
              <a:lnSpc>
                <a:spcPct val="80000"/>
              </a:lnSpc>
              <a:spcAft>
                <a:spcPts val="0"/>
              </a:spcAft>
              <a:defRPr/>
            </a:pPr>
            <a:r>
              <a:rPr lang="en-GB" sz="2800" dirty="0" smtClean="0">
                <a:solidFill>
                  <a:srgbClr val="7030A0"/>
                </a:solidFill>
              </a:rPr>
              <a:t>This right is to be delivered within </a:t>
            </a:r>
            <a:r>
              <a:rPr lang="en-GB" sz="2800" b="1" dirty="0" smtClean="0">
                <a:solidFill>
                  <a:srgbClr val="7030A0"/>
                </a:solidFill>
              </a:rPr>
              <a:t>an inclusive primary and secondary education system, </a:t>
            </a:r>
            <a:r>
              <a:rPr lang="en-GB" sz="2800" dirty="0" smtClean="0">
                <a:solidFill>
                  <a:srgbClr val="7030A0"/>
                </a:solidFill>
              </a:rPr>
              <a:t>from which disabled people should not be excluded. </a:t>
            </a:r>
          </a:p>
          <a:p>
            <a:pPr marL="0" indent="0" eaLnBrk="1" fontAlgn="auto" hangingPunct="1">
              <a:lnSpc>
                <a:spcPct val="80000"/>
              </a:lnSpc>
              <a:spcAft>
                <a:spcPts val="0"/>
              </a:spcAft>
              <a:buNone/>
              <a:defRPr/>
            </a:pPr>
            <a:endParaRPr lang="en-GB" sz="2800" dirty="0" smtClean="0">
              <a:solidFill>
                <a:srgbClr val="7030A0"/>
              </a:solidFill>
            </a:endParaRPr>
          </a:p>
          <a:p>
            <a:pPr eaLnBrk="1" fontAlgn="auto" hangingPunct="1">
              <a:lnSpc>
                <a:spcPct val="80000"/>
              </a:lnSpc>
              <a:spcAft>
                <a:spcPts val="0"/>
              </a:spcAft>
              <a:defRPr/>
            </a:pPr>
            <a:r>
              <a:rPr lang="en-GB" sz="2800" b="1" dirty="0" smtClean="0">
                <a:solidFill>
                  <a:srgbClr val="C00000"/>
                </a:solidFill>
              </a:rPr>
              <a:t>Reasonable accommodations </a:t>
            </a:r>
            <a:r>
              <a:rPr lang="en-GB" sz="2800" dirty="0" smtClean="0">
                <a:solidFill>
                  <a:srgbClr val="C00000"/>
                </a:solidFill>
              </a:rPr>
              <a:t>should be provided for individual requirements and </a:t>
            </a:r>
            <a:r>
              <a:rPr lang="en-GB" sz="2800" b="1" dirty="0" smtClean="0">
                <a:solidFill>
                  <a:srgbClr val="C00000"/>
                </a:solidFill>
              </a:rPr>
              <a:t>support provided in individualised programmes</a:t>
            </a:r>
            <a:r>
              <a:rPr lang="en-GB" sz="2800" dirty="0" smtClean="0">
                <a:solidFill>
                  <a:srgbClr val="C00000"/>
                </a:solidFill>
              </a:rPr>
              <a:t> to facilitate their effective social and academic education. </a:t>
            </a:r>
          </a:p>
        </p:txBody>
      </p:sp>
      <p:pic>
        <p:nvPicPr>
          <p:cNvPr id="4" name="Picture 1" descr="X:\My Documents\My Pictures\RRDE Logo\rrlogo.gif"/>
          <p:cNvPicPr>
            <a:picLocks noChangeAspect="1" noChangeArrowheads="1"/>
          </p:cNvPicPr>
          <p:nvPr/>
        </p:nvPicPr>
        <p:blipFill>
          <a:blip r:embed="rId2" cstate="print"/>
          <a:srcRect/>
          <a:stretch>
            <a:fillRect/>
          </a:stretch>
        </p:blipFill>
        <p:spPr bwMode="auto">
          <a:xfrm>
            <a:off x="1" y="0"/>
            <a:ext cx="1346257" cy="76470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Effect transition="in" filter="wipe(down)">
                                      <p:cBhvr>
                                        <p:cTn id="7" dur="500"/>
                                        <p:tgtEl>
                                          <p:spTgt spid="194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459">
                                            <p:txEl>
                                              <p:pRg st="2" end="2"/>
                                            </p:txEl>
                                          </p:spTgt>
                                        </p:tgtEl>
                                        <p:attrNameLst>
                                          <p:attrName>style.visibility</p:attrName>
                                        </p:attrNameLst>
                                      </p:cBhvr>
                                      <p:to>
                                        <p:strVal val="visible"/>
                                      </p:to>
                                    </p:set>
                                    <p:animEffect transition="in" filter="wipe(down)">
                                      <p:cBhvr>
                                        <p:cTn id="12" dur="500"/>
                                        <p:tgtEl>
                                          <p:spTgt spid="1945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9459">
                                            <p:txEl>
                                              <p:pRg st="4" end="4"/>
                                            </p:txEl>
                                          </p:spTgt>
                                        </p:tgtEl>
                                        <p:attrNameLst>
                                          <p:attrName>style.visibility</p:attrName>
                                        </p:attrNameLst>
                                      </p:cBhvr>
                                      <p:to>
                                        <p:strVal val="visible"/>
                                      </p:to>
                                    </p:set>
                                    <p:animEffect transition="in" filter="wipe(down)">
                                      <p:cBhvr>
                                        <p:cTn id="17" dur="500"/>
                                        <p:tgtEl>
                                          <p:spTgt spid="19459">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9459">
                                            <p:txEl>
                                              <p:pRg st="6" end="6"/>
                                            </p:txEl>
                                          </p:spTgt>
                                        </p:tgtEl>
                                        <p:attrNameLst>
                                          <p:attrName>style.visibility</p:attrName>
                                        </p:attrNameLst>
                                      </p:cBhvr>
                                      <p:to>
                                        <p:strVal val="visible"/>
                                      </p:to>
                                    </p:set>
                                    <p:animEffect transition="in" filter="wipe(down)">
                                      <p:cBhvr>
                                        <p:cTn id="22" dur="500"/>
                                        <p:tgtEl>
                                          <p:spTgt spid="1945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792088"/>
          </a:xfrm>
        </p:spPr>
        <p:txBody>
          <a:bodyPr>
            <a:normAutofit/>
          </a:bodyPr>
          <a:lstStyle/>
          <a:p>
            <a:r>
              <a:rPr lang="en-GB" dirty="0">
                <a:solidFill>
                  <a:srgbClr val="FF0000"/>
                </a:solidFill>
              </a:rPr>
              <a:t>UNCRPD Article 24 </a:t>
            </a:r>
            <a:r>
              <a:rPr lang="en-GB" dirty="0" smtClean="0">
                <a:solidFill>
                  <a:srgbClr val="FF0000"/>
                </a:solidFill>
              </a:rPr>
              <a:t>Education -2</a:t>
            </a:r>
            <a:endParaRPr lang="en-GB" dirty="0"/>
          </a:p>
        </p:txBody>
      </p:sp>
      <p:sp>
        <p:nvSpPr>
          <p:cNvPr id="3" name="Content Placeholder 2"/>
          <p:cNvSpPr>
            <a:spLocks noGrp="1"/>
          </p:cNvSpPr>
          <p:nvPr>
            <p:ph idx="1"/>
          </p:nvPr>
        </p:nvSpPr>
        <p:spPr>
          <a:xfrm>
            <a:off x="457200" y="1196752"/>
            <a:ext cx="8229600" cy="5472607"/>
          </a:xfrm>
        </p:spPr>
        <p:txBody>
          <a:bodyPr>
            <a:normAutofit fontScale="92500" lnSpcReduction="20000"/>
          </a:bodyPr>
          <a:lstStyle/>
          <a:p>
            <a:pPr>
              <a:lnSpc>
                <a:spcPct val="80000"/>
              </a:lnSpc>
              <a:defRPr/>
            </a:pPr>
            <a:r>
              <a:rPr lang="en-GB" dirty="0">
                <a:solidFill>
                  <a:srgbClr val="0070C0"/>
                </a:solidFill>
              </a:rPr>
              <a:t>Instruction in </a:t>
            </a:r>
            <a:r>
              <a:rPr lang="en-GB" b="1" dirty="0">
                <a:solidFill>
                  <a:srgbClr val="0070C0"/>
                </a:solidFill>
              </a:rPr>
              <a:t>Braille , Sign language </a:t>
            </a:r>
            <a:r>
              <a:rPr lang="en-GB" b="1" dirty="0" smtClean="0">
                <a:solidFill>
                  <a:srgbClr val="0070C0"/>
                </a:solidFill>
              </a:rPr>
              <a:t>AAC</a:t>
            </a:r>
          </a:p>
          <a:p>
            <a:pPr marL="0" indent="0">
              <a:lnSpc>
                <a:spcPct val="80000"/>
              </a:lnSpc>
              <a:buNone/>
              <a:defRPr/>
            </a:pPr>
            <a:endParaRPr lang="en-GB" b="1" dirty="0">
              <a:solidFill>
                <a:srgbClr val="0070C0"/>
              </a:solidFill>
            </a:endParaRPr>
          </a:p>
          <a:p>
            <a:pPr>
              <a:lnSpc>
                <a:spcPct val="80000"/>
              </a:lnSpc>
              <a:defRPr/>
            </a:pPr>
            <a:r>
              <a:rPr lang="en-GB" b="1" dirty="0">
                <a:solidFill>
                  <a:srgbClr val="C00000"/>
                </a:solidFill>
              </a:rPr>
              <a:t>Employment of disabled </a:t>
            </a:r>
            <a:r>
              <a:rPr lang="en-GB" b="1" dirty="0" smtClean="0">
                <a:solidFill>
                  <a:srgbClr val="C00000"/>
                </a:solidFill>
              </a:rPr>
              <a:t>teachers</a:t>
            </a:r>
          </a:p>
          <a:p>
            <a:pPr marL="0" indent="0">
              <a:lnSpc>
                <a:spcPct val="80000"/>
              </a:lnSpc>
              <a:buNone/>
              <a:defRPr/>
            </a:pPr>
            <a:endParaRPr lang="en-GB" b="1" dirty="0">
              <a:solidFill>
                <a:srgbClr val="C00000"/>
              </a:solidFill>
            </a:endParaRPr>
          </a:p>
          <a:p>
            <a:pPr>
              <a:lnSpc>
                <a:spcPct val="80000"/>
              </a:lnSpc>
              <a:defRPr/>
            </a:pPr>
            <a:r>
              <a:rPr lang="en-GB" b="1" dirty="0"/>
              <a:t>Train professionals and staff who work at all levels of education.</a:t>
            </a:r>
            <a:r>
              <a:rPr lang="en-GB" sz="2800" dirty="0"/>
              <a:t> </a:t>
            </a:r>
            <a:r>
              <a:rPr lang="en-GB" dirty="0"/>
              <a:t>Such training shall incorporate disability awareness and the use of appropriate augmentative and alternative modes, means and formats of communication, educational techniques and materials to support persons with </a:t>
            </a:r>
            <a:r>
              <a:rPr lang="en-GB" dirty="0" smtClean="0"/>
              <a:t>disabilities</a:t>
            </a:r>
          </a:p>
          <a:p>
            <a:pPr marL="0" indent="0">
              <a:lnSpc>
                <a:spcPct val="80000"/>
              </a:lnSpc>
              <a:buNone/>
              <a:defRPr/>
            </a:pPr>
            <a:endParaRPr lang="en-GB" b="1" dirty="0"/>
          </a:p>
          <a:p>
            <a:pPr>
              <a:lnSpc>
                <a:spcPct val="80000"/>
              </a:lnSpc>
              <a:defRPr/>
            </a:pPr>
            <a:r>
              <a:rPr lang="en-GB" b="1" dirty="0">
                <a:solidFill>
                  <a:srgbClr val="7030A0"/>
                </a:solidFill>
              </a:rPr>
              <a:t>Article 8 b-</a:t>
            </a:r>
            <a:r>
              <a:rPr lang="en-GB" dirty="0">
                <a:solidFill>
                  <a:srgbClr val="7030A0"/>
                </a:solidFill>
              </a:rPr>
              <a:t>Awareness Raising ‘Fostering at all levels of the education system, including in all children from an early age, </a:t>
            </a:r>
            <a:r>
              <a:rPr lang="en-GB" b="1" dirty="0">
                <a:solidFill>
                  <a:srgbClr val="7030A0"/>
                </a:solidFill>
              </a:rPr>
              <a:t>an attitude of respect for the rights of persons with disabilities’</a:t>
            </a:r>
          </a:p>
          <a:p>
            <a:endParaRPr lang="en-GB" dirty="0"/>
          </a:p>
        </p:txBody>
      </p:sp>
      <p:pic>
        <p:nvPicPr>
          <p:cNvPr id="4" name="Picture 1" descr="X:\My Documents\My Pictures\RRDE Logo\rrlogo.gif"/>
          <p:cNvPicPr>
            <a:picLocks noChangeAspect="1" noChangeArrowheads="1"/>
          </p:cNvPicPr>
          <p:nvPr/>
        </p:nvPicPr>
        <p:blipFill>
          <a:blip r:embed="rId2" cstate="print"/>
          <a:srcRect/>
          <a:stretch>
            <a:fillRect/>
          </a:stretch>
        </p:blipFill>
        <p:spPr bwMode="auto">
          <a:xfrm>
            <a:off x="8012112" y="6215062"/>
            <a:ext cx="1131888" cy="642938"/>
          </a:xfrm>
          <a:prstGeom prst="rect">
            <a:avLst/>
          </a:prstGeom>
          <a:noFill/>
          <a:ln w="9525">
            <a:noFill/>
            <a:miter lim="800000"/>
            <a:headEnd/>
            <a:tailEnd/>
          </a:ln>
        </p:spPr>
      </p:pic>
    </p:spTree>
    <p:extLst>
      <p:ext uri="{BB962C8B-B14F-4D97-AF65-F5344CB8AC3E}">
        <p14:creationId xmlns:p14="http://schemas.microsoft.com/office/powerpoint/2010/main" xmlns="" val="3678527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pPr eaLnBrk="1" hangingPunct="1"/>
            <a:r>
              <a:rPr lang="en-GB" b="1" smtClean="0">
                <a:solidFill>
                  <a:srgbClr val="FF0000"/>
                </a:solidFill>
              </a:rPr>
              <a:t>Inclusive Education -</a:t>
            </a:r>
            <a:r>
              <a:rPr lang="en-GB" smtClean="0">
                <a:solidFill>
                  <a:srgbClr val="FF0000"/>
                </a:solidFill>
              </a:rPr>
              <a:t>UNESCO</a:t>
            </a:r>
            <a:endParaRPr lang="en-US" smtClean="0">
              <a:solidFill>
                <a:srgbClr val="FF0000"/>
              </a:solidFill>
            </a:endParaRPr>
          </a:p>
        </p:txBody>
      </p:sp>
      <p:sp>
        <p:nvSpPr>
          <p:cNvPr id="3" name="Content Placeholder 2"/>
          <p:cNvSpPr>
            <a:spLocks noGrp="1"/>
          </p:cNvSpPr>
          <p:nvPr>
            <p:ph idx="1"/>
          </p:nvPr>
        </p:nvSpPr>
        <p:spPr/>
        <p:txBody>
          <a:bodyPr rtlCol="0">
            <a:normAutofit fontScale="92500" lnSpcReduction="20000"/>
          </a:bodyPr>
          <a:lstStyle/>
          <a:p>
            <a:pPr eaLnBrk="1" fontAlgn="auto" hangingPunct="1">
              <a:spcAft>
                <a:spcPts val="0"/>
              </a:spcAft>
              <a:buFont typeface="Arial" pitchFamily="34" charset="0"/>
              <a:buNone/>
              <a:defRPr/>
            </a:pPr>
            <a:r>
              <a:rPr lang="en-GB" dirty="0" smtClean="0"/>
              <a:t> </a:t>
            </a:r>
            <a:r>
              <a:rPr lang="en-GB" b="1" dirty="0" smtClean="0"/>
              <a:t>Inclusive Education -UNESCO sees inclusive education as a process of addressing and responding to diversity of needs of all learners through increasing participation in learning, cultures and communities, and reducing exclusion within and from education. It involves changes and modifications in content, approaches, structures and strategies, with a common vision which covers all children of appropriate age range and a conviction that it is the responsibility of the regular system to educate all children</a:t>
            </a:r>
            <a:r>
              <a:rPr lang="en-GB" dirty="0" smtClean="0"/>
              <a:t>. UNESCO 2005</a:t>
            </a:r>
            <a:endParaRPr lang="en-US" dirty="0" smtClean="0"/>
          </a:p>
        </p:txBody>
      </p:sp>
      <p:pic>
        <p:nvPicPr>
          <p:cNvPr id="51204" name="Picture 1" descr="X:\My Documents\My Pictures\RRDE Logo\rrlogo.gif"/>
          <p:cNvPicPr>
            <a:picLocks noChangeAspect="1" noChangeArrowheads="1"/>
          </p:cNvPicPr>
          <p:nvPr/>
        </p:nvPicPr>
        <p:blipFill>
          <a:blip r:embed="rId2" cstate="print"/>
          <a:srcRect/>
          <a:stretch>
            <a:fillRect/>
          </a:stretch>
        </p:blipFill>
        <p:spPr bwMode="auto">
          <a:xfrm>
            <a:off x="7786690" y="5929314"/>
            <a:ext cx="1131887" cy="642937"/>
          </a:xfrm>
          <a:prstGeom prst="rect">
            <a:avLst/>
          </a:prstGeom>
          <a:noFill/>
          <a:ln w="9525">
            <a:noFill/>
            <a:miter lim="800000"/>
            <a:headEnd/>
            <a:tailEnd/>
          </a:ln>
        </p:spPr>
      </p:pic>
    </p:spTree>
    <p:extLst>
      <p:ext uri="{BB962C8B-B14F-4D97-AF65-F5344CB8AC3E}">
        <p14:creationId xmlns:p14="http://schemas.microsoft.com/office/powerpoint/2010/main" xmlns="" val="3932472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solidFill>
                  <a:srgbClr val="FF0000"/>
                </a:solidFill>
              </a:rPr>
              <a:t>Statistics Education and Children with Disabilities</a:t>
            </a:r>
            <a:endParaRPr lang="en-GB" dirty="0">
              <a:solidFill>
                <a:srgbClr val="FF0000"/>
              </a:solidFill>
            </a:endParaRPr>
          </a:p>
        </p:txBody>
      </p:sp>
      <p:sp>
        <p:nvSpPr>
          <p:cNvPr id="3" name="Content Placeholder 2"/>
          <p:cNvSpPr>
            <a:spLocks noGrp="1"/>
          </p:cNvSpPr>
          <p:nvPr>
            <p:ph idx="1"/>
          </p:nvPr>
        </p:nvSpPr>
        <p:spPr/>
        <p:txBody>
          <a:bodyPr>
            <a:normAutofit fontScale="85000" lnSpcReduction="20000"/>
          </a:bodyPr>
          <a:lstStyle/>
          <a:p>
            <a:r>
              <a:rPr lang="en-GB" dirty="0" smtClean="0"/>
              <a:t>If </a:t>
            </a:r>
            <a:r>
              <a:rPr lang="en-GB" b="1" dirty="0" smtClean="0"/>
              <a:t>1 Billion </a:t>
            </a:r>
            <a:r>
              <a:rPr lang="en-GB" dirty="0" smtClean="0"/>
              <a:t>disabled people in the world, children with disabilities in the majority world will be </a:t>
            </a:r>
            <a:r>
              <a:rPr lang="en-GB" b="1" dirty="0" smtClean="0"/>
              <a:t>250-300 million</a:t>
            </a:r>
            <a:r>
              <a:rPr lang="en-GB" dirty="0" smtClean="0"/>
              <a:t>. Twice current estimates.</a:t>
            </a:r>
          </a:p>
          <a:p>
            <a:r>
              <a:rPr lang="en-GB" dirty="0" smtClean="0"/>
              <a:t>Despite success of </a:t>
            </a:r>
            <a:r>
              <a:rPr lang="en-GB" b="1" dirty="0" smtClean="0"/>
              <a:t>Education for All</a:t>
            </a:r>
            <a:r>
              <a:rPr lang="en-GB" dirty="0" smtClean="0"/>
              <a:t>,  with 95% enrolled in primary, a larger proportion of those not in school are children with disabilities-</a:t>
            </a:r>
            <a:r>
              <a:rPr lang="en-GB" b="1" dirty="0" smtClean="0"/>
              <a:t>40% +</a:t>
            </a:r>
          </a:p>
          <a:p>
            <a:r>
              <a:rPr lang="en-GB" b="1" dirty="0" smtClean="0"/>
              <a:t>Drop out </a:t>
            </a:r>
            <a:r>
              <a:rPr lang="en-GB" dirty="0" smtClean="0"/>
              <a:t> and failure to complete primary is higher.</a:t>
            </a:r>
          </a:p>
          <a:p>
            <a:r>
              <a:rPr lang="en-GB" b="1" dirty="0" smtClean="0"/>
              <a:t>Lack</a:t>
            </a:r>
            <a:r>
              <a:rPr lang="en-GB" dirty="0" smtClean="0"/>
              <a:t> </a:t>
            </a:r>
            <a:r>
              <a:rPr lang="en-GB" b="1" dirty="0" smtClean="0"/>
              <a:t>of Transition </a:t>
            </a:r>
            <a:r>
              <a:rPr lang="en-GB" dirty="0" smtClean="0"/>
              <a:t>to secondary and higher education </a:t>
            </a:r>
            <a:r>
              <a:rPr lang="en-GB" dirty="0"/>
              <a:t>-</a:t>
            </a:r>
            <a:r>
              <a:rPr lang="en-GB" dirty="0" smtClean="0"/>
              <a:t> much higher. </a:t>
            </a:r>
          </a:p>
          <a:p>
            <a:r>
              <a:rPr lang="en-GB" dirty="0" smtClean="0"/>
              <a:t>Many states only record 2-3% of children as disabled. Recent work through UN Statistics in selected countries puts it at </a:t>
            </a:r>
            <a:r>
              <a:rPr lang="en-GB" b="1" dirty="0" smtClean="0"/>
              <a:t>14%-20%.</a:t>
            </a:r>
            <a:endParaRPr lang="en-GB" b="1" dirty="0"/>
          </a:p>
        </p:txBody>
      </p:sp>
      <p:pic>
        <p:nvPicPr>
          <p:cNvPr id="4" name="Picture 1" descr="X:\My Documents\My Pictures\RRDE Logo\rrlogo.gif"/>
          <p:cNvPicPr>
            <a:picLocks noChangeAspect="1" noChangeArrowheads="1"/>
          </p:cNvPicPr>
          <p:nvPr/>
        </p:nvPicPr>
        <p:blipFill>
          <a:blip r:embed="rId2" cstate="print"/>
          <a:srcRect/>
          <a:stretch>
            <a:fillRect/>
          </a:stretch>
        </p:blipFill>
        <p:spPr bwMode="auto">
          <a:xfrm>
            <a:off x="7164288" y="5733256"/>
            <a:ext cx="1475656" cy="83820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640"/>
            <a:ext cx="9144000" cy="864096"/>
          </a:xfrm>
        </p:spPr>
        <p:txBody>
          <a:bodyPr>
            <a:normAutofit fontScale="90000"/>
          </a:bodyPr>
          <a:lstStyle/>
          <a:p>
            <a:r>
              <a:rPr lang="en-GB" sz="2800" b="1" dirty="0" smtClean="0">
                <a:solidFill>
                  <a:srgbClr val="FF0000"/>
                </a:solidFill>
              </a:rPr>
              <a:t>Why are so few children with disabilities accessing and completing basic education? Finding from the UNICEF REAP Project 1.</a:t>
            </a:r>
            <a:endParaRPr lang="en-GB" sz="2800" b="1" dirty="0">
              <a:solidFill>
                <a:srgbClr val="FF0000"/>
              </a:solidFill>
            </a:endParaRPr>
          </a:p>
        </p:txBody>
      </p:sp>
      <p:sp>
        <p:nvSpPr>
          <p:cNvPr id="3" name="Content Placeholder 2"/>
          <p:cNvSpPr>
            <a:spLocks noGrp="1"/>
          </p:cNvSpPr>
          <p:nvPr>
            <p:ph idx="1"/>
          </p:nvPr>
        </p:nvSpPr>
        <p:spPr>
          <a:xfrm>
            <a:off x="323528" y="1052736"/>
            <a:ext cx="8363272" cy="5328592"/>
          </a:xfrm>
        </p:spPr>
        <p:txBody>
          <a:bodyPr>
            <a:noAutofit/>
          </a:bodyPr>
          <a:lstStyle/>
          <a:p>
            <a:r>
              <a:rPr lang="en-GB" b="1" dirty="0" smtClean="0">
                <a:solidFill>
                  <a:srgbClr val="7030A0"/>
                </a:solidFill>
              </a:rPr>
              <a:t>Generalised approaches of the inclusion of all excluded groups are not sufficient. Education for All and Millennium Development Goal 2 have talked of All, without the specifics of the training and accommodation of meeting different impairment needs. </a:t>
            </a:r>
          </a:p>
          <a:p>
            <a:r>
              <a:rPr lang="en-GB" b="1" dirty="0" smtClean="0">
                <a:solidFill>
                  <a:srgbClr val="C00000"/>
                </a:solidFill>
              </a:rPr>
              <a:t>Reactions to categorical medical model/deficit SEN approaches has led to its replacement with generalised inclusion principles</a:t>
            </a:r>
          </a:p>
        </p:txBody>
      </p:sp>
      <p:pic>
        <p:nvPicPr>
          <p:cNvPr id="4" name="Picture 1" descr="X:\My Documents\My Pictures\RRDE Logo\rrlogo.gif"/>
          <p:cNvPicPr>
            <a:picLocks noChangeAspect="1" noChangeArrowheads="1"/>
          </p:cNvPicPr>
          <p:nvPr/>
        </p:nvPicPr>
        <p:blipFill>
          <a:blip r:embed="rId2" cstate="print"/>
          <a:srcRect/>
          <a:stretch>
            <a:fillRect/>
          </a:stretch>
        </p:blipFill>
        <p:spPr bwMode="auto">
          <a:xfrm>
            <a:off x="8012112" y="6215062"/>
            <a:ext cx="1131888" cy="6429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2400" b="1" dirty="0" smtClean="0">
                <a:solidFill>
                  <a:srgbClr val="FF0000"/>
                </a:solidFill>
              </a:rPr>
              <a:t>Why are so few children with disabilities accessing and completing basic education? </a:t>
            </a:r>
            <a:r>
              <a:rPr lang="en-GB" sz="2400" b="1" dirty="0">
                <a:solidFill>
                  <a:srgbClr val="FF0000"/>
                </a:solidFill>
              </a:rPr>
              <a:t> </a:t>
            </a:r>
            <a:r>
              <a:rPr lang="en-GB" sz="2400" b="1" dirty="0" smtClean="0">
                <a:solidFill>
                  <a:srgbClr val="FF0000"/>
                </a:solidFill>
              </a:rPr>
              <a:t>2.</a:t>
            </a:r>
            <a:endParaRPr lang="en-GB" sz="2400" dirty="0"/>
          </a:p>
        </p:txBody>
      </p:sp>
      <p:sp>
        <p:nvSpPr>
          <p:cNvPr id="3" name="Content Placeholder 2"/>
          <p:cNvSpPr>
            <a:spLocks noGrp="1"/>
          </p:cNvSpPr>
          <p:nvPr>
            <p:ph idx="1"/>
          </p:nvPr>
        </p:nvSpPr>
        <p:spPr/>
        <p:txBody>
          <a:bodyPr>
            <a:normAutofit fontScale="92500" lnSpcReduction="20000"/>
          </a:bodyPr>
          <a:lstStyle/>
          <a:p>
            <a:r>
              <a:rPr lang="en-GB" b="1" dirty="0">
                <a:solidFill>
                  <a:schemeClr val="tx2">
                    <a:lumMod val="75000"/>
                  </a:schemeClr>
                </a:solidFill>
              </a:rPr>
              <a:t>This leaves  most teachers believing that the expertise for, and the inclusion of, children with disabilities, is someone else’s expertise and responsibility. </a:t>
            </a:r>
          </a:p>
          <a:p>
            <a:r>
              <a:rPr lang="en-GB" b="1" dirty="0">
                <a:solidFill>
                  <a:srgbClr val="C00000"/>
                </a:solidFill>
              </a:rPr>
              <a:t>What is needed is </a:t>
            </a:r>
            <a:r>
              <a:rPr lang="en-GB" b="1" i="1" u="sng" dirty="0">
                <a:solidFill>
                  <a:srgbClr val="002060"/>
                </a:solidFill>
              </a:rPr>
              <a:t>twin track approach</a:t>
            </a:r>
            <a:r>
              <a:rPr lang="en-GB" b="1" i="1" u="sng" dirty="0">
                <a:solidFill>
                  <a:srgbClr val="C00000"/>
                </a:solidFill>
              </a:rPr>
              <a:t>, </a:t>
            </a:r>
            <a:r>
              <a:rPr lang="en-GB" b="1" dirty="0">
                <a:solidFill>
                  <a:srgbClr val="C00000"/>
                </a:solidFill>
              </a:rPr>
              <a:t>with</a:t>
            </a:r>
            <a:r>
              <a:rPr lang="en-GB" b="1" i="1" dirty="0">
                <a:solidFill>
                  <a:srgbClr val="C00000"/>
                </a:solidFill>
              </a:rPr>
              <a:t> </a:t>
            </a:r>
            <a:r>
              <a:rPr lang="en-GB" b="1" dirty="0">
                <a:solidFill>
                  <a:srgbClr val="C00000"/>
                </a:solidFill>
              </a:rPr>
              <a:t>mandatory training, for all teachers on how to meet impairment specific needs, as well as, more general training on developing child friendly classrooms for all. Backed up by disability specialist local resource centres and teachers.</a:t>
            </a:r>
          </a:p>
          <a:p>
            <a:endParaRPr lang="en-GB" dirty="0"/>
          </a:p>
        </p:txBody>
      </p:sp>
      <p:pic>
        <p:nvPicPr>
          <p:cNvPr id="4" name="Picture 1" descr="X:\My Documents\My Pictures\RRDE Logo\rrlogo.gif"/>
          <p:cNvPicPr>
            <a:picLocks noChangeAspect="1" noChangeArrowheads="1"/>
          </p:cNvPicPr>
          <p:nvPr/>
        </p:nvPicPr>
        <p:blipFill>
          <a:blip r:embed="rId2" cstate="print"/>
          <a:srcRect/>
          <a:stretch>
            <a:fillRect/>
          </a:stretch>
        </p:blipFill>
        <p:spPr bwMode="auto">
          <a:xfrm>
            <a:off x="8012112" y="6215062"/>
            <a:ext cx="1131888" cy="642938"/>
          </a:xfrm>
          <a:prstGeom prst="rect">
            <a:avLst/>
          </a:prstGeom>
          <a:noFill/>
          <a:ln w="9525">
            <a:noFill/>
            <a:miter lim="800000"/>
            <a:headEnd/>
            <a:tailEnd/>
          </a:ln>
        </p:spPr>
      </p:pic>
    </p:spTree>
    <p:extLst>
      <p:ext uri="{BB962C8B-B14F-4D97-AF65-F5344CB8AC3E}">
        <p14:creationId xmlns:p14="http://schemas.microsoft.com/office/powerpoint/2010/main" xmlns="" val="4159856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eaLnBrk="1" hangingPunct="1"/>
            <a:r>
              <a:rPr lang="en-GB" smtClean="0">
                <a:solidFill>
                  <a:srgbClr val="FF0000"/>
                </a:solidFill>
              </a:rPr>
              <a:t>Shifting the Focus at UN</a:t>
            </a:r>
            <a:endParaRPr lang="en-US" smtClean="0">
              <a:solidFill>
                <a:srgbClr val="FF0000"/>
              </a:solidFill>
            </a:endParaRPr>
          </a:p>
        </p:txBody>
      </p:sp>
      <p:sp>
        <p:nvSpPr>
          <p:cNvPr id="13315" name="Content Placeholder 2"/>
          <p:cNvSpPr>
            <a:spLocks noGrp="1"/>
          </p:cNvSpPr>
          <p:nvPr>
            <p:ph idx="1"/>
          </p:nvPr>
        </p:nvSpPr>
        <p:spPr>
          <a:xfrm>
            <a:off x="457200" y="1600201"/>
            <a:ext cx="8229600" cy="5069159"/>
          </a:xfrm>
        </p:spPr>
        <p:txBody>
          <a:bodyPr>
            <a:normAutofit fontScale="77500" lnSpcReduction="20000"/>
          </a:bodyPr>
          <a:lstStyle/>
          <a:p>
            <a:pPr eaLnBrk="1" hangingPunct="1"/>
            <a:r>
              <a:rPr lang="en-GB" dirty="0" smtClean="0"/>
              <a:t>“Recognizing that disability is an evolving concept and that </a:t>
            </a:r>
            <a:r>
              <a:rPr lang="en-GB" b="1" dirty="0" smtClean="0"/>
              <a:t>disability</a:t>
            </a:r>
            <a:r>
              <a:rPr lang="en-GB" dirty="0" smtClean="0"/>
              <a:t> results from the interaction of persons with impairments and attitudinal and environmental barriers that hinders their full and effective participation in society on an equal basis with others.”</a:t>
            </a:r>
          </a:p>
          <a:p>
            <a:pPr eaLnBrk="1" hangingPunct="1"/>
            <a:endParaRPr lang="en-GB" dirty="0" smtClean="0"/>
          </a:p>
          <a:p>
            <a:r>
              <a:rPr lang="en-GB" b="1" dirty="0" smtClean="0"/>
              <a:t>Paradigm Shift </a:t>
            </a:r>
            <a:r>
              <a:rPr lang="en-GB" dirty="0" smtClean="0"/>
              <a:t>-Persons with disabilities are not viewed as "objects" of charity, medical treatment and social protection; rather as "subjects" with rights, who are capable of claiming those rights and making decisions for their lives based on their free and informed consent as well as being active members of society.</a:t>
            </a:r>
          </a:p>
          <a:p>
            <a:pPr eaLnBrk="1" hangingPunct="1"/>
            <a:endParaRPr lang="en-US" dirty="0" smtClean="0"/>
          </a:p>
          <a:p>
            <a:r>
              <a:rPr lang="en-US" dirty="0" smtClean="0">
                <a:hlinkClick r:id="rId2"/>
              </a:rPr>
              <a:t>http://www.un.org/disabilities/</a:t>
            </a:r>
            <a:r>
              <a:rPr lang="en-US" dirty="0" smtClean="0"/>
              <a:t> </a:t>
            </a:r>
          </a:p>
        </p:txBody>
      </p:sp>
      <p:pic>
        <p:nvPicPr>
          <p:cNvPr id="4" name="Picture 1" descr="X:\My Documents\My Pictures\RRDE Logo\rrlogo.gif"/>
          <p:cNvPicPr>
            <a:picLocks noChangeAspect="1" noChangeArrowheads="1"/>
          </p:cNvPicPr>
          <p:nvPr/>
        </p:nvPicPr>
        <p:blipFill>
          <a:blip r:embed="rId3" cstate="print"/>
          <a:srcRect/>
          <a:stretch>
            <a:fillRect/>
          </a:stretch>
        </p:blipFill>
        <p:spPr bwMode="auto">
          <a:xfrm>
            <a:off x="0" y="142852"/>
            <a:ext cx="1634960" cy="928694"/>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3528" y="332656"/>
            <a:ext cx="8136904" cy="1077218"/>
          </a:xfrm>
          <a:prstGeom prst="rect">
            <a:avLst/>
          </a:prstGeom>
          <a:noFill/>
        </p:spPr>
        <p:txBody>
          <a:bodyPr wrap="square" rtlCol="0">
            <a:spAutoFit/>
          </a:bodyPr>
          <a:lstStyle/>
          <a:p>
            <a:r>
              <a:rPr lang="en-GB" sz="3200" b="1" u="sng" dirty="0">
                <a:solidFill>
                  <a:srgbClr val="C00000"/>
                </a:solidFill>
              </a:rPr>
              <a:t>Track </a:t>
            </a:r>
            <a:r>
              <a:rPr lang="en-GB" sz="3200" b="1" u="sng" dirty="0" smtClean="0">
                <a:solidFill>
                  <a:srgbClr val="C00000"/>
                </a:solidFill>
              </a:rPr>
              <a:t>One </a:t>
            </a:r>
            <a:r>
              <a:rPr lang="en-GB" sz="3200" b="1" i="1" dirty="0" smtClean="0">
                <a:solidFill>
                  <a:srgbClr val="C00000"/>
                </a:solidFill>
              </a:rPr>
              <a:t>Education</a:t>
            </a:r>
            <a:r>
              <a:rPr lang="en-GB" sz="3200" b="1" dirty="0" smtClean="0">
                <a:solidFill>
                  <a:srgbClr val="C00000"/>
                </a:solidFill>
              </a:rPr>
              <a:t> </a:t>
            </a:r>
            <a:r>
              <a:rPr lang="en-GB" sz="3200" b="1" dirty="0">
                <a:solidFill>
                  <a:srgbClr val="C00000"/>
                </a:solidFill>
              </a:rPr>
              <a:t>based on Principles of </a:t>
            </a:r>
            <a:r>
              <a:rPr lang="en-GB" sz="3200" b="1" dirty="0" smtClean="0">
                <a:solidFill>
                  <a:srgbClr val="C00000"/>
                </a:solidFill>
              </a:rPr>
              <a:t>Equality </a:t>
            </a:r>
            <a:r>
              <a:rPr lang="en-GB" sz="3200" b="1" dirty="0">
                <a:solidFill>
                  <a:srgbClr val="C00000"/>
                </a:solidFill>
              </a:rPr>
              <a:t>and </a:t>
            </a:r>
            <a:r>
              <a:rPr lang="en-GB" sz="3200" b="1" dirty="0" smtClean="0">
                <a:solidFill>
                  <a:srgbClr val="C00000"/>
                </a:solidFill>
              </a:rPr>
              <a:t>Child Empowerment</a:t>
            </a:r>
            <a:r>
              <a:rPr lang="en-GB" sz="3200" b="1" dirty="0">
                <a:solidFill>
                  <a:srgbClr val="C00000"/>
                </a:solidFill>
              </a:rPr>
              <a:t>.</a:t>
            </a:r>
          </a:p>
        </p:txBody>
      </p:sp>
      <p:sp>
        <p:nvSpPr>
          <p:cNvPr id="6" name="Content Placeholder 5"/>
          <p:cNvSpPr>
            <a:spLocks noGrp="1"/>
          </p:cNvSpPr>
          <p:nvPr>
            <p:ph idx="1"/>
          </p:nvPr>
        </p:nvSpPr>
        <p:spPr>
          <a:xfrm>
            <a:off x="457200" y="1600201"/>
            <a:ext cx="8229600" cy="4997151"/>
          </a:xfrm>
        </p:spPr>
        <p:txBody>
          <a:bodyPr>
            <a:normAutofit fontScale="85000" lnSpcReduction="10000"/>
          </a:bodyPr>
          <a:lstStyle/>
          <a:p>
            <a:r>
              <a:rPr lang="en-GB" b="1" dirty="0" smtClean="0">
                <a:solidFill>
                  <a:srgbClr val="C00000"/>
                </a:solidFill>
              </a:rPr>
              <a:t>Foundations</a:t>
            </a:r>
            <a:endParaRPr lang="en-GB" b="1" dirty="0" smtClean="0">
              <a:latin typeface="Calibri" pitchFamily="34" charset="0"/>
              <a:ea typeface="Calibri" pitchFamily="34" charset="0"/>
              <a:cs typeface="Calibri" pitchFamily="34" charset="0"/>
            </a:endParaRPr>
          </a:p>
          <a:p>
            <a:pPr lvl="0"/>
            <a:r>
              <a:rPr lang="en-GB" b="1" dirty="0" smtClean="0">
                <a:latin typeface="Calibri" pitchFamily="34" charset="0"/>
                <a:ea typeface="Calibri" pitchFamily="34" charset="0"/>
                <a:cs typeface="Calibri" pitchFamily="34" charset="0"/>
              </a:rPr>
              <a:t>Equality </a:t>
            </a:r>
            <a:r>
              <a:rPr lang="en-GB" b="1" dirty="0">
                <a:latin typeface="Calibri" pitchFamily="34" charset="0"/>
                <a:ea typeface="Calibri" pitchFamily="34" charset="0"/>
                <a:cs typeface="Calibri" pitchFamily="34" charset="0"/>
              </a:rPr>
              <a:t>and Valuing </a:t>
            </a:r>
            <a:r>
              <a:rPr lang="en-GB" b="1" dirty="0" smtClean="0">
                <a:latin typeface="Calibri" pitchFamily="34" charset="0"/>
                <a:ea typeface="Calibri" pitchFamily="34" charset="0"/>
                <a:cs typeface="Calibri" pitchFamily="34" charset="0"/>
              </a:rPr>
              <a:t>Difference</a:t>
            </a:r>
            <a:endParaRPr lang="en-GB" b="1" dirty="0">
              <a:latin typeface="Arial" pitchFamily="34" charset="0"/>
              <a:cs typeface="Arial" pitchFamily="34" charset="0"/>
            </a:endParaRPr>
          </a:p>
          <a:p>
            <a:r>
              <a:rPr lang="en-GB" b="1" dirty="0"/>
              <a:t>Identifying Barriers-Finding </a:t>
            </a:r>
            <a:r>
              <a:rPr lang="en-GB" b="1" dirty="0" smtClean="0"/>
              <a:t>Solutions</a:t>
            </a:r>
          </a:p>
          <a:p>
            <a:pPr fontAlgn="base">
              <a:spcBef>
                <a:spcPct val="0"/>
              </a:spcBef>
              <a:spcAft>
                <a:spcPct val="0"/>
              </a:spcAft>
            </a:pPr>
            <a:r>
              <a:rPr lang="en-GB" b="1" dirty="0" smtClean="0">
                <a:latin typeface="Calibri" pitchFamily="34" charset="0"/>
                <a:ea typeface="Calibri" pitchFamily="34" charset="0"/>
                <a:cs typeface="Calibri" pitchFamily="34" charset="0"/>
              </a:rPr>
              <a:t>Collaborative </a:t>
            </a:r>
            <a:r>
              <a:rPr lang="en-GB" b="1" dirty="0">
                <a:latin typeface="Calibri" pitchFamily="34" charset="0"/>
                <a:ea typeface="Calibri" pitchFamily="34" charset="0"/>
                <a:cs typeface="Calibri" pitchFamily="34" charset="0"/>
              </a:rPr>
              <a:t>Learning </a:t>
            </a:r>
            <a:r>
              <a:rPr lang="en-GB" b="1" dirty="0" smtClean="0">
                <a:latin typeface="Calibri" pitchFamily="34" charset="0"/>
                <a:ea typeface="Calibri" pitchFamily="34" charset="0"/>
                <a:cs typeface="Calibri" pitchFamily="34" charset="0"/>
              </a:rPr>
              <a:t>-Peer Support</a:t>
            </a:r>
          </a:p>
          <a:p>
            <a:pPr lvl="0" fontAlgn="base">
              <a:spcBef>
                <a:spcPct val="0"/>
              </a:spcBef>
              <a:spcAft>
                <a:spcPct val="0"/>
              </a:spcAft>
            </a:pPr>
            <a:r>
              <a:rPr lang="en-GB" b="1" dirty="0">
                <a:latin typeface="Calibri" pitchFamily="34" charset="0"/>
                <a:ea typeface="Calibri" pitchFamily="34" charset="0"/>
                <a:cs typeface="Calibri" pitchFamily="34" charset="0"/>
              </a:rPr>
              <a:t>Differentiation &amp; Flexible Curriculum and Assessment</a:t>
            </a:r>
            <a:endParaRPr lang="en-GB" b="1" dirty="0">
              <a:latin typeface="Arial" pitchFamily="34" charset="0"/>
              <a:cs typeface="Arial" pitchFamily="34" charset="0"/>
            </a:endParaRPr>
          </a:p>
          <a:p>
            <a:pPr lvl="0" fontAlgn="base">
              <a:spcBef>
                <a:spcPct val="0"/>
              </a:spcBef>
              <a:spcAft>
                <a:spcPct val="0"/>
              </a:spcAft>
            </a:pPr>
            <a:r>
              <a:rPr lang="en-GB" b="1" dirty="0">
                <a:latin typeface="Calibri" pitchFamily="34" charset="0"/>
                <a:ea typeface="Calibri" pitchFamily="34" charset="0"/>
                <a:cs typeface="Calibri" pitchFamily="34" charset="0"/>
              </a:rPr>
              <a:t>Stimulating and Interesting Multi-Sensory Learning </a:t>
            </a:r>
            <a:r>
              <a:rPr lang="en-GB" b="1" dirty="0" smtClean="0">
                <a:latin typeface="Calibri" pitchFamily="34" charset="0"/>
                <a:ea typeface="Calibri" pitchFamily="34" charset="0"/>
                <a:cs typeface="Calibri" pitchFamily="34" charset="0"/>
              </a:rPr>
              <a:t>Environment</a:t>
            </a:r>
          </a:p>
          <a:p>
            <a:pPr fontAlgn="base">
              <a:spcBef>
                <a:spcPct val="0"/>
              </a:spcBef>
              <a:spcAft>
                <a:spcPct val="0"/>
              </a:spcAft>
            </a:pPr>
            <a:r>
              <a:rPr lang="en-GB" b="1" dirty="0">
                <a:latin typeface="Calibri" pitchFamily="34" charset="0"/>
                <a:ea typeface="Calibri" pitchFamily="34" charset="0"/>
                <a:cs typeface="Calibri" pitchFamily="34" charset="0"/>
              </a:rPr>
              <a:t>Anti Bias Curriculum </a:t>
            </a:r>
            <a:endParaRPr lang="en-GB" b="1" dirty="0" smtClean="0">
              <a:latin typeface="Calibri" pitchFamily="34" charset="0"/>
              <a:ea typeface="Calibri" pitchFamily="34" charset="0"/>
              <a:cs typeface="Calibri" pitchFamily="34" charset="0"/>
            </a:endParaRPr>
          </a:p>
          <a:p>
            <a:pPr fontAlgn="base">
              <a:spcBef>
                <a:spcPct val="0"/>
              </a:spcBef>
              <a:spcAft>
                <a:spcPct val="0"/>
              </a:spcAft>
            </a:pPr>
            <a:r>
              <a:rPr lang="en-GB" b="1" dirty="0"/>
              <a:t>Child Centred Pedagogy, Creative with Reflective </a:t>
            </a:r>
            <a:r>
              <a:rPr lang="en-GB" b="1" dirty="0" smtClean="0"/>
              <a:t>Teachers</a:t>
            </a:r>
          </a:p>
          <a:p>
            <a:pPr fontAlgn="base">
              <a:spcBef>
                <a:spcPct val="0"/>
              </a:spcBef>
              <a:spcAft>
                <a:spcPct val="0"/>
              </a:spcAft>
            </a:pPr>
            <a:r>
              <a:rPr lang="en-GB" b="1" dirty="0"/>
              <a:t>Quality education requiring rigour and effort for each child to achieve their potential</a:t>
            </a:r>
          </a:p>
          <a:p>
            <a:pPr fontAlgn="base">
              <a:spcBef>
                <a:spcPct val="0"/>
              </a:spcBef>
              <a:spcAft>
                <a:spcPct val="0"/>
              </a:spcAft>
            </a:pPr>
            <a:endParaRPr lang="en-GB" b="1" dirty="0"/>
          </a:p>
          <a:p>
            <a:pPr fontAlgn="base">
              <a:spcBef>
                <a:spcPct val="0"/>
              </a:spcBef>
              <a:spcAft>
                <a:spcPct val="0"/>
              </a:spcAft>
            </a:pPr>
            <a:endParaRPr lang="en-GB" b="1" dirty="0" smtClean="0">
              <a:latin typeface="Calibri" pitchFamily="34" charset="0"/>
              <a:ea typeface="Calibri" pitchFamily="34" charset="0"/>
              <a:cs typeface="Calibri" pitchFamily="34" charset="0"/>
            </a:endParaRPr>
          </a:p>
          <a:p>
            <a:pPr fontAlgn="base">
              <a:spcBef>
                <a:spcPct val="0"/>
              </a:spcBef>
              <a:spcAft>
                <a:spcPct val="0"/>
              </a:spcAft>
            </a:pPr>
            <a:endParaRPr lang="en-GB" b="1" dirty="0">
              <a:latin typeface="Arial" pitchFamily="34" charset="0"/>
              <a:cs typeface="Arial" pitchFamily="34" charset="0"/>
            </a:endParaRPr>
          </a:p>
          <a:p>
            <a:pPr lvl="0" fontAlgn="base">
              <a:spcBef>
                <a:spcPct val="0"/>
              </a:spcBef>
              <a:spcAft>
                <a:spcPct val="0"/>
              </a:spcAft>
            </a:pPr>
            <a:endParaRPr lang="en-GB" b="1" dirty="0" smtClean="0">
              <a:latin typeface="Calibri" pitchFamily="34" charset="0"/>
              <a:ea typeface="Calibri" pitchFamily="34" charset="0"/>
              <a:cs typeface="Calibri" pitchFamily="34" charset="0"/>
            </a:endParaRPr>
          </a:p>
          <a:p>
            <a:pPr lvl="0" fontAlgn="base">
              <a:spcBef>
                <a:spcPct val="0"/>
              </a:spcBef>
              <a:spcAft>
                <a:spcPct val="0"/>
              </a:spcAft>
            </a:pPr>
            <a:endParaRPr lang="en-GB" b="1" dirty="0">
              <a:latin typeface="Arial" pitchFamily="34" charset="0"/>
              <a:cs typeface="Arial" pitchFamily="34" charset="0"/>
            </a:endParaRPr>
          </a:p>
          <a:p>
            <a:pPr fontAlgn="base">
              <a:spcBef>
                <a:spcPct val="0"/>
              </a:spcBef>
              <a:spcAft>
                <a:spcPct val="0"/>
              </a:spcAft>
            </a:pPr>
            <a:endParaRPr lang="en-GB" b="1" dirty="0">
              <a:latin typeface="Arial" pitchFamily="34" charset="0"/>
              <a:cs typeface="Arial" pitchFamily="34" charset="0"/>
            </a:endParaRPr>
          </a:p>
          <a:p>
            <a:endParaRPr lang="en-GB" dirty="0"/>
          </a:p>
        </p:txBody>
      </p:sp>
      <p:pic>
        <p:nvPicPr>
          <p:cNvPr id="7" name="Picture 1" descr="X:\My Documents\My Pictures\RRDE Logo\rrlogo.gif"/>
          <p:cNvPicPr>
            <a:picLocks noChangeAspect="1" noChangeArrowheads="1"/>
          </p:cNvPicPr>
          <p:nvPr/>
        </p:nvPicPr>
        <p:blipFill>
          <a:blip r:embed="rId2" cstate="print"/>
          <a:srcRect/>
          <a:stretch>
            <a:fillRect/>
          </a:stretch>
        </p:blipFill>
        <p:spPr bwMode="auto">
          <a:xfrm>
            <a:off x="7092280" y="6058544"/>
            <a:ext cx="1131888" cy="642938"/>
          </a:xfrm>
          <a:prstGeom prst="rect">
            <a:avLst/>
          </a:prstGeom>
          <a:noFill/>
          <a:ln w="9525">
            <a:noFill/>
            <a:miter lim="800000"/>
            <a:headEnd/>
            <a:tailEnd/>
          </a:ln>
        </p:spPr>
      </p:pic>
      <p:pic>
        <p:nvPicPr>
          <p:cNvPr id="5837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588224" y="1052736"/>
            <a:ext cx="1977008" cy="197700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1953412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07504" y="102408"/>
            <a:ext cx="8980273"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2800" b="1" u="sng" dirty="0" smtClean="0">
                <a:solidFill>
                  <a:srgbClr val="C00000"/>
                </a:solidFill>
              </a:rPr>
              <a:t>Track Two  </a:t>
            </a:r>
            <a:r>
              <a:rPr lang="en-GB" sz="2800" b="1" dirty="0" smtClean="0">
                <a:solidFill>
                  <a:srgbClr val="C00000"/>
                </a:solidFill>
              </a:rPr>
              <a:t>Education accommodating the different impairment specific needs of children with disabilities.</a:t>
            </a:r>
            <a:endParaRPr lang="en-GB" sz="2800" b="1" dirty="0">
              <a:solidFill>
                <a:srgbClr val="C00000"/>
              </a:solidFill>
            </a:endParaRPr>
          </a:p>
        </p:txBody>
      </p:sp>
      <p:sp>
        <p:nvSpPr>
          <p:cNvPr id="24582" name="Rectangle 6"/>
          <p:cNvSpPr>
            <a:spLocks noChangeArrowheads="1"/>
          </p:cNvSpPr>
          <p:nvPr/>
        </p:nvSpPr>
        <p:spPr bwMode="auto">
          <a:xfrm>
            <a:off x="0" y="1135776"/>
            <a:ext cx="2884154" cy="2308324"/>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GB" b="1" dirty="0" smtClean="0">
                <a:solidFill>
                  <a:srgbClr val="C00000"/>
                </a:solidFill>
                <a:latin typeface="Calibri" pitchFamily="34" charset="0"/>
                <a:ea typeface="Calibri" pitchFamily="34" charset="0"/>
                <a:cs typeface="Calibri" pitchFamily="34" charset="0"/>
              </a:rPr>
              <a:t>Blind And Visually Impaired </a:t>
            </a:r>
            <a:endParaRPr kumimoji="0" lang="en-GB" b="1" i="0" u="none" strike="noStrike" cap="none" normalizeH="0" baseline="0" dirty="0" smtClean="0">
              <a:ln>
                <a:noFill/>
              </a:ln>
              <a:solidFill>
                <a:srgbClr val="C00000"/>
              </a:solidFill>
              <a:effectLst/>
              <a:latin typeface="Calibri" pitchFamily="34" charset="0"/>
              <a:ea typeface="Calibri" pitchFamily="34" charset="0"/>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lang="en-GB" b="1" dirty="0" smtClean="0">
                <a:latin typeface="Calibri" pitchFamily="34" charset="0"/>
                <a:ea typeface="Calibri" pitchFamily="34" charset="0"/>
                <a:cs typeface="Calibri" pitchFamily="34" charset="0"/>
              </a:rPr>
              <a:t>Br</a:t>
            </a:r>
            <a:r>
              <a:rPr kumimoji="0" lang="en-GB" b="1" i="0" u="none" strike="noStrike" cap="none" normalizeH="0" baseline="0" dirty="0" smtClean="0">
                <a:ln>
                  <a:noFill/>
                </a:ln>
                <a:solidFill>
                  <a:schemeClr val="tx1"/>
                </a:solidFill>
                <a:effectLst/>
                <a:latin typeface="Calibri" pitchFamily="34" charset="0"/>
                <a:ea typeface="Calibri" pitchFamily="34" charset="0"/>
                <a:cs typeface="Calibri" pitchFamily="34" charset="0"/>
              </a:rPr>
              <a:t>aille, Tactile Maps</a:t>
            </a:r>
            <a:endParaRPr kumimoji="0" lang="en-GB"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b="1" i="0" u="none" strike="noStrike" cap="none" normalizeH="0" baseline="0" dirty="0" smtClean="0">
                <a:ln>
                  <a:noFill/>
                </a:ln>
                <a:solidFill>
                  <a:schemeClr val="tx1"/>
                </a:solidFill>
                <a:effectLst/>
                <a:latin typeface="Calibri" pitchFamily="34" charset="0"/>
                <a:ea typeface="Calibri" pitchFamily="34" charset="0"/>
                <a:cs typeface="Calibri" pitchFamily="34" charset="0"/>
              </a:rPr>
              <a:t>Tapes and Text to Talk,</a:t>
            </a:r>
            <a:endParaRPr kumimoji="0" lang="en-GB"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b="1" i="0" u="none" strike="noStrike" cap="none" normalizeH="0" baseline="0" dirty="0" smtClean="0">
                <a:ln>
                  <a:noFill/>
                </a:ln>
                <a:solidFill>
                  <a:schemeClr val="tx1"/>
                </a:solidFill>
                <a:effectLst/>
                <a:latin typeface="Calibri" pitchFamily="34" charset="0"/>
                <a:ea typeface="Calibri" pitchFamily="34" charset="0"/>
                <a:cs typeface="Calibri" pitchFamily="34" charset="0"/>
              </a:rPr>
              <a:t>Mobility Training,</a:t>
            </a:r>
            <a:endParaRPr kumimoji="0" lang="en-GB"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b="1" i="0" u="none" strike="noStrike" cap="none" normalizeH="0" baseline="0" dirty="0" smtClean="0">
                <a:ln>
                  <a:noFill/>
                </a:ln>
                <a:solidFill>
                  <a:schemeClr val="tx1"/>
                </a:solidFill>
                <a:effectLst/>
                <a:latin typeface="Calibri" pitchFamily="34" charset="0"/>
                <a:ea typeface="Calibri" pitchFamily="34" charset="0"/>
                <a:cs typeface="Calibri" pitchFamily="34" charset="0"/>
              </a:rPr>
              <a:t>Large Print, Magnification,</a:t>
            </a:r>
            <a:endParaRPr kumimoji="0" lang="en-GB"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b="1" i="0" u="none" strike="noStrike" cap="none" normalizeH="0" baseline="0" dirty="0" smtClean="0">
                <a:ln>
                  <a:noFill/>
                </a:ln>
                <a:solidFill>
                  <a:schemeClr val="tx1"/>
                </a:solidFill>
                <a:effectLst/>
                <a:latin typeface="Calibri" pitchFamily="34" charset="0"/>
                <a:ea typeface="Calibri" pitchFamily="34" charset="0"/>
                <a:cs typeface="Calibri" pitchFamily="34" charset="0"/>
              </a:rPr>
              <a:t>Orientation,</a:t>
            </a:r>
            <a:endParaRPr kumimoji="0" lang="en-GB"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b="1" i="0" u="none" strike="noStrike" cap="none" normalizeH="0" baseline="0" dirty="0" smtClean="0">
                <a:ln>
                  <a:noFill/>
                </a:ln>
                <a:solidFill>
                  <a:schemeClr val="tx1"/>
                </a:solidFill>
                <a:effectLst/>
                <a:latin typeface="Calibri" pitchFamily="34" charset="0"/>
                <a:ea typeface="Calibri" pitchFamily="34" charset="0"/>
                <a:cs typeface="Calibri" pitchFamily="34" charset="0"/>
              </a:rPr>
              <a:t>Auditory Environment &amp;</a:t>
            </a:r>
            <a:endParaRPr kumimoji="0" lang="en-GB" b="1" i="0" u="none" strike="noStrike" cap="none" normalizeH="0" baseline="0" dirty="0" smtClean="0">
              <a:ln>
                <a:noFill/>
              </a:ln>
              <a:solidFill>
                <a:schemeClr val="tx1"/>
              </a:solidFill>
              <a:effectLst/>
              <a:latin typeface="Arial" pitchFamily="34" charset="0"/>
              <a:ea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b="1" i="0" u="none" strike="noStrike" cap="none" normalizeH="0" baseline="0" dirty="0" smtClean="0">
                <a:ln>
                  <a:noFill/>
                </a:ln>
                <a:solidFill>
                  <a:schemeClr val="tx1"/>
                </a:solidFill>
                <a:effectLst/>
                <a:ea typeface="Calibri" pitchFamily="34" charset="0"/>
                <a:cs typeface="Calibri" pitchFamily="34" charset="0"/>
              </a:rPr>
              <a:t>Talking instruments</a:t>
            </a:r>
            <a:r>
              <a:rPr kumimoji="0" lang="en-GB" b="1" i="0" u="none" strike="noStrike" cap="none" normalizeH="0" baseline="0" dirty="0" smtClean="0">
                <a:ln>
                  <a:noFill/>
                </a:ln>
                <a:solidFill>
                  <a:schemeClr val="tx1"/>
                </a:solidFill>
                <a:effectLst/>
                <a:cs typeface="Arial" pitchFamily="34" charset="0"/>
              </a:rPr>
              <a:t> </a:t>
            </a:r>
          </a:p>
        </p:txBody>
      </p:sp>
      <p:sp>
        <p:nvSpPr>
          <p:cNvPr id="24583" name="Rectangle 7"/>
          <p:cNvSpPr>
            <a:spLocks noChangeArrowheads="1"/>
          </p:cNvSpPr>
          <p:nvPr/>
        </p:nvSpPr>
        <p:spPr bwMode="auto">
          <a:xfrm>
            <a:off x="18550" y="3605827"/>
            <a:ext cx="1728192" cy="1754326"/>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b="1" i="0" u="none" strike="noStrike" cap="none" normalizeH="0" baseline="0" dirty="0" smtClean="0">
                <a:ln>
                  <a:noFill/>
                </a:ln>
                <a:solidFill>
                  <a:srgbClr val="C00000"/>
                </a:solidFill>
                <a:effectLst/>
                <a:ea typeface="Calibri" pitchFamily="34" charset="0"/>
                <a:cs typeface="Calibri" pitchFamily="34" charset="0"/>
              </a:rPr>
              <a:t>Deaf Blind </a:t>
            </a:r>
            <a:r>
              <a:rPr kumimoji="0" lang="en-GB" b="1" i="0" u="none" strike="noStrike" cap="none" normalizeH="0" baseline="0" dirty="0" smtClean="0">
                <a:ln>
                  <a:noFill/>
                </a:ln>
                <a:solidFill>
                  <a:schemeClr val="tx1"/>
                </a:solidFill>
                <a:effectLst/>
                <a:ea typeface="Calibri" pitchFamily="34" charset="0"/>
                <a:cs typeface="Calibri" pitchFamily="34" charset="0"/>
              </a:rPr>
              <a:t>Language,</a:t>
            </a:r>
            <a:endParaRPr kumimoji="0" lang="en-GB" b="1"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b="1" i="0" u="none" strike="noStrike" cap="none" normalizeH="0" baseline="0" dirty="0" smtClean="0">
                <a:ln>
                  <a:noFill/>
                </a:ln>
                <a:solidFill>
                  <a:schemeClr val="tx1"/>
                </a:solidFill>
                <a:effectLst/>
                <a:ea typeface="Calibri" pitchFamily="34" charset="0"/>
                <a:cs typeface="Calibri" pitchFamily="34" charset="0"/>
              </a:rPr>
              <a:t>Interpreters,</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b="1" i="0" u="none" strike="noStrike" cap="none" normalizeH="0" baseline="0" dirty="0" smtClean="0">
                <a:ln>
                  <a:noFill/>
                </a:ln>
                <a:solidFill>
                  <a:schemeClr val="tx1"/>
                </a:solidFill>
                <a:effectLst/>
                <a:ea typeface="Calibri" pitchFamily="34" charset="0"/>
                <a:cs typeface="Calibri" pitchFamily="34" charset="0"/>
              </a:rPr>
              <a:t>Tactile Environment,</a:t>
            </a:r>
          </a:p>
          <a:p>
            <a:pPr marL="0" marR="0" lvl="0" indent="0" algn="l" defTabSz="914400" rtl="0" eaLnBrk="0" fontAlgn="base" latinLnBrk="0" hangingPunct="0">
              <a:lnSpc>
                <a:spcPct val="100000"/>
              </a:lnSpc>
              <a:spcBef>
                <a:spcPct val="0"/>
              </a:spcBef>
              <a:spcAft>
                <a:spcPct val="0"/>
              </a:spcAft>
              <a:buClrTx/>
              <a:buSzTx/>
              <a:buFontTx/>
              <a:buNone/>
              <a:tabLst/>
            </a:pPr>
            <a:r>
              <a:rPr lang="en-GB" b="1" dirty="0" smtClean="0">
                <a:cs typeface="Arial" pitchFamily="34" charset="0"/>
              </a:rPr>
              <a:t>Orientation</a:t>
            </a:r>
            <a:r>
              <a:rPr kumimoji="0" lang="en-GB" b="1" i="0" u="none" strike="noStrike" cap="none" normalizeH="0" baseline="0" dirty="0" smtClean="0">
                <a:ln>
                  <a:noFill/>
                </a:ln>
                <a:solidFill>
                  <a:schemeClr val="tx1"/>
                </a:solidFill>
                <a:effectLst/>
                <a:cs typeface="Arial" pitchFamily="34" charset="0"/>
              </a:rPr>
              <a:t> </a:t>
            </a:r>
          </a:p>
        </p:txBody>
      </p:sp>
      <p:sp>
        <p:nvSpPr>
          <p:cNvPr id="24584" name="Rectangle 8"/>
          <p:cNvSpPr>
            <a:spLocks noChangeArrowheads="1"/>
          </p:cNvSpPr>
          <p:nvPr/>
        </p:nvSpPr>
        <p:spPr bwMode="auto">
          <a:xfrm>
            <a:off x="2916756" y="1135776"/>
            <a:ext cx="2159300" cy="2308324"/>
          </a:xfrm>
          <a:prstGeom prst="rect">
            <a:avLst/>
          </a:prstGeom>
          <a:ln>
            <a:headEnd/>
            <a:tailEn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GB" b="1" dirty="0" smtClean="0">
                <a:solidFill>
                  <a:srgbClr val="C00000"/>
                </a:solidFill>
                <a:ea typeface="Calibri" pitchFamily="34" charset="0"/>
                <a:cs typeface="Calibri" pitchFamily="34" charset="0"/>
              </a:rPr>
              <a:t>Deaf &amp; Hearing Impaired</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b="1" i="0" u="none" strike="noStrike" cap="none" normalizeH="0" baseline="0" dirty="0" smtClean="0">
                <a:ln>
                  <a:noFill/>
                </a:ln>
                <a:solidFill>
                  <a:schemeClr val="tx1"/>
                </a:solidFill>
                <a:effectLst/>
                <a:ea typeface="Calibri" pitchFamily="34" charset="0"/>
                <a:cs typeface="Calibri" pitchFamily="34" charset="0"/>
              </a:rPr>
              <a:t>Sign Language Taught &amp;</a:t>
            </a:r>
            <a:endParaRPr kumimoji="0" lang="en-GB" b="1"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b="1" i="0" u="none" strike="noStrike" cap="none" normalizeH="0" baseline="0" dirty="0" smtClean="0">
                <a:ln>
                  <a:noFill/>
                </a:ln>
                <a:solidFill>
                  <a:schemeClr val="tx1"/>
                </a:solidFill>
                <a:effectLst/>
                <a:ea typeface="Calibri" pitchFamily="34" charset="0"/>
                <a:cs typeface="Calibri" pitchFamily="34" charset="0"/>
              </a:rPr>
              <a:t>Interpretation,</a:t>
            </a:r>
            <a:endParaRPr kumimoji="0" lang="en-GB" b="1"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b="1" i="0" u="none" strike="noStrike" cap="none" normalizeH="0" baseline="0" dirty="0" smtClean="0">
                <a:ln>
                  <a:noFill/>
                </a:ln>
                <a:solidFill>
                  <a:schemeClr val="tx1"/>
                </a:solidFill>
                <a:effectLst/>
                <a:ea typeface="Calibri" pitchFamily="34" charset="0"/>
                <a:cs typeface="Calibri" pitchFamily="34" charset="0"/>
              </a:rPr>
              <a:t>Oral/Finger Spelling,</a:t>
            </a:r>
            <a:endParaRPr kumimoji="0" lang="en-GB" b="1"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b="1" i="0" u="none" strike="noStrike" cap="none" normalizeH="0" baseline="0" dirty="0" smtClean="0">
                <a:ln>
                  <a:noFill/>
                </a:ln>
                <a:solidFill>
                  <a:schemeClr val="tx1"/>
                </a:solidFill>
                <a:effectLst/>
                <a:ea typeface="Calibri" pitchFamily="34" charset="0"/>
                <a:cs typeface="Calibri" pitchFamily="34" charset="0"/>
              </a:rPr>
              <a:t>Hearing Aid Support,</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b="1" i="0" u="none" strike="noStrike" cap="none" normalizeH="0" baseline="0" dirty="0" smtClean="0">
                <a:ln>
                  <a:noFill/>
                </a:ln>
                <a:solidFill>
                  <a:schemeClr val="tx1"/>
                </a:solidFill>
                <a:effectLst/>
                <a:ea typeface="Calibri" pitchFamily="34" charset="0"/>
                <a:cs typeface="Calibri" pitchFamily="34" charset="0"/>
              </a:rPr>
              <a:t>Visual Environments</a:t>
            </a:r>
            <a:r>
              <a:rPr kumimoji="0" lang="en-GB" b="1" i="0" u="none" strike="noStrike" cap="none" normalizeH="0" baseline="0" dirty="0" smtClean="0">
                <a:ln>
                  <a:noFill/>
                </a:ln>
                <a:solidFill>
                  <a:schemeClr val="tx1"/>
                </a:solidFill>
                <a:effectLst/>
                <a:cs typeface="Arial" pitchFamily="34" charset="0"/>
              </a:rPr>
              <a:t> </a:t>
            </a:r>
          </a:p>
        </p:txBody>
      </p:sp>
      <p:sp>
        <p:nvSpPr>
          <p:cNvPr id="24585" name="Rectangle 9"/>
          <p:cNvSpPr>
            <a:spLocks noChangeArrowheads="1"/>
          </p:cNvSpPr>
          <p:nvPr/>
        </p:nvSpPr>
        <p:spPr bwMode="auto">
          <a:xfrm>
            <a:off x="1862028" y="3542068"/>
            <a:ext cx="2078624" cy="2862322"/>
          </a:xfrm>
          <a:prstGeom prst="rect">
            <a:avLst/>
          </a:prstGeom>
          <a:ln>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b="1" i="0" u="none" strike="noStrike" cap="none" normalizeH="0" baseline="0" dirty="0" smtClean="0">
                <a:ln>
                  <a:noFill/>
                </a:ln>
                <a:solidFill>
                  <a:srgbClr val="C00000"/>
                </a:solidFill>
                <a:effectLst/>
                <a:ea typeface="Calibri" pitchFamily="34" charset="0"/>
                <a:cs typeface="Calibri" pitchFamily="34" charset="0"/>
              </a:rPr>
              <a:t>Physical Impairment</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b="1" i="0" u="none" strike="noStrike" cap="none" normalizeH="0" baseline="0" dirty="0" smtClean="0">
                <a:ln>
                  <a:noFill/>
                </a:ln>
                <a:solidFill>
                  <a:schemeClr val="tx1"/>
                </a:solidFill>
                <a:effectLst/>
                <a:ea typeface="Calibri" pitchFamily="34" charset="0"/>
                <a:cs typeface="Calibri" pitchFamily="34" charset="0"/>
              </a:rPr>
              <a:t>Accessible Infra-structure.</a:t>
            </a:r>
            <a:endParaRPr kumimoji="0" lang="en-GB" b="1"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b="1" i="0" u="none" strike="noStrike" cap="none" normalizeH="0" baseline="0" dirty="0" smtClean="0">
                <a:ln>
                  <a:noFill/>
                </a:ln>
                <a:solidFill>
                  <a:schemeClr val="tx1"/>
                </a:solidFill>
                <a:effectLst/>
                <a:ea typeface="Calibri" pitchFamily="34" charset="0"/>
                <a:cs typeface="Calibri" pitchFamily="34" charset="0"/>
              </a:rPr>
              <a:t>Toilets, Furniture</a:t>
            </a:r>
            <a:endParaRPr kumimoji="0" lang="en-GB" b="1"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b="1" i="0" u="none" strike="noStrike" cap="none" normalizeH="0" baseline="0" dirty="0" smtClean="0">
                <a:ln>
                  <a:noFill/>
                </a:ln>
                <a:solidFill>
                  <a:schemeClr val="tx1"/>
                </a:solidFill>
                <a:effectLst/>
                <a:ea typeface="Calibri" pitchFamily="34" charset="0"/>
                <a:cs typeface="Calibri" pitchFamily="34" charset="0"/>
              </a:rPr>
              <a:t>Equipment, prosthesis,</a:t>
            </a:r>
            <a:endParaRPr kumimoji="0" lang="en-GB" b="1"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b="1" i="0" u="none" strike="noStrike" cap="none" normalizeH="0" baseline="0" dirty="0" smtClean="0">
                <a:ln>
                  <a:noFill/>
                </a:ln>
                <a:solidFill>
                  <a:schemeClr val="tx1"/>
                </a:solidFill>
                <a:effectLst/>
                <a:ea typeface="Calibri" pitchFamily="34" charset="0"/>
                <a:cs typeface="Calibri" pitchFamily="34" charset="0"/>
              </a:rPr>
              <a:t>Personal Assistance</a:t>
            </a:r>
            <a:endParaRPr kumimoji="0" lang="en-GB" b="1"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b="1" i="0" u="none" strike="noStrike" cap="none" normalizeH="0" baseline="0" dirty="0" smtClean="0">
                <a:ln>
                  <a:noFill/>
                </a:ln>
                <a:solidFill>
                  <a:schemeClr val="tx1"/>
                </a:solidFill>
                <a:effectLst/>
                <a:ea typeface="Calibri" pitchFamily="34" charset="0"/>
                <a:cs typeface="Calibri" pitchFamily="34" charset="0"/>
              </a:rPr>
              <a:t>Diet, Transport,</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b="1" i="0" u="none" strike="noStrike" cap="none" normalizeH="0" baseline="0" dirty="0" smtClean="0">
                <a:ln>
                  <a:noFill/>
                </a:ln>
                <a:solidFill>
                  <a:schemeClr val="tx1"/>
                </a:solidFill>
                <a:effectLst/>
                <a:ea typeface="Calibri" pitchFamily="34" charset="0"/>
                <a:cs typeface="Calibri" pitchFamily="34" charset="0"/>
              </a:rPr>
              <a:t>Medication.</a:t>
            </a:r>
            <a:r>
              <a:rPr kumimoji="0" lang="en-GB" b="1" i="0" u="none" strike="noStrike" cap="none" normalizeH="0" baseline="0" dirty="0" smtClean="0">
                <a:ln>
                  <a:noFill/>
                </a:ln>
                <a:solidFill>
                  <a:schemeClr val="tx1"/>
                </a:solidFill>
                <a:effectLst/>
                <a:cs typeface="Arial" pitchFamily="34" charset="0"/>
              </a:rPr>
              <a:t> </a:t>
            </a:r>
          </a:p>
        </p:txBody>
      </p:sp>
      <p:sp>
        <p:nvSpPr>
          <p:cNvPr id="24586" name="Rectangle 10"/>
          <p:cNvSpPr>
            <a:spLocks noChangeArrowheads="1"/>
          </p:cNvSpPr>
          <p:nvPr/>
        </p:nvSpPr>
        <p:spPr bwMode="auto">
          <a:xfrm>
            <a:off x="4052864" y="4096066"/>
            <a:ext cx="2376264" cy="2308324"/>
          </a:xfrm>
          <a:prstGeom prst="rect">
            <a:avLst/>
          </a:prstGeom>
          <a:ln>
            <a:headEnd/>
            <a:tailEn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GB" b="1" dirty="0" smtClean="0">
                <a:solidFill>
                  <a:srgbClr val="C00000"/>
                </a:solidFill>
                <a:ea typeface="Calibri" pitchFamily="34" charset="0"/>
                <a:cs typeface="Calibri" pitchFamily="34" charset="0"/>
              </a:rPr>
              <a:t>Specific Learning Difficulty</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b="1" i="0" u="none" strike="noStrike" cap="none" normalizeH="0" baseline="0" dirty="0" smtClean="0">
                <a:ln>
                  <a:noFill/>
                </a:ln>
                <a:solidFill>
                  <a:schemeClr val="tx1"/>
                </a:solidFill>
                <a:effectLst/>
                <a:ea typeface="Calibri" pitchFamily="34" charset="0"/>
                <a:cs typeface="Calibri" pitchFamily="34" charset="0"/>
              </a:rPr>
              <a:t>Colour overlays &amp; background</a:t>
            </a:r>
            <a:endParaRPr kumimoji="0" lang="en-GB" b="1"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b="1" i="0" u="none" strike="noStrike" cap="none" normalizeH="0" baseline="0" dirty="0" smtClean="0">
                <a:ln>
                  <a:noFill/>
                </a:ln>
                <a:solidFill>
                  <a:schemeClr val="tx1"/>
                </a:solidFill>
                <a:effectLst/>
                <a:ea typeface="Calibri" pitchFamily="34" charset="0"/>
                <a:cs typeface="Calibri" pitchFamily="34" charset="0"/>
              </a:rPr>
              <a:t>Easy Read</a:t>
            </a:r>
            <a:endParaRPr kumimoji="0" lang="en-GB" b="1"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b="1" i="0" u="none" strike="noStrike" cap="none" normalizeH="0" baseline="0" dirty="0" smtClean="0">
                <a:ln>
                  <a:noFill/>
                </a:ln>
                <a:solidFill>
                  <a:schemeClr val="tx1"/>
                </a:solidFill>
                <a:effectLst/>
                <a:ea typeface="Calibri" pitchFamily="34" charset="0"/>
                <a:cs typeface="Calibri" pitchFamily="34" charset="0"/>
              </a:rPr>
              <a:t>Tapes and Text to Talk </a:t>
            </a:r>
            <a:endParaRPr kumimoji="0" lang="en-GB" b="1"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b="1" i="0" u="none" strike="noStrike" cap="none" normalizeH="0" baseline="0" dirty="0" smtClean="0">
                <a:ln>
                  <a:noFill/>
                </a:ln>
                <a:solidFill>
                  <a:schemeClr val="tx1"/>
                </a:solidFill>
                <a:effectLst/>
                <a:ea typeface="Calibri" pitchFamily="34" charset="0"/>
                <a:cs typeface="Calibri" pitchFamily="34" charset="0"/>
              </a:rPr>
              <a:t>Spell- checker</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b="1" i="0" u="none" strike="noStrike" cap="none" normalizeH="0" baseline="0" dirty="0" smtClean="0">
                <a:ln>
                  <a:noFill/>
                </a:ln>
                <a:solidFill>
                  <a:schemeClr val="tx1"/>
                </a:solidFill>
                <a:effectLst/>
                <a:ea typeface="Calibri" pitchFamily="34" charset="0"/>
                <a:cs typeface="Calibri" pitchFamily="34" charset="0"/>
              </a:rPr>
              <a:t>Concrete objects</a:t>
            </a:r>
            <a:r>
              <a:rPr kumimoji="0" lang="en-GB" b="1" i="0" u="none" strike="noStrike" cap="none" normalizeH="0" baseline="0" dirty="0" smtClean="0">
                <a:ln>
                  <a:noFill/>
                </a:ln>
                <a:solidFill>
                  <a:schemeClr val="tx1"/>
                </a:solidFill>
                <a:effectLst/>
                <a:cs typeface="Arial" pitchFamily="34" charset="0"/>
              </a:rPr>
              <a:t> </a:t>
            </a:r>
          </a:p>
        </p:txBody>
      </p:sp>
      <p:sp>
        <p:nvSpPr>
          <p:cNvPr id="24587" name="Rectangle 11"/>
          <p:cNvSpPr>
            <a:spLocks noChangeArrowheads="1"/>
          </p:cNvSpPr>
          <p:nvPr/>
        </p:nvSpPr>
        <p:spPr bwMode="auto">
          <a:xfrm>
            <a:off x="5076056" y="1143396"/>
            <a:ext cx="1735088" cy="2862322"/>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GB" b="1" dirty="0" smtClean="0">
                <a:solidFill>
                  <a:srgbClr val="C00000"/>
                </a:solidFill>
                <a:latin typeface="Calibri" pitchFamily="34" charset="0"/>
                <a:ea typeface="Calibri" pitchFamily="34" charset="0"/>
                <a:cs typeface="Calibri" pitchFamily="34" charset="0"/>
              </a:rPr>
              <a:t>Speech &amp; Communication</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b="1" i="0" u="none" strike="noStrike" cap="none" normalizeH="0" baseline="0" dirty="0" smtClean="0">
                <a:ln>
                  <a:noFill/>
                </a:ln>
                <a:solidFill>
                  <a:schemeClr val="tx1"/>
                </a:solidFill>
                <a:effectLst/>
                <a:latin typeface="Calibri" pitchFamily="34" charset="0"/>
                <a:ea typeface="Calibri" pitchFamily="34" charset="0"/>
                <a:cs typeface="Calibri" pitchFamily="34" charset="0"/>
              </a:rPr>
              <a:t>Facilitated Communication</a:t>
            </a:r>
            <a:endParaRPr kumimoji="0" lang="en-GB"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b="1" i="0" u="none" strike="noStrike" cap="none" normalizeH="0" baseline="0" dirty="0" smtClean="0">
                <a:ln>
                  <a:noFill/>
                </a:ln>
                <a:solidFill>
                  <a:schemeClr val="tx1"/>
                </a:solidFill>
                <a:effectLst/>
                <a:latin typeface="Calibri" pitchFamily="34" charset="0"/>
                <a:ea typeface="Calibri" pitchFamily="34" charset="0"/>
                <a:cs typeface="Calibri" pitchFamily="34" charset="0"/>
              </a:rPr>
              <a:t>Augmented Communication</a:t>
            </a:r>
            <a:endParaRPr kumimoji="0" lang="en-GB"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b="1" i="0" u="none" strike="noStrike" cap="none" normalizeH="0" baseline="0" dirty="0" smtClean="0">
                <a:ln>
                  <a:noFill/>
                </a:ln>
                <a:solidFill>
                  <a:schemeClr val="tx1"/>
                </a:solidFill>
                <a:effectLst/>
                <a:latin typeface="Calibri" pitchFamily="34" charset="0"/>
                <a:ea typeface="Calibri" pitchFamily="34" charset="0"/>
                <a:cs typeface="Calibri" pitchFamily="34" charset="0"/>
              </a:rPr>
              <a:t>Switching,</a:t>
            </a:r>
            <a:endParaRPr kumimoji="0" lang="en-GB"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b="1" i="0" u="none" strike="noStrike" cap="none" normalizeH="0" baseline="0" dirty="0" smtClean="0">
                <a:ln>
                  <a:noFill/>
                </a:ln>
                <a:solidFill>
                  <a:schemeClr val="tx1"/>
                </a:solidFill>
                <a:effectLst/>
                <a:latin typeface="Calibri" pitchFamily="34" charset="0"/>
                <a:ea typeface="Calibri" pitchFamily="34" charset="0"/>
                <a:cs typeface="Calibri" pitchFamily="34" charset="0"/>
              </a:rPr>
              <a:t>Talkers,</a:t>
            </a:r>
            <a:endParaRPr kumimoji="0" lang="en-GB" b="1" i="0" u="none" strike="noStrike" cap="none" normalizeH="0" baseline="0" dirty="0" smtClean="0">
              <a:ln>
                <a:noFill/>
              </a:ln>
              <a:solidFill>
                <a:schemeClr val="tx1"/>
              </a:solidFill>
              <a:effectLst/>
              <a:latin typeface="Arial" pitchFamily="34" charset="0"/>
              <a:ea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b="1" i="0" u="none" strike="noStrike" cap="none" normalizeH="0" baseline="0" dirty="0" smtClean="0">
                <a:ln>
                  <a:noFill/>
                </a:ln>
                <a:solidFill>
                  <a:schemeClr val="tx1"/>
                </a:solidFill>
                <a:effectLst/>
                <a:ea typeface="Calibri" pitchFamily="34" charset="0"/>
                <a:cs typeface="Calibri" pitchFamily="34" charset="0"/>
              </a:rPr>
              <a:t>Information Grids.</a:t>
            </a:r>
            <a:r>
              <a:rPr kumimoji="0" lang="en-GB" b="1" i="0" u="none" strike="noStrike" cap="none" normalizeH="0" baseline="0" dirty="0" smtClean="0">
                <a:ln>
                  <a:noFill/>
                </a:ln>
                <a:solidFill>
                  <a:schemeClr val="tx1"/>
                </a:solidFill>
                <a:effectLst/>
                <a:cs typeface="Arial" pitchFamily="34" charset="0"/>
              </a:rPr>
              <a:t> </a:t>
            </a:r>
          </a:p>
        </p:txBody>
      </p:sp>
      <p:sp>
        <p:nvSpPr>
          <p:cNvPr id="24588" name="Rectangle 12"/>
          <p:cNvSpPr>
            <a:spLocks noChangeArrowheads="1"/>
          </p:cNvSpPr>
          <p:nvPr/>
        </p:nvSpPr>
        <p:spPr bwMode="auto">
          <a:xfrm>
            <a:off x="6538452" y="4490703"/>
            <a:ext cx="2534112" cy="2031325"/>
          </a:xfrm>
          <a:prstGeom prst="rect">
            <a:avLst/>
          </a:prstGeom>
          <a:ln>
            <a:headEnd/>
            <a:tailEn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GB" b="1" dirty="0" smtClean="0">
                <a:solidFill>
                  <a:srgbClr val="C00000"/>
                </a:solidFill>
                <a:latin typeface="Calibri" pitchFamily="34" charset="0"/>
                <a:ea typeface="Calibri" pitchFamily="34" charset="0"/>
                <a:cs typeface="Calibri" pitchFamily="34" charset="0"/>
              </a:rPr>
              <a:t>General Cognitive Impairment</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b="1" i="0" u="none" strike="noStrike" cap="none" normalizeH="0" baseline="0" dirty="0" smtClean="0">
                <a:ln>
                  <a:noFill/>
                </a:ln>
                <a:solidFill>
                  <a:schemeClr val="tx1"/>
                </a:solidFill>
                <a:effectLst/>
                <a:latin typeface="Calibri" pitchFamily="34" charset="0"/>
                <a:ea typeface="Calibri" pitchFamily="34" charset="0"/>
                <a:cs typeface="Calibri" pitchFamily="34" charset="0"/>
              </a:rPr>
              <a:t>Pictograms</a:t>
            </a:r>
            <a:r>
              <a:rPr lang="en-GB" b="1" dirty="0" smtClean="0">
                <a:latin typeface="Arial" pitchFamily="34" charset="0"/>
                <a:cs typeface="Arial" pitchFamily="34" charset="0"/>
              </a:rPr>
              <a:t>, </a:t>
            </a:r>
            <a:r>
              <a:rPr kumimoji="0" lang="en-GB" b="1" i="0" u="none" strike="noStrike" cap="none" normalizeH="0" baseline="0" dirty="0" smtClean="0">
                <a:ln>
                  <a:noFill/>
                </a:ln>
                <a:solidFill>
                  <a:schemeClr val="tx1"/>
                </a:solidFill>
                <a:effectLst/>
                <a:latin typeface="Calibri" pitchFamily="34" charset="0"/>
                <a:ea typeface="Calibri" pitchFamily="34" charset="0"/>
                <a:cs typeface="Calibri" pitchFamily="34" charset="0"/>
              </a:rPr>
              <a:t>Small Steps Curriculum, </a:t>
            </a:r>
            <a:r>
              <a:rPr lang="en-GB" b="1" dirty="0" smtClean="0">
                <a:latin typeface="Arial" pitchFamily="34" charset="0"/>
                <a:cs typeface="Arial" pitchFamily="34" charset="0"/>
              </a:rPr>
              <a:t> </a:t>
            </a:r>
            <a:r>
              <a:rPr kumimoji="0" lang="en-GB" b="1" i="0" u="none" strike="noStrike" cap="none" normalizeH="0" baseline="0" dirty="0" smtClean="0">
                <a:ln>
                  <a:noFill/>
                </a:ln>
                <a:solidFill>
                  <a:schemeClr val="tx1"/>
                </a:solidFill>
                <a:effectLst/>
                <a:latin typeface="Calibri" pitchFamily="34" charset="0"/>
                <a:ea typeface="Calibri" pitchFamily="34" charset="0"/>
                <a:cs typeface="Calibri" pitchFamily="34" charset="0"/>
              </a:rPr>
              <a:t>Easy Read,</a:t>
            </a:r>
            <a:r>
              <a:rPr lang="en-GB" b="1" dirty="0" smtClean="0">
                <a:latin typeface="Arial" pitchFamily="34" charset="0"/>
                <a:cs typeface="Arial" pitchFamily="34" charset="0"/>
              </a:rPr>
              <a:t> </a:t>
            </a:r>
            <a:r>
              <a:rPr kumimoji="0" lang="en-GB" b="1" i="0" u="none" strike="noStrike" cap="none" normalizeH="0" baseline="0" dirty="0" smtClean="0">
                <a:ln>
                  <a:noFill/>
                </a:ln>
                <a:solidFill>
                  <a:schemeClr val="tx1"/>
                </a:solidFill>
                <a:effectLst/>
                <a:latin typeface="Calibri" pitchFamily="34" charset="0"/>
                <a:ea typeface="Calibri" pitchFamily="34" charset="0"/>
                <a:cs typeface="Calibri" pitchFamily="34" charset="0"/>
              </a:rPr>
              <a:t>Scaffolding, </a:t>
            </a:r>
            <a:r>
              <a:rPr kumimoji="0" lang="en-GB" b="1" i="0" u="none" strike="noStrike" cap="none" normalizeH="0" baseline="0" dirty="0" err="1" smtClean="0">
                <a:ln>
                  <a:noFill/>
                </a:ln>
                <a:solidFill>
                  <a:schemeClr val="tx1"/>
                </a:solidFill>
                <a:effectLst/>
                <a:latin typeface="Calibri" pitchFamily="34" charset="0"/>
                <a:ea typeface="Calibri" pitchFamily="34" charset="0"/>
                <a:cs typeface="Calibri" pitchFamily="34" charset="0"/>
              </a:rPr>
              <a:t>Makaton</a:t>
            </a:r>
            <a:r>
              <a:rPr kumimoji="0" lang="en-GB" b="1" i="0" u="none" strike="noStrike" cap="none" normalizeH="0" baseline="0" dirty="0" smtClean="0">
                <a:ln>
                  <a:noFill/>
                </a:ln>
                <a:solidFill>
                  <a:schemeClr val="tx1"/>
                </a:solidFill>
                <a:effectLst/>
                <a:latin typeface="Calibri" pitchFamily="34" charset="0"/>
                <a:ea typeface="Calibri" pitchFamily="34" charset="0"/>
                <a:cs typeface="Calibri" pitchFamily="34" charset="0"/>
              </a:rPr>
              <a:t>, Symbols, Info. Grids,</a:t>
            </a:r>
            <a:endParaRPr kumimoji="0" lang="en-GB" b="1" i="0" u="none" strike="noStrike" cap="none" normalizeH="0" baseline="0" dirty="0" smtClean="0">
              <a:ln>
                <a:noFill/>
              </a:ln>
              <a:solidFill>
                <a:schemeClr val="tx1"/>
              </a:solidFill>
              <a:effectLst/>
              <a:latin typeface="Arial" pitchFamily="34" charset="0"/>
              <a:ea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b="1" i="0" u="none" strike="noStrike" cap="none" normalizeH="0" baseline="0" dirty="0" smtClean="0">
                <a:ln>
                  <a:noFill/>
                </a:ln>
                <a:solidFill>
                  <a:schemeClr val="tx1"/>
                </a:solidFill>
                <a:effectLst/>
                <a:ea typeface="Calibri" pitchFamily="34" charset="0"/>
                <a:cs typeface="Calibri" pitchFamily="34" charset="0"/>
              </a:rPr>
              <a:t>Concrete objects</a:t>
            </a:r>
            <a:r>
              <a:rPr kumimoji="0" lang="en-GB" b="1" i="0" u="none" strike="noStrike" cap="none" normalizeH="0" baseline="0" dirty="0" smtClean="0">
                <a:ln>
                  <a:noFill/>
                </a:ln>
                <a:solidFill>
                  <a:schemeClr val="tx1"/>
                </a:solidFill>
                <a:effectLst/>
                <a:cs typeface="Arial" pitchFamily="34" charset="0"/>
              </a:rPr>
              <a:t> </a:t>
            </a:r>
          </a:p>
        </p:txBody>
      </p:sp>
      <p:sp>
        <p:nvSpPr>
          <p:cNvPr id="28" name="Rectangle 13"/>
          <p:cNvSpPr>
            <a:spLocks noChangeArrowheads="1"/>
          </p:cNvSpPr>
          <p:nvPr/>
        </p:nvSpPr>
        <p:spPr bwMode="auto">
          <a:xfrm>
            <a:off x="6840943" y="1056515"/>
            <a:ext cx="2332856" cy="3416320"/>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b="1" i="0" u="none" strike="noStrike" cap="none" normalizeH="0" baseline="0" dirty="0" smtClean="0">
                <a:ln>
                  <a:noFill/>
                </a:ln>
                <a:solidFill>
                  <a:srgbClr val="C00000"/>
                </a:solidFill>
                <a:effectLst/>
                <a:ea typeface="Calibri" pitchFamily="34" charset="0"/>
                <a:cs typeface="Calibri" pitchFamily="34" charset="0"/>
              </a:rPr>
              <a:t>Mental Health and Behaviour</a:t>
            </a:r>
            <a:r>
              <a:rPr kumimoji="0" lang="en-GB" b="1" i="0" u="none" strike="noStrike" cap="none" normalizeH="0" dirty="0" smtClean="0">
                <a:ln>
                  <a:noFill/>
                </a:ln>
                <a:solidFill>
                  <a:srgbClr val="C00000"/>
                </a:solidFill>
                <a:effectLst/>
                <a:ea typeface="Calibri" pitchFamily="34" charset="0"/>
                <a:cs typeface="Calibri" pitchFamily="34" charset="0"/>
              </a:rPr>
              <a:t> </a:t>
            </a:r>
            <a:endParaRPr kumimoji="0" lang="en-GB" b="1" i="0" u="none" strike="noStrike" cap="none" normalizeH="0" baseline="0" dirty="0" smtClean="0">
              <a:ln>
                <a:noFill/>
              </a:ln>
              <a:solidFill>
                <a:srgbClr val="C00000"/>
              </a:solidFill>
              <a:effectLst/>
              <a:ea typeface="Calibri" pitchFamily="34" charset="0"/>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b="1" i="0" u="none" strike="noStrike" cap="none" normalizeH="0" baseline="0" dirty="0" smtClean="0">
                <a:ln>
                  <a:noFill/>
                </a:ln>
                <a:solidFill>
                  <a:schemeClr val="tx1"/>
                </a:solidFill>
                <a:effectLst/>
                <a:ea typeface="Calibri" pitchFamily="34" charset="0"/>
                <a:cs typeface="Calibri" pitchFamily="34" charset="0"/>
              </a:rPr>
              <a:t>Counselling and</a:t>
            </a:r>
            <a:endParaRPr kumimoji="0" lang="en-GB" b="1"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b="1" i="0" u="none" strike="noStrike" cap="none" normalizeH="0" baseline="0" dirty="0" smtClean="0">
                <a:ln>
                  <a:noFill/>
                </a:ln>
                <a:solidFill>
                  <a:schemeClr val="tx1"/>
                </a:solidFill>
                <a:effectLst/>
                <a:ea typeface="Calibri" pitchFamily="34" charset="0"/>
                <a:cs typeface="Calibri" pitchFamily="34" charset="0"/>
              </a:rPr>
              <a:t>Personal support,</a:t>
            </a:r>
            <a:endParaRPr kumimoji="0" lang="en-GB" b="1"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b="1" i="0" u="none" strike="noStrike" cap="none" normalizeH="0" baseline="0" dirty="0" smtClean="0">
                <a:ln>
                  <a:noFill/>
                </a:ln>
                <a:solidFill>
                  <a:schemeClr val="tx1"/>
                </a:solidFill>
                <a:effectLst/>
                <a:ea typeface="Calibri" pitchFamily="34" charset="0"/>
                <a:cs typeface="Calibri" pitchFamily="34" charset="0"/>
              </a:rPr>
              <a:t>Differentiated</a:t>
            </a:r>
            <a:endParaRPr kumimoji="0" lang="en-GB" b="1"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b="1" i="0" u="none" strike="noStrike" cap="none" normalizeH="0" baseline="0" dirty="0" smtClean="0">
                <a:ln>
                  <a:noFill/>
                </a:ln>
                <a:solidFill>
                  <a:schemeClr val="tx1"/>
                </a:solidFill>
                <a:effectLst/>
                <a:ea typeface="Calibri" pitchFamily="34" charset="0"/>
                <a:cs typeface="Calibri" pitchFamily="34" charset="0"/>
              </a:rPr>
              <a:t>Behaviour Policy,</a:t>
            </a:r>
            <a:r>
              <a:rPr lang="en-GB" b="1" dirty="0" smtClean="0">
                <a:solidFill>
                  <a:schemeClr val="tx1"/>
                </a:solidFill>
                <a:cs typeface="Arial" pitchFamily="34" charset="0"/>
              </a:rPr>
              <a:t> </a:t>
            </a:r>
            <a:r>
              <a:rPr kumimoji="0" lang="en-GB" b="1" i="0" u="none" strike="noStrike" cap="none" normalizeH="0" baseline="0" dirty="0" smtClean="0">
                <a:ln>
                  <a:noFill/>
                </a:ln>
                <a:solidFill>
                  <a:schemeClr val="tx1"/>
                </a:solidFill>
                <a:effectLst/>
                <a:ea typeface="Calibri" pitchFamily="34" charset="0"/>
                <a:cs typeface="Calibri" pitchFamily="34" charset="0"/>
              </a:rPr>
              <a:t>Empathy</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b="1" i="0" u="none" strike="noStrike" cap="none" normalizeH="0" baseline="0" dirty="0" smtClean="0">
                <a:ln>
                  <a:noFill/>
                </a:ln>
                <a:solidFill>
                  <a:schemeClr val="tx1"/>
                </a:solidFill>
                <a:effectLst/>
                <a:ea typeface="Calibri" pitchFamily="34" charset="0"/>
                <a:cs typeface="Calibri" pitchFamily="34" charset="0"/>
              </a:rPr>
              <a:t>Quiet /chill out space,</a:t>
            </a:r>
          </a:p>
          <a:p>
            <a:pPr marL="0" marR="0" lvl="0" indent="0" algn="l" defTabSz="914400" rtl="0" eaLnBrk="0" fontAlgn="base" latinLnBrk="0" hangingPunct="0">
              <a:lnSpc>
                <a:spcPct val="100000"/>
              </a:lnSpc>
              <a:spcBef>
                <a:spcPct val="0"/>
              </a:spcBef>
              <a:spcAft>
                <a:spcPct val="0"/>
              </a:spcAft>
              <a:buClrTx/>
              <a:buSzTx/>
              <a:buFontTx/>
              <a:buNone/>
              <a:tabLst/>
            </a:pPr>
            <a:r>
              <a:rPr lang="en-GB" b="1" dirty="0" smtClean="0">
                <a:ea typeface="Calibri" pitchFamily="34" charset="0"/>
                <a:cs typeface="Calibri" pitchFamily="34" charset="0"/>
              </a:rPr>
              <a:t>Circle of Friends,</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b="1" i="0" u="none" strike="noStrike" cap="none" normalizeH="0" baseline="0" dirty="0" smtClean="0">
                <a:ln>
                  <a:noFill/>
                </a:ln>
                <a:solidFill>
                  <a:schemeClr val="tx1"/>
                </a:solidFill>
                <a:effectLst/>
                <a:ea typeface="Calibri" pitchFamily="34" charset="0"/>
                <a:cs typeface="Calibri" pitchFamily="34" charset="0"/>
              </a:rPr>
              <a:t>Differentiated</a:t>
            </a:r>
            <a:r>
              <a:rPr kumimoji="0" lang="en-GB" b="1" i="0" u="none" strike="noStrike" cap="none" normalizeH="0" dirty="0" smtClean="0">
                <a:ln>
                  <a:noFill/>
                </a:ln>
                <a:solidFill>
                  <a:schemeClr val="tx1"/>
                </a:solidFill>
                <a:effectLst/>
                <a:ea typeface="Calibri" pitchFamily="34" charset="0"/>
                <a:cs typeface="Calibri" pitchFamily="34" charset="0"/>
              </a:rPr>
              <a:t> Behaviour Policy, </a:t>
            </a:r>
            <a:r>
              <a:rPr lang="en-GB" b="1" dirty="0" smtClean="0">
                <a:ea typeface="Calibri" pitchFamily="34" charset="0"/>
                <a:cs typeface="Calibri" pitchFamily="34" charset="0"/>
              </a:rPr>
              <a:t>Structured Day.</a:t>
            </a:r>
            <a:endParaRPr kumimoji="0" lang="en-GB" b="1" i="0" u="none" strike="noStrike" cap="none" normalizeH="0" dirty="0" smtClean="0">
              <a:ln>
                <a:noFill/>
              </a:ln>
              <a:solidFill>
                <a:schemeClr val="tx1"/>
              </a:solidFill>
              <a:effectLst/>
              <a:ea typeface="Calibri" pitchFamily="34" charset="0"/>
              <a:cs typeface="Calibri" pitchFamily="34" charset="0"/>
            </a:endParaRPr>
          </a:p>
        </p:txBody>
      </p:sp>
      <p:sp>
        <p:nvSpPr>
          <p:cNvPr id="30" name="TextBox 29"/>
          <p:cNvSpPr txBox="1"/>
          <p:nvPr/>
        </p:nvSpPr>
        <p:spPr>
          <a:xfrm>
            <a:off x="107504" y="6453336"/>
            <a:ext cx="7890721" cy="40011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2000" b="1" dirty="0" smtClean="0"/>
              <a:t>Screening, identification and key adjustments for main impairments</a:t>
            </a:r>
            <a:endParaRPr lang="en-GB" sz="2000" b="1" dirty="0"/>
          </a:p>
        </p:txBody>
      </p:sp>
      <p:pic>
        <p:nvPicPr>
          <p:cNvPr id="23" name="Picture 1" descr="X:\My Documents\My Pictures\RRDE Logo\rrlogo.gif"/>
          <p:cNvPicPr>
            <a:picLocks noChangeAspect="1" noChangeArrowheads="1"/>
          </p:cNvPicPr>
          <p:nvPr/>
        </p:nvPicPr>
        <p:blipFill>
          <a:blip r:embed="rId2" cstate="print"/>
          <a:srcRect/>
          <a:stretch>
            <a:fillRect/>
          </a:stretch>
        </p:blipFill>
        <p:spPr bwMode="auto">
          <a:xfrm>
            <a:off x="298152" y="5415606"/>
            <a:ext cx="1131888" cy="6429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4582"/>
                                        </p:tgtEl>
                                        <p:attrNameLst>
                                          <p:attrName>style.visibility</p:attrName>
                                        </p:attrNameLst>
                                      </p:cBhvr>
                                      <p:to>
                                        <p:strVal val="visible"/>
                                      </p:to>
                                    </p:set>
                                    <p:animEffect transition="in" filter="checkerboard(across)">
                                      <p:cBhvr>
                                        <p:cTn id="7" dur="500"/>
                                        <p:tgtEl>
                                          <p:spTgt spid="2458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4583"/>
                                        </p:tgtEl>
                                        <p:attrNameLst>
                                          <p:attrName>style.visibility</p:attrName>
                                        </p:attrNameLst>
                                      </p:cBhvr>
                                      <p:to>
                                        <p:strVal val="visible"/>
                                      </p:to>
                                    </p:set>
                                    <p:animEffect transition="in" filter="checkerboard(across)">
                                      <p:cBhvr>
                                        <p:cTn id="12" dur="500"/>
                                        <p:tgtEl>
                                          <p:spTgt spid="24583"/>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4584"/>
                                        </p:tgtEl>
                                        <p:attrNameLst>
                                          <p:attrName>style.visibility</p:attrName>
                                        </p:attrNameLst>
                                      </p:cBhvr>
                                      <p:to>
                                        <p:strVal val="visible"/>
                                      </p:to>
                                    </p:set>
                                    <p:animEffect transition="in" filter="checkerboard(across)">
                                      <p:cBhvr>
                                        <p:cTn id="17" dur="500"/>
                                        <p:tgtEl>
                                          <p:spTgt spid="24584"/>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4585"/>
                                        </p:tgtEl>
                                        <p:attrNameLst>
                                          <p:attrName>style.visibility</p:attrName>
                                        </p:attrNameLst>
                                      </p:cBhvr>
                                      <p:to>
                                        <p:strVal val="visible"/>
                                      </p:to>
                                    </p:set>
                                    <p:animEffect transition="in" filter="checkerboard(across)">
                                      <p:cBhvr>
                                        <p:cTn id="22" dur="500"/>
                                        <p:tgtEl>
                                          <p:spTgt spid="24585"/>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24586"/>
                                        </p:tgtEl>
                                        <p:attrNameLst>
                                          <p:attrName>style.visibility</p:attrName>
                                        </p:attrNameLst>
                                      </p:cBhvr>
                                      <p:to>
                                        <p:strVal val="visible"/>
                                      </p:to>
                                    </p:set>
                                    <p:animEffect transition="in" filter="checkerboard(across)">
                                      <p:cBhvr>
                                        <p:cTn id="27" dur="500"/>
                                        <p:tgtEl>
                                          <p:spTgt spid="24586"/>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24587"/>
                                        </p:tgtEl>
                                        <p:attrNameLst>
                                          <p:attrName>style.visibility</p:attrName>
                                        </p:attrNameLst>
                                      </p:cBhvr>
                                      <p:to>
                                        <p:strVal val="visible"/>
                                      </p:to>
                                    </p:set>
                                    <p:animEffect transition="in" filter="checkerboard(across)">
                                      <p:cBhvr>
                                        <p:cTn id="32" dur="500"/>
                                        <p:tgtEl>
                                          <p:spTgt spid="24587"/>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24588"/>
                                        </p:tgtEl>
                                        <p:attrNameLst>
                                          <p:attrName>style.visibility</p:attrName>
                                        </p:attrNameLst>
                                      </p:cBhvr>
                                      <p:to>
                                        <p:strVal val="visible"/>
                                      </p:to>
                                    </p:set>
                                    <p:animEffect transition="in" filter="checkerboard(across)">
                                      <p:cBhvr>
                                        <p:cTn id="37" dur="500"/>
                                        <p:tgtEl>
                                          <p:spTgt spid="24588"/>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checkerboard(across)">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checkerboard(across)">
                                      <p:cBhvr>
                                        <p:cTn id="4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2" grpId="0" animBg="1"/>
      <p:bldP spid="24583" grpId="0" animBg="1"/>
      <p:bldP spid="24584" grpId="0" animBg="1"/>
      <p:bldP spid="24585" grpId="0" animBg="1"/>
      <p:bldP spid="24586" grpId="0" animBg="1"/>
      <p:bldP spid="24587" grpId="0" animBg="1"/>
      <p:bldP spid="24588" grpId="0" animBg="1"/>
      <p:bldP spid="28" grpId="0" animBg="1"/>
      <p:bldP spid="3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59024" y="2"/>
            <a:ext cx="8784976" cy="830997"/>
          </a:xfrm>
          <a:prstGeom prst="rect">
            <a:avLst/>
          </a:prstGeom>
          <a:noFill/>
        </p:spPr>
        <p:txBody>
          <a:bodyPr wrap="square" rtlCol="0">
            <a:spAutoFit/>
          </a:bodyPr>
          <a:lstStyle/>
          <a:p>
            <a:r>
              <a:rPr lang="en-GB" sz="2400" b="1" dirty="0" smtClean="0">
                <a:solidFill>
                  <a:srgbClr val="FF0000"/>
                </a:solidFill>
              </a:rPr>
              <a:t>Training routes and options for teachers’ professional development for inclusion of children with disabilities.</a:t>
            </a:r>
            <a:endParaRPr lang="en-GB" sz="2400" b="1" dirty="0">
              <a:solidFill>
                <a:srgbClr val="FF0000"/>
              </a:solidFill>
            </a:endParaRPr>
          </a:p>
        </p:txBody>
      </p:sp>
      <p:sp>
        <p:nvSpPr>
          <p:cNvPr id="6" name="TextBox 5"/>
          <p:cNvSpPr txBox="1"/>
          <p:nvPr/>
        </p:nvSpPr>
        <p:spPr>
          <a:xfrm>
            <a:off x="251520" y="1124744"/>
            <a:ext cx="2160240" cy="563231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b="1" u="sng" dirty="0" smtClean="0"/>
              <a:t>Initial or Pre-Service-twin track</a:t>
            </a:r>
          </a:p>
          <a:p>
            <a:r>
              <a:rPr lang="en-GB" b="1" u="sng" dirty="0" smtClean="0">
                <a:solidFill>
                  <a:srgbClr val="0070C0"/>
                </a:solidFill>
              </a:rPr>
              <a:t>College based-2 or 3 years.</a:t>
            </a:r>
          </a:p>
          <a:p>
            <a:pPr>
              <a:buFont typeface="Arial" pitchFamily="34" charset="0"/>
              <a:buChar char="•"/>
            </a:pPr>
            <a:r>
              <a:rPr lang="en-GB" b="1" dirty="0" smtClean="0"/>
              <a:t>Lecturers need knowledge ,skills and understanding including children with disabilities</a:t>
            </a:r>
          </a:p>
          <a:p>
            <a:pPr>
              <a:buFont typeface="Arial" pitchFamily="34" charset="0"/>
              <a:buChar char="•"/>
            </a:pPr>
            <a:r>
              <a:rPr lang="en-GB" b="1" dirty="0" smtClean="0">
                <a:solidFill>
                  <a:srgbClr val="FF0000"/>
                </a:solidFill>
              </a:rPr>
              <a:t>Students need practicum in schools with good practice</a:t>
            </a:r>
          </a:p>
          <a:p>
            <a:r>
              <a:rPr lang="en-GB" b="1" u="sng" dirty="0" smtClean="0">
                <a:solidFill>
                  <a:srgbClr val="0070C0"/>
                </a:solidFill>
              </a:rPr>
              <a:t>School based</a:t>
            </a:r>
          </a:p>
          <a:p>
            <a:r>
              <a:rPr lang="en-GB" b="1" dirty="0" smtClean="0"/>
              <a:t>Need school based mentors</a:t>
            </a:r>
          </a:p>
          <a:p>
            <a:r>
              <a:rPr lang="en-GB" b="1" dirty="0" smtClean="0">
                <a:solidFill>
                  <a:srgbClr val="FF0000"/>
                </a:solidFill>
              </a:rPr>
              <a:t>Distance learning using ICT,TV,DVD, </a:t>
            </a:r>
          </a:p>
          <a:p>
            <a:r>
              <a:rPr lang="en-GB" b="1" dirty="0" smtClean="0">
                <a:solidFill>
                  <a:srgbClr val="FF0000"/>
                </a:solidFill>
              </a:rPr>
              <a:t>Study leave and taught courses</a:t>
            </a:r>
          </a:p>
          <a:p>
            <a:endParaRPr lang="en-GB" dirty="0"/>
          </a:p>
        </p:txBody>
      </p:sp>
      <p:sp>
        <p:nvSpPr>
          <p:cNvPr id="8" name="TextBox 7"/>
          <p:cNvSpPr txBox="1"/>
          <p:nvPr/>
        </p:nvSpPr>
        <p:spPr>
          <a:xfrm>
            <a:off x="2699792" y="948691"/>
            <a:ext cx="3312368" cy="452431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b="1" u="sng" dirty="0" smtClean="0"/>
              <a:t>In-service /Continuing Professional Development- twin track.</a:t>
            </a:r>
            <a:endParaRPr lang="en-GB" b="1" dirty="0" smtClean="0"/>
          </a:p>
          <a:p>
            <a:r>
              <a:rPr lang="en-GB" b="1" dirty="0" smtClean="0">
                <a:solidFill>
                  <a:srgbClr val="FF0000"/>
                </a:solidFill>
              </a:rPr>
              <a:t>Whole school staff training all teaching staff</a:t>
            </a:r>
            <a:endParaRPr lang="en-GB" b="1" dirty="0" smtClean="0"/>
          </a:p>
          <a:p>
            <a:r>
              <a:rPr lang="en-GB" b="1" dirty="0" smtClean="0">
                <a:solidFill>
                  <a:srgbClr val="0070C0"/>
                </a:solidFill>
              </a:rPr>
              <a:t>Withdrawal for selected teachers to cascade to colleagues</a:t>
            </a:r>
            <a:endParaRPr lang="en-GB" b="1" dirty="0" smtClean="0"/>
          </a:p>
          <a:p>
            <a:r>
              <a:rPr lang="en-GB" b="1" dirty="0" smtClean="0">
                <a:solidFill>
                  <a:srgbClr val="FF0000"/>
                </a:solidFill>
              </a:rPr>
              <a:t>Individual teachers undertake further award bearing study leading to Diploma, </a:t>
            </a:r>
            <a:r>
              <a:rPr lang="en-GB" b="1" dirty="0" err="1" smtClean="0">
                <a:solidFill>
                  <a:srgbClr val="FF0000"/>
                </a:solidFill>
              </a:rPr>
              <a:t>B.Ed</a:t>
            </a:r>
            <a:r>
              <a:rPr lang="en-GB" b="1" dirty="0" smtClean="0">
                <a:solidFill>
                  <a:srgbClr val="FF0000"/>
                </a:solidFill>
              </a:rPr>
              <a:t> or Masters in Inclusive Education</a:t>
            </a:r>
            <a:endParaRPr lang="en-GB" b="1" dirty="0" smtClean="0"/>
          </a:p>
          <a:p>
            <a:r>
              <a:rPr lang="en-GB" b="1" dirty="0" smtClean="0">
                <a:solidFill>
                  <a:srgbClr val="0070C0"/>
                </a:solidFill>
              </a:rPr>
              <a:t>School based/district training with external tutor leading to additional qualification.</a:t>
            </a:r>
            <a:endParaRPr lang="en-GB" b="1" dirty="0" smtClean="0"/>
          </a:p>
          <a:p>
            <a:r>
              <a:rPr lang="en-GB" b="1" dirty="0" smtClean="0">
                <a:solidFill>
                  <a:srgbClr val="7030A0"/>
                </a:solidFill>
              </a:rPr>
              <a:t>All need monitoring and follow up on implementation.</a:t>
            </a:r>
            <a:endParaRPr lang="en-GB" b="1" dirty="0">
              <a:solidFill>
                <a:srgbClr val="7030A0"/>
              </a:solidFill>
            </a:endParaRPr>
          </a:p>
        </p:txBody>
      </p:sp>
      <p:sp>
        <p:nvSpPr>
          <p:cNvPr id="9" name="TextBox 8"/>
          <p:cNvSpPr txBox="1"/>
          <p:nvPr/>
        </p:nvSpPr>
        <p:spPr>
          <a:xfrm>
            <a:off x="6084168" y="948691"/>
            <a:ext cx="2880320" cy="480131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b="1" u="sng" dirty="0" smtClean="0"/>
              <a:t>Leadership Training for Inclusion</a:t>
            </a:r>
            <a:endParaRPr lang="en-GB" b="1" dirty="0" smtClean="0"/>
          </a:p>
          <a:p>
            <a:r>
              <a:rPr lang="en-GB" b="1" dirty="0" smtClean="0">
                <a:solidFill>
                  <a:srgbClr val="FF0000"/>
                </a:solidFill>
              </a:rPr>
              <a:t>Principals/headteachers and local administrators need to have training on both tracks</a:t>
            </a:r>
            <a:endParaRPr lang="en-GB" b="1" dirty="0" smtClean="0"/>
          </a:p>
          <a:p>
            <a:r>
              <a:rPr lang="en-GB" b="1" dirty="0" smtClean="0">
                <a:solidFill>
                  <a:srgbClr val="0070C0"/>
                </a:solidFill>
              </a:rPr>
              <a:t>Training on best ways of managing and delivering training of colleagues</a:t>
            </a:r>
            <a:r>
              <a:rPr lang="en-GB" b="1" dirty="0" smtClean="0"/>
              <a:t>.</a:t>
            </a:r>
          </a:p>
          <a:p>
            <a:r>
              <a:rPr lang="en-GB" b="1" dirty="0" smtClean="0">
                <a:solidFill>
                  <a:srgbClr val="FF0000"/>
                </a:solidFill>
              </a:rPr>
              <a:t>Resource teachers trained in both tracks with specialism in one or more impairment specific area. </a:t>
            </a:r>
          </a:p>
          <a:p>
            <a:r>
              <a:rPr lang="en-GB" b="1" dirty="0" smtClean="0">
                <a:solidFill>
                  <a:srgbClr val="0070C0"/>
                </a:solidFill>
              </a:rPr>
              <a:t>To work across a district from a local resource centre providing on going mentoring, support and monitoring</a:t>
            </a:r>
            <a:endParaRPr lang="en-GB" b="1" dirty="0">
              <a:solidFill>
                <a:srgbClr val="0070C0"/>
              </a:solidFill>
            </a:endParaRPr>
          </a:p>
        </p:txBody>
      </p:sp>
      <p:sp>
        <p:nvSpPr>
          <p:cNvPr id="10" name="TextBox 9"/>
          <p:cNvSpPr txBox="1"/>
          <p:nvPr/>
        </p:nvSpPr>
        <p:spPr>
          <a:xfrm>
            <a:off x="2843808" y="5877273"/>
            <a:ext cx="6192688"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b="1" dirty="0" smtClean="0"/>
              <a:t>Teachers need decent salaries and conditions, incentives to complete additional training for inclusion and for deployment to hard to reach areas. Quality needs monitoring.</a:t>
            </a:r>
            <a:endParaRPr lang="en-GB"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2000"/>
                                        <p:tgtEl>
                                          <p:spTgt spid="6">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20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20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20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fade">
                                      <p:cBhvr>
                                        <p:cTn id="27" dur="20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fade">
                                      <p:cBhvr>
                                        <p:cTn id="32" dur="2000"/>
                                        <p:tgtEl>
                                          <p:spTgt spid="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Effect transition="in" filter="fade">
                                      <p:cBhvr>
                                        <p:cTn id="37" dur="2000"/>
                                        <p:tgtEl>
                                          <p:spTgt spid="6">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xEl>
                                              <p:pRg st="6" end="6"/>
                                            </p:txEl>
                                          </p:spTgt>
                                        </p:tgtEl>
                                        <p:attrNameLst>
                                          <p:attrName>style.visibility</p:attrName>
                                        </p:attrNameLst>
                                      </p:cBhvr>
                                      <p:to>
                                        <p:strVal val="visible"/>
                                      </p:to>
                                    </p:set>
                                    <p:animEffect transition="in" filter="fade">
                                      <p:cBhvr>
                                        <p:cTn id="42" dur="2000"/>
                                        <p:tgtEl>
                                          <p:spTgt spid="6">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xEl>
                                              <p:pRg st="7" end="7"/>
                                            </p:txEl>
                                          </p:spTgt>
                                        </p:tgtEl>
                                        <p:attrNameLst>
                                          <p:attrName>style.visibility</p:attrName>
                                        </p:attrNameLst>
                                      </p:cBhvr>
                                      <p:to>
                                        <p:strVal val="visible"/>
                                      </p:to>
                                    </p:set>
                                    <p:animEffect transition="in" filter="fade">
                                      <p:cBhvr>
                                        <p:cTn id="47" dur="2000"/>
                                        <p:tgtEl>
                                          <p:spTgt spid="6">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
                                            <p:bg/>
                                          </p:spTgt>
                                        </p:tgtEl>
                                        <p:attrNameLst>
                                          <p:attrName>style.visibility</p:attrName>
                                        </p:attrNameLst>
                                      </p:cBhvr>
                                      <p:to>
                                        <p:strVal val="visible"/>
                                      </p:to>
                                    </p:set>
                                    <p:animEffect transition="in" filter="fade">
                                      <p:cBhvr>
                                        <p:cTn id="52" dur="2000"/>
                                        <p:tgtEl>
                                          <p:spTgt spid="8">
                                            <p:bg/>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8">
                                            <p:txEl>
                                              <p:pRg st="0" end="0"/>
                                            </p:txEl>
                                          </p:spTgt>
                                        </p:tgtEl>
                                        <p:attrNameLst>
                                          <p:attrName>style.visibility</p:attrName>
                                        </p:attrNameLst>
                                      </p:cBhvr>
                                      <p:to>
                                        <p:strVal val="visible"/>
                                      </p:to>
                                    </p:set>
                                    <p:animEffect transition="in" filter="fade">
                                      <p:cBhvr>
                                        <p:cTn id="57" dur="2000"/>
                                        <p:tgtEl>
                                          <p:spTgt spid="8">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8">
                                            <p:txEl>
                                              <p:pRg st="1" end="1"/>
                                            </p:txEl>
                                          </p:spTgt>
                                        </p:tgtEl>
                                        <p:attrNameLst>
                                          <p:attrName>style.visibility</p:attrName>
                                        </p:attrNameLst>
                                      </p:cBhvr>
                                      <p:to>
                                        <p:strVal val="visible"/>
                                      </p:to>
                                    </p:set>
                                    <p:animEffect transition="in" filter="fade">
                                      <p:cBhvr>
                                        <p:cTn id="62" dur="2000"/>
                                        <p:tgtEl>
                                          <p:spTgt spid="8">
                                            <p:txEl>
                                              <p:pRg st="1" end="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8">
                                            <p:txEl>
                                              <p:pRg st="2" end="2"/>
                                            </p:txEl>
                                          </p:spTgt>
                                        </p:tgtEl>
                                        <p:attrNameLst>
                                          <p:attrName>style.visibility</p:attrName>
                                        </p:attrNameLst>
                                      </p:cBhvr>
                                      <p:to>
                                        <p:strVal val="visible"/>
                                      </p:to>
                                    </p:set>
                                    <p:animEffect transition="in" filter="fade">
                                      <p:cBhvr>
                                        <p:cTn id="67" dur="2000"/>
                                        <p:tgtEl>
                                          <p:spTgt spid="8">
                                            <p:txEl>
                                              <p:pRg st="2" end="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8">
                                            <p:txEl>
                                              <p:pRg st="3" end="3"/>
                                            </p:txEl>
                                          </p:spTgt>
                                        </p:tgtEl>
                                        <p:attrNameLst>
                                          <p:attrName>style.visibility</p:attrName>
                                        </p:attrNameLst>
                                      </p:cBhvr>
                                      <p:to>
                                        <p:strVal val="visible"/>
                                      </p:to>
                                    </p:set>
                                    <p:animEffect transition="in" filter="fade">
                                      <p:cBhvr>
                                        <p:cTn id="72" dur="2000"/>
                                        <p:tgtEl>
                                          <p:spTgt spid="8">
                                            <p:txEl>
                                              <p:pRg st="3" end="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8">
                                            <p:txEl>
                                              <p:pRg st="4" end="4"/>
                                            </p:txEl>
                                          </p:spTgt>
                                        </p:tgtEl>
                                        <p:attrNameLst>
                                          <p:attrName>style.visibility</p:attrName>
                                        </p:attrNameLst>
                                      </p:cBhvr>
                                      <p:to>
                                        <p:strVal val="visible"/>
                                      </p:to>
                                    </p:set>
                                    <p:animEffect transition="in" filter="fade">
                                      <p:cBhvr>
                                        <p:cTn id="77" dur="2000"/>
                                        <p:tgtEl>
                                          <p:spTgt spid="8">
                                            <p:txEl>
                                              <p:pRg st="4" end="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8">
                                            <p:txEl>
                                              <p:pRg st="5" end="5"/>
                                            </p:txEl>
                                          </p:spTgt>
                                        </p:tgtEl>
                                        <p:attrNameLst>
                                          <p:attrName>style.visibility</p:attrName>
                                        </p:attrNameLst>
                                      </p:cBhvr>
                                      <p:to>
                                        <p:strVal val="visible"/>
                                      </p:to>
                                    </p:set>
                                    <p:animEffect transition="in" filter="fade">
                                      <p:cBhvr>
                                        <p:cTn id="82" dur="2000"/>
                                        <p:tgtEl>
                                          <p:spTgt spid="8">
                                            <p:txEl>
                                              <p:pRg st="5" end="5"/>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9">
                                            <p:bg/>
                                          </p:spTgt>
                                        </p:tgtEl>
                                        <p:attrNameLst>
                                          <p:attrName>style.visibility</p:attrName>
                                        </p:attrNameLst>
                                      </p:cBhvr>
                                      <p:to>
                                        <p:strVal val="visible"/>
                                      </p:to>
                                    </p:set>
                                    <p:animEffect transition="in" filter="fade">
                                      <p:cBhvr>
                                        <p:cTn id="87" dur="2000"/>
                                        <p:tgtEl>
                                          <p:spTgt spid="9">
                                            <p:bg/>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9">
                                            <p:txEl>
                                              <p:pRg st="0" end="0"/>
                                            </p:txEl>
                                          </p:spTgt>
                                        </p:tgtEl>
                                        <p:attrNameLst>
                                          <p:attrName>style.visibility</p:attrName>
                                        </p:attrNameLst>
                                      </p:cBhvr>
                                      <p:to>
                                        <p:strVal val="visible"/>
                                      </p:to>
                                    </p:set>
                                    <p:animEffect transition="in" filter="fade">
                                      <p:cBhvr>
                                        <p:cTn id="92" dur="2000"/>
                                        <p:tgtEl>
                                          <p:spTgt spid="9">
                                            <p:txEl>
                                              <p:pRg st="0" end="0"/>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9">
                                            <p:txEl>
                                              <p:pRg st="1" end="1"/>
                                            </p:txEl>
                                          </p:spTgt>
                                        </p:tgtEl>
                                        <p:attrNameLst>
                                          <p:attrName>style.visibility</p:attrName>
                                        </p:attrNameLst>
                                      </p:cBhvr>
                                      <p:to>
                                        <p:strVal val="visible"/>
                                      </p:to>
                                    </p:set>
                                    <p:animEffect transition="in" filter="fade">
                                      <p:cBhvr>
                                        <p:cTn id="97" dur="2000"/>
                                        <p:tgtEl>
                                          <p:spTgt spid="9">
                                            <p:txEl>
                                              <p:pRg st="1" end="1"/>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9">
                                            <p:txEl>
                                              <p:pRg st="2" end="2"/>
                                            </p:txEl>
                                          </p:spTgt>
                                        </p:tgtEl>
                                        <p:attrNameLst>
                                          <p:attrName>style.visibility</p:attrName>
                                        </p:attrNameLst>
                                      </p:cBhvr>
                                      <p:to>
                                        <p:strVal val="visible"/>
                                      </p:to>
                                    </p:set>
                                    <p:animEffect transition="in" filter="fade">
                                      <p:cBhvr>
                                        <p:cTn id="102" dur="2000"/>
                                        <p:tgtEl>
                                          <p:spTgt spid="9">
                                            <p:txEl>
                                              <p:pRg st="2" end="2"/>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9">
                                            <p:txEl>
                                              <p:pRg st="3" end="3"/>
                                            </p:txEl>
                                          </p:spTgt>
                                        </p:tgtEl>
                                        <p:attrNameLst>
                                          <p:attrName>style.visibility</p:attrName>
                                        </p:attrNameLst>
                                      </p:cBhvr>
                                      <p:to>
                                        <p:strVal val="visible"/>
                                      </p:to>
                                    </p:set>
                                    <p:animEffect transition="in" filter="fade">
                                      <p:cBhvr>
                                        <p:cTn id="107" dur="2000"/>
                                        <p:tgtEl>
                                          <p:spTgt spid="9">
                                            <p:txEl>
                                              <p:pRg st="3" end="3"/>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9">
                                            <p:txEl>
                                              <p:pRg st="4" end="4"/>
                                            </p:txEl>
                                          </p:spTgt>
                                        </p:tgtEl>
                                        <p:attrNameLst>
                                          <p:attrName>style.visibility</p:attrName>
                                        </p:attrNameLst>
                                      </p:cBhvr>
                                      <p:to>
                                        <p:strVal val="visible"/>
                                      </p:to>
                                    </p:set>
                                    <p:animEffect transition="in" filter="fade">
                                      <p:cBhvr>
                                        <p:cTn id="112" dur="2000"/>
                                        <p:tgtEl>
                                          <p:spTgt spid="9">
                                            <p:txEl>
                                              <p:pRg st="4" end="4"/>
                                            </p:txEl>
                                          </p:spTgt>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10">
                                            <p:bg/>
                                          </p:spTgt>
                                        </p:tgtEl>
                                        <p:attrNameLst>
                                          <p:attrName>style.visibility</p:attrName>
                                        </p:attrNameLst>
                                      </p:cBhvr>
                                      <p:to>
                                        <p:strVal val="visible"/>
                                      </p:to>
                                    </p:set>
                                    <p:animEffect transition="in" filter="fade">
                                      <p:cBhvr>
                                        <p:cTn id="117" dur="2000"/>
                                        <p:tgtEl>
                                          <p:spTgt spid="10">
                                            <p:bg/>
                                          </p:spTgt>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10">
                                            <p:txEl>
                                              <p:pRg st="0" end="0"/>
                                            </p:txEl>
                                          </p:spTgt>
                                        </p:tgtEl>
                                        <p:attrNameLst>
                                          <p:attrName>style.visibility</p:attrName>
                                        </p:attrNameLst>
                                      </p:cBhvr>
                                      <p:to>
                                        <p:strVal val="visible"/>
                                      </p:to>
                                    </p:set>
                                    <p:animEffect transition="in" filter="fade">
                                      <p:cBhvr>
                                        <p:cTn id="122" dur="2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P spid="8" grpId="0" build="p" animBg="1"/>
      <p:bldP spid="9" grpId="0" build="p" animBg="1"/>
      <p:bldP spid="10" grpId="0" build="p"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FF0000"/>
                </a:solidFill>
              </a:rPr>
              <a:t>Levers of Change-1 Parents &amp; DPOs</a:t>
            </a:r>
            <a:endParaRPr lang="en-GB" dirty="0">
              <a:solidFill>
                <a:srgbClr val="FF0000"/>
              </a:solidFill>
            </a:endParaRPr>
          </a:p>
        </p:txBody>
      </p:sp>
      <p:sp>
        <p:nvSpPr>
          <p:cNvPr id="3" name="Content Placeholder 2"/>
          <p:cNvSpPr>
            <a:spLocks noGrp="1"/>
          </p:cNvSpPr>
          <p:nvPr>
            <p:ph idx="1"/>
          </p:nvPr>
        </p:nvSpPr>
        <p:spPr>
          <a:xfrm>
            <a:off x="179512" y="1268762"/>
            <a:ext cx="2602632" cy="3240360"/>
          </a:xfrm>
        </p:spPr>
        <p:txBody>
          <a:bodyPr>
            <a:normAutofit/>
          </a:bodyPr>
          <a:lstStyle/>
          <a:p>
            <a:pPr>
              <a:spcBef>
                <a:spcPts val="0"/>
              </a:spcBef>
              <a:buNone/>
            </a:pPr>
            <a:r>
              <a:rPr lang="en-GB" sz="2400" b="1" dirty="0" smtClean="0"/>
              <a:t>Parents of children with disabilities and Disabled People’s Organisations must be involved at every level</a:t>
            </a:r>
            <a:r>
              <a:rPr lang="en-GB" sz="2400" b="1" dirty="0"/>
              <a:t>.</a:t>
            </a:r>
          </a:p>
        </p:txBody>
      </p:sp>
      <p:pic>
        <p:nvPicPr>
          <p:cNvPr id="26626" name="Picture 2" descr="G:\Stuff for Commonwealth Book\Pictures Commonwealth 2nd Edition\Folder 1\15 Zanzibar2 IMG_0137.JPG"/>
          <p:cNvPicPr>
            <a:picLocks noChangeAspect="1" noChangeArrowheads="1"/>
          </p:cNvPicPr>
          <p:nvPr/>
        </p:nvPicPr>
        <p:blipFill>
          <a:blip r:embed="rId2" cstate="print"/>
          <a:srcRect/>
          <a:stretch>
            <a:fillRect/>
          </a:stretch>
        </p:blipFill>
        <p:spPr bwMode="auto">
          <a:xfrm>
            <a:off x="4660231" y="1268761"/>
            <a:ext cx="3264695" cy="2448272"/>
          </a:xfrm>
          <a:prstGeom prst="rect">
            <a:avLst/>
          </a:prstGeom>
          <a:noFill/>
        </p:spPr>
      </p:pic>
      <p:sp>
        <p:nvSpPr>
          <p:cNvPr id="5" name="TextBox 4"/>
          <p:cNvSpPr txBox="1"/>
          <p:nvPr/>
        </p:nvSpPr>
        <p:spPr>
          <a:xfrm>
            <a:off x="2555776" y="3789040"/>
            <a:ext cx="5472608" cy="369332"/>
          </a:xfrm>
          <a:prstGeom prst="rect">
            <a:avLst/>
          </a:prstGeom>
          <a:noFill/>
        </p:spPr>
        <p:txBody>
          <a:bodyPr wrap="square" rtlCol="0">
            <a:spAutoFit/>
          </a:bodyPr>
          <a:lstStyle/>
          <a:p>
            <a:r>
              <a:rPr lang="en-GB" b="1" dirty="0" smtClean="0"/>
              <a:t>Zanzibar Association People Developmental Disabilities </a:t>
            </a:r>
            <a:endParaRPr lang="en-GB" b="1" dirty="0"/>
          </a:p>
        </p:txBody>
      </p:sp>
      <p:pic>
        <p:nvPicPr>
          <p:cNvPr id="26627" name="Picture 3" descr="G:\Stuff for Commonwealth Book\Pictures Commonwealth 2nd Edition\Folder 1\1 Yes to inclusion! students in Mwanga primary school.jpg"/>
          <p:cNvPicPr>
            <a:picLocks noChangeAspect="1" noChangeArrowheads="1"/>
          </p:cNvPicPr>
          <p:nvPr/>
        </p:nvPicPr>
        <p:blipFill>
          <a:blip r:embed="rId3" cstate="print"/>
          <a:srcRect/>
          <a:stretch>
            <a:fillRect/>
          </a:stretch>
        </p:blipFill>
        <p:spPr bwMode="auto">
          <a:xfrm>
            <a:off x="4256279" y="4226447"/>
            <a:ext cx="3168352" cy="2376264"/>
          </a:xfrm>
          <a:prstGeom prst="rect">
            <a:avLst/>
          </a:prstGeom>
          <a:noFill/>
        </p:spPr>
      </p:pic>
      <p:sp>
        <p:nvSpPr>
          <p:cNvPr id="7" name="TextBox 6"/>
          <p:cNvSpPr txBox="1"/>
          <p:nvPr/>
        </p:nvSpPr>
        <p:spPr>
          <a:xfrm>
            <a:off x="7452320" y="4365104"/>
            <a:ext cx="1584176" cy="1200329"/>
          </a:xfrm>
          <a:prstGeom prst="rect">
            <a:avLst/>
          </a:prstGeom>
          <a:noFill/>
        </p:spPr>
        <p:txBody>
          <a:bodyPr wrap="square" rtlCol="0">
            <a:spAutoFit/>
          </a:bodyPr>
          <a:lstStyle/>
          <a:p>
            <a:r>
              <a:rPr lang="en-GB" b="1" dirty="0" smtClean="0"/>
              <a:t>MATAJU-Inclusive Education Consortium</a:t>
            </a:r>
            <a:endParaRPr lang="en-GB" b="1" dirty="0"/>
          </a:p>
        </p:txBody>
      </p:sp>
      <p:pic>
        <p:nvPicPr>
          <p:cNvPr id="8" name="Picture 1" descr="X:\My Documents\My Pictures\RRDE Logo\rrlogo.gif"/>
          <p:cNvPicPr>
            <a:picLocks noChangeAspect="1" noChangeArrowheads="1"/>
          </p:cNvPicPr>
          <p:nvPr/>
        </p:nvPicPr>
        <p:blipFill>
          <a:blip r:embed="rId4" cstate="print"/>
          <a:srcRect/>
          <a:stretch>
            <a:fillRect/>
          </a:stretch>
        </p:blipFill>
        <p:spPr bwMode="auto">
          <a:xfrm>
            <a:off x="7746411" y="5869914"/>
            <a:ext cx="1290085" cy="732797"/>
          </a:xfrm>
          <a:prstGeom prst="rect">
            <a:avLst/>
          </a:prstGeom>
          <a:noFill/>
          <a:ln w="9525">
            <a:noFill/>
            <a:miter lim="800000"/>
            <a:headEnd/>
            <a:tailEnd/>
          </a:ln>
        </p:spPr>
      </p:pic>
      <p:pic>
        <p:nvPicPr>
          <p:cNvPr id="63490"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11560" y="4381350"/>
            <a:ext cx="3283843" cy="229431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solidFill>
                  <a:srgbClr val="FF0000"/>
                </a:solidFill>
              </a:rPr>
              <a:t>Levers of Change 2-Capacity Building  </a:t>
            </a:r>
            <a:endParaRPr lang="en-GB" dirty="0">
              <a:solidFill>
                <a:srgbClr val="FF0000"/>
              </a:solidFill>
            </a:endParaRPr>
          </a:p>
        </p:txBody>
      </p:sp>
      <p:sp>
        <p:nvSpPr>
          <p:cNvPr id="3" name="Content Placeholder 2"/>
          <p:cNvSpPr>
            <a:spLocks noGrp="1"/>
          </p:cNvSpPr>
          <p:nvPr>
            <p:ph idx="1"/>
          </p:nvPr>
        </p:nvSpPr>
        <p:spPr>
          <a:xfrm>
            <a:off x="179512" y="1340769"/>
            <a:ext cx="2088232" cy="2808311"/>
          </a:xfrm>
        </p:spPr>
        <p:txBody>
          <a:bodyPr>
            <a:normAutofit lnSpcReduction="10000"/>
          </a:bodyPr>
          <a:lstStyle/>
          <a:p>
            <a:pPr>
              <a:spcBef>
                <a:spcPts val="0"/>
              </a:spcBef>
              <a:buNone/>
            </a:pPr>
            <a:r>
              <a:rPr lang="en-GB" sz="2800" b="1" dirty="0" smtClean="0"/>
              <a:t>Disability</a:t>
            </a:r>
          </a:p>
          <a:p>
            <a:pPr>
              <a:spcBef>
                <a:spcPts val="0"/>
              </a:spcBef>
              <a:buNone/>
            </a:pPr>
            <a:r>
              <a:rPr lang="en-GB" sz="2800" b="1" dirty="0" smtClean="0"/>
              <a:t>Equality</a:t>
            </a:r>
          </a:p>
          <a:p>
            <a:pPr>
              <a:spcBef>
                <a:spcPts val="0"/>
              </a:spcBef>
              <a:buNone/>
            </a:pPr>
            <a:r>
              <a:rPr lang="en-GB" sz="2800" b="1" dirty="0" smtClean="0"/>
              <a:t>Training for</a:t>
            </a:r>
          </a:p>
          <a:p>
            <a:pPr>
              <a:spcBef>
                <a:spcPts val="0"/>
              </a:spcBef>
              <a:buNone/>
            </a:pPr>
            <a:r>
              <a:rPr lang="en-GB" sz="2800" b="1" dirty="0" smtClean="0"/>
              <a:t>Teachers,</a:t>
            </a:r>
          </a:p>
          <a:p>
            <a:pPr>
              <a:spcBef>
                <a:spcPts val="0"/>
              </a:spcBef>
              <a:buNone/>
            </a:pPr>
            <a:r>
              <a:rPr lang="en-GB" sz="2800" b="1" dirty="0" smtClean="0"/>
              <a:t>Parents and</a:t>
            </a:r>
          </a:p>
          <a:p>
            <a:pPr>
              <a:spcBef>
                <a:spcPts val="0"/>
              </a:spcBef>
              <a:buNone/>
            </a:pPr>
            <a:r>
              <a:rPr lang="en-GB" sz="2800" b="1" dirty="0" smtClean="0"/>
              <a:t>Persons with</a:t>
            </a:r>
          </a:p>
          <a:p>
            <a:pPr>
              <a:spcBef>
                <a:spcPts val="0"/>
              </a:spcBef>
              <a:buNone/>
            </a:pPr>
            <a:r>
              <a:rPr lang="en-GB" sz="2800" b="1" dirty="0" smtClean="0"/>
              <a:t>Disabilities</a:t>
            </a:r>
          </a:p>
        </p:txBody>
      </p:sp>
      <p:pic>
        <p:nvPicPr>
          <p:cNvPr id="27650" name="Picture 2" descr="G:\Stuff for Commonwealth Book\Pictures Commonwealth 2nd Edition\Folder 1\52 Participants South Pacific UNCRPD Capacity Building.JPG"/>
          <p:cNvPicPr>
            <a:picLocks noChangeAspect="1" noChangeArrowheads="1"/>
          </p:cNvPicPr>
          <p:nvPr/>
        </p:nvPicPr>
        <p:blipFill>
          <a:blip r:embed="rId2" cstate="print"/>
          <a:srcRect/>
          <a:stretch>
            <a:fillRect/>
          </a:stretch>
        </p:blipFill>
        <p:spPr bwMode="auto">
          <a:xfrm>
            <a:off x="2915816" y="1268760"/>
            <a:ext cx="3024336" cy="2268252"/>
          </a:xfrm>
          <a:prstGeom prst="rect">
            <a:avLst/>
          </a:prstGeom>
          <a:noFill/>
        </p:spPr>
      </p:pic>
      <p:pic>
        <p:nvPicPr>
          <p:cNvPr id="27651" name="Picture 3" descr="G:\Stuff for Commonwealth Book\Pictures Commonwealth 2nd Edition\Folder 1\51 Five year plan for Zambia.JPG"/>
          <p:cNvPicPr>
            <a:picLocks noChangeAspect="1" noChangeArrowheads="1"/>
          </p:cNvPicPr>
          <p:nvPr/>
        </p:nvPicPr>
        <p:blipFill>
          <a:blip r:embed="rId3" cstate="print"/>
          <a:srcRect/>
          <a:stretch>
            <a:fillRect/>
          </a:stretch>
        </p:blipFill>
        <p:spPr bwMode="auto">
          <a:xfrm>
            <a:off x="6084168" y="1412776"/>
            <a:ext cx="2880320" cy="2160240"/>
          </a:xfrm>
          <a:prstGeom prst="rect">
            <a:avLst/>
          </a:prstGeom>
          <a:noFill/>
        </p:spPr>
      </p:pic>
      <p:pic>
        <p:nvPicPr>
          <p:cNvPr id="27652" name="Picture 4" descr="G:\Stuff for Commonwealth Book\Pictures Commonwealth 2nd Edition\Folder 2\85 door to door crb.png"/>
          <p:cNvPicPr>
            <a:picLocks noChangeAspect="1" noChangeArrowheads="1"/>
          </p:cNvPicPr>
          <p:nvPr/>
        </p:nvPicPr>
        <p:blipFill>
          <a:blip r:embed="rId4" cstate="print"/>
          <a:srcRect/>
          <a:stretch>
            <a:fillRect/>
          </a:stretch>
        </p:blipFill>
        <p:spPr bwMode="auto">
          <a:xfrm>
            <a:off x="2915817" y="3861048"/>
            <a:ext cx="3184435" cy="2376264"/>
          </a:xfrm>
          <a:prstGeom prst="rect">
            <a:avLst/>
          </a:prstGeom>
          <a:noFill/>
        </p:spPr>
      </p:pic>
      <p:pic>
        <p:nvPicPr>
          <p:cNvPr id="8" name="Picture 5" descr="G:\Stuff for Commonwealth Book\Pictures Commonwealth 2nd Edition\Folder 2\121 UNESCO  Booklet Disabilitiescover.png"/>
          <p:cNvPicPr>
            <a:picLocks noChangeAspect="1" noChangeArrowheads="1"/>
          </p:cNvPicPr>
          <p:nvPr/>
        </p:nvPicPr>
        <p:blipFill>
          <a:blip r:embed="rId5" cstate="print"/>
          <a:srcRect/>
          <a:stretch>
            <a:fillRect/>
          </a:stretch>
        </p:blipFill>
        <p:spPr bwMode="auto">
          <a:xfrm>
            <a:off x="6660232" y="3861048"/>
            <a:ext cx="1883515" cy="2709292"/>
          </a:xfrm>
          <a:prstGeom prst="rect">
            <a:avLst/>
          </a:prstGeom>
          <a:noFill/>
        </p:spPr>
      </p:pic>
      <p:pic>
        <p:nvPicPr>
          <p:cNvPr id="9" name="Picture 1" descr="X:\My Documents\My Pictures\RRDE Logo\rrlogo.gif"/>
          <p:cNvPicPr>
            <a:picLocks noChangeAspect="1" noChangeArrowheads="1"/>
          </p:cNvPicPr>
          <p:nvPr/>
        </p:nvPicPr>
        <p:blipFill>
          <a:blip r:embed="rId6" cstate="print"/>
          <a:srcRect/>
          <a:stretch>
            <a:fillRect/>
          </a:stretch>
        </p:blipFill>
        <p:spPr bwMode="auto">
          <a:xfrm>
            <a:off x="304800" y="6093296"/>
            <a:ext cx="1058896" cy="601476"/>
          </a:xfrm>
          <a:prstGeom prst="rect">
            <a:avLst/>
          </a:prstGeom>
          <a:noFill/>
          <a:ln w="9525">
            <a:noFill/>
            <a:miter lim="800000"/>
            <a:headEnd/>
            <a:tailEnd/>
          </a:ln>
        </p:spPr>
      </p:pic>
      <p:sp>
        <p:nvSpPr>
          <p:cNvPr id="4" name="AutoShape 2" descr="data:image/jpeg;base64,/9j/4AAQSkZJRgABAQAAAQABAAD/2wCEAAkGBw8PEBUUEBQUFBUUFBUVFBQUFRQUFBUVFBQWFhQVFBQYHCggGBwlHRQUITEhJSkrLy4uFx8zODMsNygtLiwBCgoKDg0OGxAQGywkICQsLCwsLCwsLCwsLCwsLCwsLCwsLCwsLCwsLCwsLCwsLCwsLCwsLCwsLCwsLCwsLCwsLP/AABEIAL8BBwMBEQACEQEDEQH/xAAcAAACAwEBAQEAAAAAAAAAAAAAAQUGBwQDAgj/xABPEAACAQMCAwUCCQYJCgcBAAABAgMABBESIQUGMQcTIkFRYXEUFSMyUoGRodFCU3KSk7EzVGJzlKKyweEWNUNVY2WV0uLwJCU0VnSDsxf/xAAaAQEAAgMBAAAAAAAAAAAAAAAAAwQBAgUG/8QANREAAgIBAwIEBAQGAQUAAAAAAAECAxEEEiEFMRMiQVEUFTJSYYGRoQYjM0JTcdEWNENisf/aAAwDAQACEQMRAD8A3CgHQBQCoB0AUAUAUAUAUAUAUAUAqAdAfEkiqCWIAAySTgADqSfKgM65g7TlGV4egmxkGU5KA+xB4j7zgemahncovBNRCEn5mUq95w4rMcmaZfZGpjH9UVC7vxOjGGmieMHNXFIzqFxPt9PLL9YYYreqzdJLJHf4Gx7e5dOC9pUgbTdqrL9OPCsM+qk4P3dfdnpz06x5TkKfuaNw+/iuIxJCwdG6EfuPofYarNNPDN1ydNYMhQCoAoB0AUAUAUAUAUAUAUAUAUAUAqAdAFAKgHQBQBQBQBQBQBQCoDK+1Pjhlf4IpIjXBmydCyNgELq6lRtkDGT51BbZJcRIrJpFGht0UYGMeg2X3kDr7zmqktz5ZX8SyXET7KR/yfurCjL2I91n4jVUypGn5y/R8mHrt9u3rWY5UkS0+I5rPYuHfx/Sj/W4X/y++r/iy9zu+BH7f/pK8v8AHFt5AC6d2x8Q72wVQTjxkR4JIrG9vuyOyjy8I0RTmtykOsgKAKAKAVAOgCgFQDoAoAoAoAoAoAoAoAoAoAoAoBUAUA6AVAFAJqwDF7q9k1zLL38sbSOe7ezLpu59ZOnTddJrVzWeEX4aRyj5miF4vFZxxSNbw3UTSIqMHjIgHyitqVmJZfm4wSetYnZuWGWNHodlqllH3bWVrK6ySRXjZRNQWDUPCir4G1Yxt1IPWsK1qKWCOzQre3lfqSjSMzaIElhjY6TqtCWZSMYknZzgfogD2VpO2MYttehFLTyi87lheh5PyRIgy00YA6khq82usxlLbGLOr8XBLscHDOXVuSRFcISpIwUdc+7PXpVnUa+VCzOLNVrq5cYNy4GHFvEHIZhGoZh5kDGfurtaS7xqoz9zhW43vB3VZIwoB0AqAdAKgCgHQCoAoB0AUAqAdAFAFAFAFAFAFAKgCgHQBQCoANAY5zJxCXh9xLFACj6ywld3kch/ECjN4UG+MKvl1rSVnOGRS1EK+MZZVmvbmZZVlleTvVAC5dhqDq2SCcnZSPPrUdt0NvsSaXqG21SaydkPMV5E2lZA8IVFEEwYqpRFUlSCGTcE7EdazC6DiiG3WfzHJHrJxSFmSTM6MrhmTvDIhA9GJBPuYH31HbPMJRj6o3hqo2SSa5JXiPOVnLGUHejJG+geRB+l7K8tpul3VW73g9H8Da4kVyrfW8Nwul5ZCzaUQR4PiyAMlt+tdLW0W6ivZhEL0FleZPsbtax6EVfQAV2dLT4VUYeyORJ5eT1qwahQDoBUA6AKAKAVAOgCgFQDoAoAoAoAoAoAoAoAoAoAoAoBUA6AKArPOfKqcQQEHTKnzWx1XzU/3HyqG6LcXt7kVlMbO5k/Hz8BmECF4GAGp+7DuSfQk9PdVbRaGV8XPUfoStQp4r/U+OBqb0usxDkDImUaXG4GHXAz78VX6nUtFFTq7exvXTDUtqS59zm4vw/4OSCytt5dR7x5VjSaj4iOcYKM6Fp7o5eeSvxjUQFGSTgAAkk+gA610/hbFzg9hHqunwllmw9nHIjWzC5uwBJj5OM4OjP5TfyvZ5ViNeHllDXa9WrZDsaRUxyR0AUAUAUAUAUAUAUAUAqAdAFAKgHQBQBQBQBQBQBQCoB0AqAdAKgCgOa74hBD/Cyxx/puq/vNDGURF+nCuJLpkaCYdAVdSwI+i6nI+o1G9TCt4ckmZS3diNXs9tY0K28ksWrqQVckemWGQPdUF9EdTJSk84M7pKOFwccfZbak/KTzNnrjQufr0mpIURh2Kvw6by3ksfAeU7Gx3t4gG83bLv8ArN0+qrUpyl3J1FIm60NgoAoAoB0AqAKAKAdAKgCgHQCoAFAFAOgFQDoAoAoBUA6AVAFAOgIfmHmS24eqtOW8eQoVSxOOvsHUdaw2Dk5X5pTiYl7lGj7sqAZMHOrVvpB/k+tE8m0o4R4cwcBupY3Y306BVZtMSpGDgE4JHi++po2Jf2kTi/c/M1wxZyzeJid2O7H2knrWj5ImbJ2Wn/y5f52X+0K8F/EDa1X5HV0i/lkzx7mmThpgceKNpCsiH6OOq+hHWrXQL7N0ot8IuQ0a1GUu5oNrMsiK6HKsAyn1BGRXsE88nHlFxbTPWsmAoAoAoAoAoAoAoAoAoAoAoAoAoBCgHQBQBQBQBQCoAzQEPxXmixtciaeNSOq51P8Aqrk1q5JE9emts+mJAt2pcLH5Up/+pq18RFr5VqPb9z4btT4ZjYzfsjTxUZ+Vaj2/crQ7Xpht8GQ42yZGyceZ8NaeMW49GysuRB80c8fGSos1uF7skqUlP5QwQQV3rWVuSWHSdufMLlfnj4tVxDbhu8ILF5WPzQQAAF2G5+2iswZn0nfjzEzN2tTyKU+DRjWCuRIxPiGNtvbWfGwQ2dGUYt7jKbrhs8bfKRSLnpqRhkezIraOorlwmednHY+TUezq/hgsVSWRUbvJDpY4OCRg4NeQ63prbdTuhHKwXdNfXGGGzm7R72KeKEQurkOxIUg4GnGTUnRNPZVKTmsHY6frKIWPdJdjR+zF3bhdvrzkKyjP0Vdgv3V6yl+U5evlCV8nDsWqpSmFAFAFAFAFAFAFAFAFAFAFAFAFAIUA6AKAKAKAKA+JHCgliAAMknYADqSaAyPmzmXiHEMiwV1tdwHTAaXBIJznIX0G1UNTraqp7JSwzr9Pr06jvnyylty1fE5MLE+0r+NVPmGn+47S1VSWEL/Ji+/Mt9q/jT5jp/uM/GVe4NyzegZMLYG53XoPrpHqGnbwpGk9bWos5fi8nzH2Vcyeff8AEu3jYW3lvs2kvoBMLhUBZl0mMsfCcddQqWFe5ZLVXXd8c7D45l7O3sYlka4V9T6cCMr5E5zqPpUd/wDKjkuabqTult24KrNw0qpOroCen+NVIahSklgt32SVb/0eXDuabuIBGYTR9O7mGsY9FPzh9tT3aCmXmXlfujx7m28PkticJini710exPpMQUb9AMQwrky1VlMti8/+jSelrks/SfPEbZLJA0Vs91kbTkhoAfYiEk/XitqrJ6l4nPZ+HqbR09daylk2zg0RS3iDAAiNMgDAyVBOB5b5r0FNargoo2bydtSmAoBUA6AVAFAFAFAOgFQBQBQBQDoBUAUA6AKAKARoDIu1jnAuTZ27eEfw7g/OP5sY8vX16etbV3Qg8yLcOnX2xUorg8OT+IQR2UavIisNWQWAI8R8q8Z1fR336qVlcG0yeGKF4c3yiZ+N7X89H+utcz5Xq/8AGzb4iv3Pa2v4ZDpjdXPop1H7BWH0zVLvBhXwfqS3xHPIrDAXKkeI+ox0G9XNL0fUykpNYI7L44aI/hvZlEoHfzM5xuqAIPtOSfur2EaOOTh/CRzlls4DaQwRmKAYSN2XqSSdixJPnk1PFJLCLMIqKwiv9qP/AKRP50f2Gqnrv6Z1el/1WZTImoYPQ7fbtXIUnF5R3dR/TZeuG8t21suIV0tj+EwrSe/UwOK4l/Ub7J+bt7HAVUMcHhccqQSNqkeZj6s4J/dW8Oq2wWIxX6FaehhN5bZ28E5YjilXupJl8QyA40kDc5GN6mo11mpujGUV39h8LCtZTZpIr2y4RAOsgKAKAKAVAOgCgFQDoAoAoBUA6AKAVAOgCgFQDoCk8+83i0KW0W80zKrEf6NHYKWz9I74+2q2qt2Vyce+DoaPRu3M32RXW5VsT/ovP6T5P314h9U1OfqOitTYuEzP+YrZIbmRIxhVbAG5xsPM17fpvUZ/DxyuSu+mR1L8SUuWffLfA5r+4WKIdd3byRPNj+FdBdQm32K+o6XTTDc5H6D4DwWCxhWKFQAo3bA1OfNmPmainNzeWc1JLsSNamQNAVebiicMVvhM0C95LJIupnDEO2QNAUnYeda8R7klGmts4gsnDxCWPjcIS2ngOhwxwXLDYjdSAfPrUN1aujhMt1qzRz3TiyB4n2eTRwyP30fgRmwFbPhBO1V4aBKSbZPZ1PfBxUe5mPxjcfnZf2j/AI121Xoccxj+hzlo9U+cM9l4nKuPlJXPU6pJAB7MBt/PeseHoftj+hn4LVezLx2QrJcXjSNJIRDGcqzsykvhQdzsdm+2o7YaZL+XFZ/0Rzourf8AMyjZAKhNQoB0AUAqAdAFAFAFAFAFAFAFAFAKgAUA6AKAVAV3nTmiPhsGo4aRtok8yfpH+SK0nLCLOl07vs2oxjifHPht1C5QK3eJrbYl8ONJz5ee1cWVMoVzcpZymekq0zpraz6GmZrxfqcszG55bv7i5cxQTFZJW0vobu8FyNWvGMe2ve6SDdMcex1dPq9PXStzWUblyrwUWNrFDkMyLhnxjJJLH6snaulGOEeY1N3i2OZIX94IULlZHx+TGjSOfYFUVkijHc8ERy/x64uppFktJreNVBR5gQXJOCMdBt7a1Um2T3UQrimppv8AAsFblY/NfOcsr8QuDNnUJWG/koPgA9BjH21WnnJ7jp0YKiO0+eTpZUv7cw51mVRt5qT4gfUYzWsc5NuoRg6JbvY/QvMH/pJ/5mT+watPseHr+pH5lFVZdz20M7UFaGeTYuxGy0280v5yQKPdGPxJqxUvU871iebFH2NJqY5AUAUAUAUAUAUAUAUAUAUAUAUAUAUACgCgHQEfxzi0NnC00xwqj6yfJVHmTWG8ElVUrZqMT89cycelv5mll8z4V8kUfNUf971VnLJ6XR9NWnlvT5IyJyjK2OjBhnodJB/uqCaU04nQl5k45LSnPF2zALFGzEgBQHJJPQAZrlLotWe7KMtFBLLZqHJvAPgETzXL/KyZeTLHu4lJ1aFycADzNehoqVUFH2PO6q9Se1dkQXO/PkndoOGEP3msPIqlmj0nAwuNidyCfKtpTz2LHTqtPZJu2XCMruJbzdpDcbndnMg3PqTUTUj0sJaPtHb+xeexW5c3kyszHMGRqJPR19ffWa29xy+sxr8OLgvU1ziN33MTyY1aFZyM4yFGTjb2VZisvB5xvBlV/wAYsuMsWHDbiV0A1PDIquAfmhiOvQ9ans0iX1NE+m6jdSsVvg7uXglgxeDhF1rIxrd1dwPRSfm/VWi00F/cjbUdQvvWJvgmOIc1XUkTo3DblQyMpYsmFBGCT7BWLasQbUuSrCb3IqH+T/Dvor+0P/NXh5avWZf/AAehjrHj6iL5h4VbQxZt4lkdjpA71sgnzC9COvmKu6K6+yeLG1+RFdr7Irys17kazSGwgCJ3YZO8KZJwZPEQSdz1r0Gni4wWXk5V1srZbpE/U5EFAFAFAKgHQBQCoB0AUAqAdAFAFAKgFQDAoANAYV2ycdle+MBz3cKqVXOxZ1yWI9cHFayhuLek1y02fLllDt5mkdVVSSxxhdz7cDzNQzr2rOS987k+NpN3crRpIJFAjEY7oeIEvnCsFYZQ7EnyqjGvMk4vn1Il1KUXuwaL2ccqrZQm/vwI20lkV+kKfTb+UR9g99dKFaRHqupTvhtxhENzbzc/EDiPKwbFV6F/Rn/DyqKyxvg8zqLnJ7fQtXZEfkp/5xf7NZp9SzovpZ3drf8AmqX9OL/9BU0+x3ulf91EofYxBL8OZwjd33TqXwdIYspA1dM7Goq08nY63OHhKOecmq8bknyViXINvMckKR3mAI1w3rk+yrUEvU8o2ZnbWN/ISb2wkkwBo+DvFa4+lq7sjX5delXZbF9Mv1Iln1Oj4oH+q7z+nf8AXWuf/ZfoMfgeV1wbMbY4ZdqdJwzXuQpx1I1bgelYb4+pfoMfgQEnZnxNELOkKqBks0yAAeZJPSue4I18OR6xdl3FGx4IsHG4lQ7HzFY2Iyq5G7wIsaKowAoCjy6DA/dW6WETnrmsmQoAoAoB0AUAUAUAqAKAdAKgCgHQBQCFAOgFQGQ9rfI9zNObu2VpQyqJI1GXUqMBlA3YYxsNxW0eSOUXkzZOVuIHcW1yR1BEEv2g6a32L3NeTSezjs2lWRbriAIKkGOBjvkdGl3/AKv2+lROMV2N0n6nx2sXnEb2T4NbW9wbeMjUywykTP7CBug8vU/VW6isGJZZTIGCoqsQCAAQSAQRsQR5GufNeZnMsoscm1Fml9ld/BFFN3ksaZdSNbquRp6jJ3qalFvRxcYvJeeMcLgvYe7mGqNirEA4DaSGG48tqmaydCq2VUt0e56xrBbR4Xu4o0HTZVUe3yAp2I52bnmTMu7ROYrM3miS3abu0UB1uXiBDjV81Rjz61PXZGK7/sTQ0V1q3RjlFX+POHfxGT+mzfhUnjx+79jf5XqPtF8d8O/iMn9Nm/CnxEfu/YfK9R9p9R8Z4eWULZOpJAB+GTHBJGDjG/urDvi19X7B9NvisuJsvNXA3v7XullMWcE7albHRXHXGd9jVYqtGcc4cyXPDHWxsmMSQxpqcgNJIzDUWywIA93tpsm/pR0dFDTbXK5/kdfLV3LzBBJBctiWDS8U4XHztirqMA9P+8VlwnDiRW1CplzU+C78UjlsuFyBZneSKFtMrBQ+R0Owxt0+rzrDKs+ItozThvaDxfUqIROx2VDEGZvYNGCahU2U4XWN4NbtOITMwR4HU9ysjP4dGsjxRDfOoVJk6Kj5c5OafmVIYVluIp4VbOrMZfu8HHymjOnPr0rOTWzEBW3OXDJOl1CP027s/wBfFZXPYjVsX2ZL2t5FMMxOkg9UZWH2g0aaJD2oAoAoAoAoAoAoAoAoAoB0AUAqAKAgubeKRQwlDdR2kkqkRySblfJmVcjJGazFGGzOzI//ALjX7B/z1Jj8DT8zPOIH5WTx9543+U/Obnx/X1+uqUvqPaaWEfAjx6H6F5XuNNnDrULGltE3eE7HweIYxtjHX21NHseU1DSnJ/iUTnDnh7gmK2JSIbFhkNJ+C+zzqGy3PCOPdqW3iPYrFrxBgya/EgdWZOgbBHXbf76hUvcrxseVku/MfIkF6z3puGiR41cqsXeaQqAbHIJ6elWnFS5PWaXqkqalFRyiEXs8szF3ovZCmjWT8H3VQM5YasjpWNiJ/nksZ2nwOQLIxmQXshUIJDi3yQpBIyurI6U2J+pj55LGdp32nZfAY1nS7crpEgzCFyB4t8tt0rKrQl1ic4tbVyWTm68tL20McV7CjjBA74Kj46pJjyP76m2S9jjN5I+44bwi7hiF/dQSTxoEM0cojZgOgY5OrGep9vTNSQdkexhpPuePEbDh0Vmbfh13axamBlMkuWlA8mlDZGPdisSU5cszx6ElxDifD4+GPb/DFmIiKk96skr56hMnc9cD3Vo4Sxyg1u4KVe8cNtEV4XEsMZADXLENcuSQNO+6dfTGxxioXwuDoaLTVRfni2VhLq/t0aUTSx685xK2tz5kgH7zisRhJvhnSs1enUfNX+x88B5lvbeRnt5HJwXkVzrR1Hzi6sd/31J4M0VrtbpLY4cDp49x6wu4iyW729ycahGVNuwzu2k7qfcKnqqxJM4c4V7sxK9a3UkTBo2ZGHRkJU/aKtzXlYS5P0Vy7xxn0pMckgaXPUnA2P4147RdVbudVnvwzoW6fEd0Syg16AqDoAoAoAoAoAoAoBUA6AKAVAFAVXtC4NbS2c80kSvJFbyd253KYBI0+m9ZUmuxpYvK2fn1kX0qLfL3Kamy78N7Mr64jjkDwhJFVh4m1BWAPTT1wawq88nrKOqwhUo45wTfPHFyiJZQahDCqoznI7xlAGnPmB95rSyWFhHk9bfKcngpVQHPPS2RmdQqliTsoGSfqpjJmKbfBtnA+HTGwWKVmjYrgFCNcY6qM4wSPdV2CwuTs1J7eTP+ZODczWxPcXEtxF5FCgfH8qMj92a34MtMpjcy8fGxku9tiO7by8saKcGvIjzFx1hpaW70t4W+TYDB2OfD03rKaQTZdIuxpiAfhS7gH+CPmP0qurWpLsSbSu818kjhYDyO8gOynu1EbH6LNryp8+lQXdQeMJYOhoNEtRLGTv5d7Mvh0QlWZ40YAqZIl8Q9VAkJx78VvV1HcvpINTp1TNxzk9OYuzQ8OtnufhAk7rSdHd6dWWC41ajjrW09V4i24K3bkq/DXueISmOJINkLBSEjUBSG+cd2O2Nz5mq0qY4J69XYnnJG33F3lTSyID0LIqpnB81UY+sYrdVJPKInfOSw2cYHeYCofCvi06mJA6ufTr7qlIju4Tw+W/uUhhCB3GlRsi+BScnA64U7+ZrG7byMZLYeyfivpB+0/wCmkr4tNGyi8ncvONsmBiTK7bKOq7bb+yvC2dJv8Ryi13yelhpJygjSOS+aoeIxtozrjwHVhg79GAz0P91el0rnsSn3ORq9LKiXPZlkq0VB0AUAUAUAUAUAqAdAFAFAKgITnj/Nt3/8eX+yawaWfSz84MetQlE/Q/BeKQWvDrVp3WNWhiUFvM92DgfUDUuUlyXN6jFZO74TZXcJ8UUkT5XORg+RG/Q0zFjMJozPn3lpbN1aBH7or4mO6q2dhkDbb161BbDHKKGpp2vMSQ7KuGQyO8zZMkRAUZGkBgd8evWs0pdzfSQT5NRFWDohQFAuzf2sks0a93GZpDKrnXGyDBR0B3DNlhgY38qixJPKKct8XuRRuI8Zurq4d1aXMhIWNGb5u+ECjrtUDm2+CjK2cpcHS9xxPB0XEr6VBKxzFpFHTxRfOGOh22rPnLcNRdD8T5vOE8WnaMF5ps4eKTPeRjUMEhyMA+vnWHXKT5OtpurSqfNa59iImuuJWxMK3EkfdkpoVmUAgnOw2rVZhwXF1nQyk/Er5PWxfiFy6LdyzPas6rMzSHuwuoZ1MTt5dfZUsJvOSXUavp9lD8PGT3veTLdZHMU5aIHCsIy0h6/NVTmQDHzkB9oFYu1Vv/iWTiwq38pkR8WcO/jY/o8n41V+O1n+Mtrp0/uQ14dw8dLzG2NoJRseo60+O1f+MfLp/ciX5PtrOK/t2hutT96qhe4ddWrwsuTsMgnet4avUyklKGEYloZQW5yRvLdD7jXRK5+Xp4m1tt+U37zVWXc9FX1jSxgk5diR5Z4tNYXKTIDgHEi5+fGfnL7/ADHtxWIvDyRarqWjvrcW/wDR+ieHXsdxEksZyjqGU+/yPt8qtJ5OCmn2OmsmQoAoAoB0AqAKAdAFAFAQvNl+1vbM6zRwNqUCSVSyDJ6aR1yM0NZvCM84jx+e4ieKTillokUowEEgOlhg4ONq1yQOTaxkqh5btP8AWVt+pL+Fa4NNi9zY+E2KS2kEcscc0K28elzvqYDHhUjYEb59tb4yidxTWGig8Js7ccQ8TQpH3hYRufFHpOQmRsCOnWq6SUihBJWGncN4zaXanunVx0ZTjI8t1NTqSZ0I2Qn2Oy1soos92iJnrpULn7KybKKXY6aybBQEdx6SdLeRrcK0iqSoYEg46gAdT6Vh5xwR2ZUXgzLlri6W0k91eLmRsBE0qrM53JVceHy3qCDw3KRz65qLcpkjZdoMDSGS4hZWQnuu7w3hYAHXkjJ261lXLOWbrVRzlojOM8/3UhdbcrFGchSFxIF9+SAevStZXP0I56qT4j2K9ZiCbImZkkJ8MpOpCT+dB3H6Q+yolh9yFbZcPuK74TcQuEKklwNBQ61cHoVYbEVlxfYw65J4Nl5Q4ULW0jTIYjLE7HDN84D91WoRUUdaiO2GDz4nyTwu5JaW2jLE5LKNDEnzJXGa3J8lfveyLhj/AMH3sfsDBh/WBP31rglhdt7pM4uH9lcdncRTxytJ3UqPp0KDgMM+fpVeStUljGCWV9cotbcM0RrxMHc9Pot+FWioYHLy9fFj/wCGn6n/AEb+vuqtKEsnLlVPL4Pkcu338Wn/AGb/AIVjZL2MeFP2Lv2d311ZN3N1FKkMjDQ7oyrHIxwASegY4+v31LWpJlrT748M1AVKWx0AqAdAFAFAIUA6AKAKArvPFz3VsG71oflFGtYROfPbR/fWGaT7FA+O/wDeE3/Dh+FYIch8ef7wm/4cv4UyZyXS15usreKKOaU6+6Qk92wzqUEMQBgZz08qw7Eu4lfCPDKJzw1pMy3FqciVmEuTghx08B3GQM56VBZtfKKGo2PzRIngVnFNMqyyiEE41H19/l760gk3yaUxzLlm72YURqEOVCjSc5yPI586unZj2PehkKARoDFO0RgeIS4YtsgOfyTpHhHqPxqrc/McjVf1CtVEVwoAoDqs+Izw/wAFI6Z8gTjfrt5H21lSa7GynJdma32Zhvi9dWfnvpz5gnOftzVqrO06mlzs5LZUhZFQBigKxx3hE5uo54ZCq5AkUsQox+UPZgYP1VWsrm5pxZvFrGGVrjnD3e4lZbW4kBckOnEu6Rvasevwj2V1IPEVz+xDg4fiqT+JXP18W/6633L3X6GSJ5qsHS1ZjbTRYKfKNxDvwp1DHyWo59/l1qOyxRWe/wCRLRT401Dtkv3ZrzV8Pt9EhzPCAHz1deiyfX5+2qampMs6vRy07WeUXOtimFAFAFAFAIUA6AKAKA4ON8TitIGmmzoTGrSNR3IHT66GsnhZKme1LhX+1/Zf41jKI/GgL/8AqfCv9t+y/wAaZQ8aJnPGuKreTNKq6QdgM9QucE+hIxtVSyWZFXX0uuSl7rJw1oUC2dnHCUublu9UMiIcgg4Jbb92alpimyzpYKUuTYYowoAAwAMAeyrR1UsH1QyFABoDJO03gxhuO/BJWc75HzXUAYz7Rv8AbVa6POTl6qtqW73KUahKhI/Ed33fe9y/d6S+vHh0jqc1tseMm/hSxnBHVqaBQG1cgcUhntESPZolCunmD5H3H1q3XJNYOvppxcMIs1SFgKAKA+J4VdSrgMrAhgdwQeoNFwDM+PcqpBKRFYWTRn5jPLcK3tBAyNqzd1GmiKds2vyEa5S7IrnEDbWzBZrLhysRkAyXbbZx5KfStqOoUXR3Qm2vyLNehumsxiRt/cWs6FIbeyjdiMPE1yXGDk4DqB5VrqdTBVt5bLWm0l1NsZSifPLqXFjcpPEy5U+Ib4dT85T7/wC4VyFroo7OpXjVuDRvvDr1LiNZEOVYZ93qD7RXSrsVkdyPLWQcJOLOmpDQKAdAKgAUAUA6AKAjeYuHi5tZoj+XGw+vGR94FBtUnhn5mcHODsQSD7x1qs5s7K6FU1ncz5xWPENvkNS/uZd7+Sxfh9p3GkToirMAhXVld2Y4wxBA+2k8NHl+otbtiedvBCVEc00Ds5sXtp+8uFeMSpphY/NYk5wfQkYxnrvU9UXF8l7SwcXlmoZqwdEKACaAKA854VdSrqGB6hgCD9RoYaT7kFDyXw9Je9WIZznSSSgPsQ7CtVCOckC00E84J1olKlSBpIwR5Y9MVsTbVjBl/PXJ8VvGZ7bKqpAeM7gZOAyH0yelQWVJco5+o06it0Sh1XKRc+yvR8MOX0t3ZCp5P67+zY1LT3Lej+s16rR1BGgM25w52WK+iSIsVt3zJpYaH1eF1IxvpUnG/X3VFKzDwTTocafFZo1vMsiqyHKsAVI6EEZBqRPJAnk8r61WVCp+o+h9aq6zSx1FbhIkhNxeUYV2mQsl2qsMERD+01cvpVEqYShL0Z6fp0t0G0R3JHwf4fF8KKiLx6tZwvzGxk+/FdTbGfEuxjqljrp3J4Nazy/9K2/X/wAax8NR7I818wn953cO4zwyFljtprcK7bgSb6jgLpHtqWEY18R7EctQrHmT5LNmpweF5exQLqldY1+k7BR9pobRi5PCK5J2i8JVtPwgH2qrlftAxWu9FtdP1DWdpYOG8TguU1wSLIp81II9x9DWU8lWdcq3iSwdQrJoOgCgFQBQGDc/cpzw30hhiZo5D3ilRkAt85fqOftqjqLq635ng9NoNVCVSUnyiu/EN3+Yk/VqutZR9yLnjV+5w/DpI/AVA0+Egg5GDjfeuxXpIWQUs9zw2q00J3Sf4lv5H4lAl1G8wBQ5U6hkITtqI9h/fVVw8OeGUIJV2Ykanf8AMtoLhbdnUJ3RkMquAF0nZMj1GTtvUrms4Lzuju2nVHHbtD33fSPDtKDrcjCj35I26Vnjub8Yzngg7/tKtkIEUbyDPiJwm38n1PT0qN3JdiCWsinwfUPaXaM6qY5VU4y5CnST6gHJFFcgtZBsmZec+HL1nU422DE/cK33x9yZ6itepJ8M4nBdJrgcOucZGdiPIg7itk0+xJCakso7KybBQHPe2kc0bRyDUrjDD1FYfJrKKksMyPm/kySzOuENJD1z1ZPY2PL21WnVjscu/TOHK7Hn2bxM3EEIGyq5Y46DTj6t8VipeYxpU/ENnq2dcovaLzt8CTubbxXDdTjIjU+Z8ix8hTKNZKf9qZjp4jLITrSMZ3LCJVbOc/OAzUM0sGts9RKG1p4Ne7J+O99bm3Y+OD5u+5jbp9h2+sVmp+hrSpqOJLBfqlJih9qnKhu4e/hGZoVOQOskfUr7xuRWkoZOn03V+FPbLszEkyGGP+9jUCRe61KMtMdXeN6fcaYR4rYg7x/T99MIbEXWHtMvkt0iVE1qukzNqYtjodPTOMetSKeFgsq54wRFlJLxS5Vb15HGGI3IwQPIdAPdXO6jqp0074lvptko3bif/wAhrP1k/X/wrzfzy/8AA9H8Xb7kzyvweLh0xkhaTxAqylsq3oSMdR61LV127dyVdTJ3LzGlV7Y4wUAUAUAqAiuZLctbuyrqaNS6jIGrAyVyemcVzeo6BaqGOzRJXa6+TJDz2n5hv1x+FcRdAl95t8yXsecPJoulE/cT/LZk2uYFHjy2wMeR1r1mnnOqqMPZBQrn5m+518v8p93okNtJICN0a5iCtud8CPIP10lN2ctGlmmpl3ZpnCOEWDwoYoE07kBlBIOdwSfbWFFY7FfwYLjB93XLlqyMulgpDHQrsEDMMEqucA+6jisCVSxgw2RCCR6Ej7DVJrBxZLDaPjFAGKGDTeyS5Xu5o99QYOfQgjA/dVih8YOjo5LGDQqnL4UAUAnUEYIyDsRQw1k4+G8Kt7UEQRqgJyceZ99YSSNY1xh2Kdz7zybXVBa7zgeJ2HhjHsB+c33VpOzbwXtJTGck59jFpXd2LOSzMSWYnJJPUk1A3k9ZGuEUkkebCsGyjHK4Ld2V2ty3EUaAgBATNk7GM7FceZJx9lbwzngqdX8KOn5XPob7Vk8iBoDLeN8rwWXF4LhwvwadpNaEZCS92x2UbkHr7DmoppLlnQlqHdp1W+6ZPG64Dv4I+m/yUnTP6NR+LUVPhJexGcTueHFv/DrBp6HVE40vvksCh1DGNhWsrIehJDS8eZEjHe8CCrlYt1HSGTH1eHbetlZWR/Cy9iH5x45w+3iV7NIzKJBkd26ZUqQ3iwPZWJaOrXLws4MOMqPNgqJ59uPzUX2v+NQ/9H0fex8dP2L9yVb3l2omuUijhYEoFYl3z0PXCj37+yqsv4c01UuJNm61U5I//9k="/>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9395" name="Picture 3"/>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6768" y="4078033"/>
            <a:ext cx="2505075" cy="18192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solidFill>
                  <a:srgbClr val="FF0000"/>
                </a:solidFill>
              </a:rPr>
              <a:t>Lever 3 Mobilising Local Community</a:t>
            </a:r>
            <a:endParaRPr lang="en-GB" dirty="0">
              <a:solidFill>
                <a:srgbClr val="FF0000"/>
              </a:solidFill>
            </a:endParaRPr>
          </a:p>
        </p:txBody>
      </p:sp>
      <p:sp>
        <p:nvSpPr>
          <p:cNvPr id="3" name="Content Placeholder 2"/>
          <p:cNvSpPr>
            <a:spLocks noGrp="1"/>
          </p:cNvSpPr>
          <p:nvPr>
            <p:ph idx="1"/>
          </p:nvPr>
        </p:nvSpPr>
        <p:spPr>
          <a:xfrm>
            <a:off x="457200" y="1600201"/>
            <a:ext cx="2458616" cy="4525963"/>
          </a:xfrm>
        </p:spPr>
        <p:txBody>
          <a:bodyPr>
            <a:normAutofit lnSpcReduction="10000"/>
          </a:bodyPr>
          <a:lstStyle/>
          <a:p>
            <a:pPr>
              <a:buNone/>
            </a:pPr>
            <a:r>
              <a:rPr lang="en-GB" sz="2400" dirty="0" smtClean="0"/>
              <a:t>Mobilising local Community to support the inclusion of children with disabilities.</a:t>
            </a:r>
          </a:p>
          <a:p>
            <a:pPr>
              <a:buNone/>
            </a:pPr>
            <a:r>
              <a:rPr lang="en-GB" sz="2400" dirty="0" smtClean="0"/>
              <a:t>Bring resources and energy to support campaigning and making buildings accessible</a:t>
            </a:r>
            <a:endParaRPr lang="en-GB" sz="2400" dirty="0"/>
          </a:p>
        </p:txBody>
      </p:sp>
      <p:pic>
        <p:nvPicPr>
          <p:cNvPr id="28674" name="Picture 2" descr="G:\Stuff for Commonwealth Book\Pictures Commonwealth 2nd Edition\Folder 2\122Tanzania 2007 Kisarawe FDC Expanding the school (240).jpg"/>
          <p:cNvPicPr>
            <a:picLocks noChangeAspect="1" noChangeArrowheads="1"/>
          </p:cNvPicPr>
          <p:nvPr/>
        </p:nvPicPr>
        <p:blipFill>
          <a:blip r:embed="rId2" cstate="print"/>
          <a:srcRect/>
          <a:stretch>
            <a:fillRect/>
          </a:stretch>
        </p:blipFill>
        <p:spPr bwMode="auto">
          <a:xfrm>
            <a:off x="2843809" y="1268761"/>
            <a:ext cx="3264363" cy="2448272"/>
          </a:xfrm>
          <a:prstGeom prst="rect">
            <a:avLst/>
          </a:prstGeom>
          <a:noFill/>
        </p:spPr>
      </p:pic>
      <p:pic>
        <p:nvPicPr>
          <p:cNvPr id="28675" name="Picture 3" descr="G:\Stuff for Commonwealth Book\Pictures Commonwealth 2nd Edition\Folder 2\124 confluence ramp double railing.png"/>
          <p:cNvPicPr>
            <a:picLocks noChangeAspect="1" noChangeArrowheads="1"/>
          </p:cNvPicPr>
          <p:nvPr/>
        </p:nvPicPr>
        <p:blipFill>
          <a:blip r:embed="rId3" cstate="print"/>
          <a:srcRect/>
          <a:stretch>
            <a:fillRect/>
          </a:stretch>
        </p:blipFill>
        <p:spPr bwMode="auto">
          <a:xfrm>
            <a:off x="2843808" y="4005065"/>
            <a:ext cx="2636837" cy="1955800"/>
          </a:xfrm>
          <a:prstGeom prst="rect">
            <a:avLst/>
          </a:prstGeom>
          <a:noFill/>
        </p:spPr>
      </p:pic>
      <p:pic>
        <p:nvPicPr>
          <p:cNvPr id="28676" name="Picture 4" descr="G:\Stuff for Commonwealth Book\Pictures Commonwealth 2nd Edition\Folder 2\127 confluence yellow paint steps.png"/>
          <p:cNvPicPr>
            <a:picLocks noChangeAspect="1" noChangeArrowheads="1"/>
          </p:cNvPicPr>
          <p:nvPr/>
        </p:nvPicPr>
        <p:blipFill>
          <a:blip r:embed="rId4" cstate="print"/>
          <a:srcRect/>
          <a:stretch>
            <a:fillRect/>
          </a:stretch>
        </p:blipFill>
        <p:spPr bwMode="auto">
          <a:xfrm>
            <a:off x="6516217" y="1268761"/>
            <a:ext cx="1917700" cy="2566987"/>
          </a:xfrm>
          <a:prstGeom prst="rect">
            <a:avLst/>
          </a:prstGeom>
          <a:noFill/>
        </p:spPr>
      </p:pic>
      <p:pic>
        <p:nvPicPr>
          <p:cNvPr id="8" name="Picture 1" descr="X:\My Documents\My Pictures\RRDE Logo\rrlogo.gif"/>
          <p:cNvPicPr>
            <a:picLocks noChangeAspect="1" noChangeArrowheads="1"/>
          </p:cNvPicPr>
          <p:nvPr/>
        </p:nvPicPr>
        <p:blipFill>
          <a:blip r:embed="rId5" cstate="print"/>
          <a:srcRect/>
          <a:stretch>
            <a:fillRect/>
          </a:stretch>
        </p:blipFill>
        <p:spPr bwMode="auto">
          <a:xfrm>
            <a:off x="2867975" y="5929306"/>
            <a:ext cx="1634960" cy="928694"/>
          </a:xfrm>
          <a:prstGeom prst="rect">
            <a:avLst/>
          </a:prstGeom>
          <a:noFill/>
          <a:ln w="9525">
            <a:noFill/>
            <a:miter lim="800000"/>
            <a:headEnd/>
            <a:tailEnd/>
          </a:ln>
        </p:spPr>
      </p:pic>
      <p:pic>
        <p:nvPicPr>
          <p:cNvPr id="64514" name="Picture 2"/>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694039" y="3835747"/>
            <a:ext cx="3248947" cy="276160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55460"/>
            <a:ext cx="8229600" cy="418058"/>
          </a:xfrm>
        </p:spPr>
        <p:txBody>
          <a:bodyPr>
            <a:noAutofit/>
          </a:bodyPr>
          <a:lstStyle/>
          <a:p>
            <a:r>
              <a:rPr lang="en-GB" sz="2800" b="1" dirty="0" smtClean="0">
                <a:solidFill>
                  <a:srgbClr val="FF0000"/>
                </a:solidFill>
              </a:rPr>
              <a:t>Lever of Change 4 Influencing Government</a:t>
            </a:r>
            <a:endParaRPr lang="en-GB" sz="2800" b="1" dirty="0">
              <a:solidFill>
                <a:srgbClr val="FF0000"/>
              </a:solidFill>
            </a:endParaRPr>
          </a:p>
        </p:txBody>
      </p:sp>
      <p:sp>
        <p:nvSpPr>
          <p:cNvPr id="3" name="Content Placeholder 2"/>
          <p:cNvSpPr>
            <a:spLocks noGrp="1"/>
          </p:cNvSpPr>
          <p:nvPr>
            <p:ph idx="1"/>
          </p:nvPr>
        </p:nvSpPr>
        <p:spPr>
          <a:xfrm>
            <a:off x="179512" y="1052737"/>
            <a:ext cx="2376264" cy="5256584"/>
          </a:xfrm>
        </p:spPr>
        <p:txBody>
          <a:bodyPr>
            <a:normAutofit fontScale="55000" lnSpcReduction="20000"/>
          </a:bodyPr>
          <a:lstStyle/>
          <a:p>
            <a:pPr>
              <a:buNone/>
            </a:pPr>
            <a:r>
              <a:rPr lang="en-GB" b="1" dirty="0" smtClean="0"/>
              <a:t>One Ministry for all children’s education.</a:t>
            </a:r>
          </a:p>
          <a:p>
            <a:pPr>
              <a:buNone/>
            </a:pPr>
            <a:endParaRPr lang="en-GB" b="1" dirty="0" smtClean="0"/>
          </a:p>
          <a:p>
            <a:pPr>
              <a:buNone/>
            </a:pPr>
            <a:r>
              <a:rPr lang="en-GB" b="1" dirty="0" smtClean="0"/>
              <a:t>Flexible grade system and child centred curriculum.</a:t>
            </a:r>
          </a:p>
          <a:p>
            <a:pPr>
              <a:buNone/>
            </a:pPr>
            <a:endParaRPr lang="en-GB" b="1" dirty="0" smtClean="0"/>
          </a:p>
          <a:p>
            <a:pPr>
              <a:buNone/>
            </a:pPr>
            <a:r>
              <a:rPr lang="en-GB" b="1" dirty="0" smtClean="0"/>
              <a:t>Incentives for families to enrol disabled children. </a:t>
            </a:r>
          </a:p>
          <a:p>
            <a:pPr>
              <a:buNone/>
            </a:pPr>
            <a:endParaRPr lang="en-GB" b="1" dirty="0" smtClean="0"/>
          </a:p>
          <a:p>
            <a:pPr>
              <a:buNone/>
            </a:pPr>
            <a:r>
              <a:rPr lang="en-GB" b="1" dirty="0" smtClean="0"/>
              <a:t>Recruit and train disabled teachers.</a:t>
            </a:r>
          </a:p>
          <a:p>
            <a:pPr>
              <a:buNone/>
            </a:pPr>
            <a:endParaRPr lang="en-GB" b="1" dirty="0" smtClean="0"/>
          </a:p>
          <a:p>
            <a:pPr>
              <a:buNone/>
            </a:pPr>
            <a:r>
              <a:rPr lang="en-GB" b="1" dirty="0" smtClean="0"/>
              <a:t>Promoting Inclusive Education in local community</a:t>
            </a:r>
          </a:p>
          <a:p>
            <a:pPr>
              <a:buNone/>
            </a:pPr>
            <a:r>
              <a:rPr lang="en-GB" b="1" dirty="0" smtClean="0"/>
              <a:t>Community Based Rehabilitation</a:t>
            </a:r>
            <a:endParaRPr lang="en-GB" b="1" dirty="0"/>
          </a:p>
        </p:txBody>
      </p:sp>
      <p:pic>
        <p:nvPicPr>
          <p:cNvPr id="29699" name="Picture 3" descr="G:\Stuff for Commonwealth Book\Pictures Commonwealth 2nd Edition\Folder 2\141 Disablewd Head of Science St Augustines.TIF"/>
          <p:cNvPicPr>
            <a:picLocks noChangeAspect="1" noChangeArrowheads="1"/>
          </p:cNvPicPr>
          <p:nvPr/>
        </p:nvPicPr>
        <p:blipFill>
          <a:blip r:embed="rId2" cstate="print"/>
          <a:srcRect/>
          <a:stretch>
            <a:fillRect/>
          </a:stretch>
        </p:blipFill>
        <p:spPr bwMode="auto">
          <a:xfrm>
            <a:off x="5868146" y="3068961"/>
            <a:ext cx="2944919" cy="1656184"/>
          </a:xfrm>
          <a:prstGeom prst="rect">
            <a:avLst/>
          </a:prstGeom>
          <a:noFill/>
        </p:spPr>
      </p:pic>
      <p:pic>
        <p:nvPicPr>
          <p:cNvPr id="29700" name="Picture 4" descr="G:\Stuff for Commonwealth Book\Pictures Commonwealth 2nd Edition\Folder 1\5Young Voice Leonard Cheshire Disability.jpg"/>
          <p:cNvPicPr>
            <a:picLocks noChangeAspect="1" noChangeArrowheads="1"/>
          </p:cNvPicPr>
          <p:nvPr/>
        </p:nvPicPr>
        <p:blipFill>
          <a:blip r:embed="rId3" cstate="print"/>
          <a:srcRect/>
          <a:stretch>
            <a:fillRect/>
          </a:stretch>
        </p:blipFill>
        <p:spPr bwMode="auto">
          <a:xfrm>
            <a:off x="6012160" y="836712"/>
            <a:ext cx="2568285" cy="1926214"/>
          </a:xfrm>
          <a:prstGeom prst="rect">
            <a:avLst/>
          </a:prstGeom>
          <a:noFill/>
        </p:spPr>
      </p:pic>
      <p:pic>
        <p:nvPicPr>
          <p:cNvPr id="29701" name="Picture 5" descr="G:\Stuff for Commonwealth Book\Pictures Commonwealth 2nd Edition\Folder 1\13 David Blind Teacher Kerela.png"/>
          <p:cNvPicPr>
            <a:picLocks noChangeAspect="1" noChangeArrowheads="1"/>
          </p:cNvPicPr>
          <p:nvPr/>
        </p:nvPicPr>
        <p:blipFill>
          <a:blip r:embed="rId4" cstate="print"/>
          <a:srcRect/>
          <a:stretch>
            <a:fillRect/>
          </a:stretch>
        </p:blipFill>
        <p:spPr bwMode="auto">
          <a:xfrm>
            <a:off x="2627784" y="3140969"/>
            <a:ext cx="3000896" cy="1676776"/>
          </a:xfrm>
          <a:prstGeom prst="rect">
            <a:avLst/>
          </a:prstGeom>
          <a:noFill/>
        </p:spPr>
      </p:pic>
      <p:pic>
        <p:nvPicPr>
          <p:cNvPr id="29703" name="Picture 7" descr="G:\Stuff for Commonwealth Book\Pictures Commonwealth 2nd Edition\Folder 1\41 DPO Meeting.jpg"/>
          <p:cNvPicPr>
            <a:picLocks noChangeAspect="1" noChangeArrowheads="1"/>
          </p:cNvPicPr>
          <p:nvPr/>
        </p:nvPicPr>
        <p:blipFill>
          <a:blip r:embed="rId5" cstate="print"/>
          <a:srcRect/>
          <a:stretch>
            <a:fillRect/>
          </a:stretch>
        </p:blipFill>
        <p:spPr bwMode="auto">
          <a:xfrm>
            <a:off x="2699792" y="5013176"/>
            <a:ext cx="2934072" cy="1662641"/>
          </a:xfrm>
          <a:prstGeom prst="rect">
            <a:avLst/>
          </a:prstGeom>
          <a:noFill/>
        </p:spPr>
      </p:pic>
      <p:pic>
        <p:nvPicPr>
          <p:cNvPr id="10" name="Picture 1" descr="X:\My Documents\My Pictures\RRDE Logo\rrlogo.gif"/>
          <p:cNvPicPr>
            <a:picLocks noChangeAspect="1" noChangeArrowheads="1"/>
          </p:cNvPicPr>
          <p:nvPr/>
        </p:nvPicPr>
        <p:blipFill>
          <a:blip r:embed="rId6" cstate="print"/>
          <a:srcRect/>
          <a:stretch>
            <a:fillRect/>
          </a:stretch>
        </p:blipFill>
        <p:spPr bwMode="auto">
          <a:xfrm>
            <a:off x="107504" y="116632"/>
            <a:ext cx="1634960" cy="928694"/>
          </a:xfrm>
          <a:prstGeom prst="rect">
            <a:avLst/>
          </a:prstGeom>
          <a:noFill/>
          <a:ln w="9525">
            <a:noFill/>
            <a:miter lim="800000"/>
            <a:headEnd/>
            <a:tailEnd/>
          </a:ln>
        </p:spPr>
      </p:pic>
      <p:sp>
        <p:nvSpPr>
          <p:cNvPr id="4" name="AutoShape 2" descr="data:image/jpeg;base64,/9j/4AAQSkZJRgABAQAAAQABAAD/2wCEAAkGBxQTEhQUExQVFhUXGBoYFxcYGBYYGBwYGhocHhgXFxcYHCggGBwlHBwXIjEhJSkrLi4uGB8zODMsNygtLiwBCgoKDg0OGhAQGywkHCQsLCwsLCwsLCwsLCwsLCwsLCwsLCwsLCwsLCwsLCwsLCwsLCwsLCwsLCwsLCwsLCwsLP/AABEIAMMBAwMBIgACEQEDEQH/xAAcAAABBQEBAQAAAAAAAAAAAAAGAAIDBAUHAQj/xABDEAACAQIEAwYDBQcDAgUFAAABAhEAAwQSITEFQVEGEyJhcYEykaFCUrHB0QcUYnKS4fAjM4Ki8RVDU2PCFiQlsuL/xAAZAQADAQEBAAAAAAAAAAAAAAACAwQBAAX/xAAuEQACAgEDAwMCBQUBAAAAAAAAAQIRAxIhMRNBUQQyYSJxFCOBocEzUnKRsQX/2gAMAwEAAhEDEQA/AJrHa+3w92dkNxyhVEBjUlTLN9kaHaTQ1jf2n8QYkpeFpSScqKpAkk7uGP1oTwt97jeMlp3J1NV23NY3YEY6VQV3+32KvItu+y3FWYlVDCVy7qBOh511jg/7R8D3NkveVCqhGUq+YEKOSqZGh1B6V89kVINaLU6o1RSdne8L+03hzXizC6h0UOyyIH8pJGvlzokPEEWyLs95bIRkYCdCxMZvLSK4Jx/gdm3hMFiLFzP3ysLgO4urBZYnSM0egB5zRN+ybjDd4cE5m1fGgn4XXxSOkgER1ikTh/byEdYOK765aazcIX7ZJyyOQAYa89utaWIM2WIb7La6HrVPFYO33tgsGJQAWwIiQDv6AVG4Tu9U1ynUIeanWQKLEnqdgSdIo9k2YWb7Ssd9eJ3GzGTOtZvah2GEQFdwdjP2fMCp+zmT9yvHMQS1/wC0RzMaTFV+2A/+2WLhYdPCeg5Cr8f9V/cjm/yl9h3Z1VGAvHLBzsJjowESKzzWpwhSOGvqINx+Wv8Au9ZrJJpcvc/uDk4j9hlw1Lg6r3TVjAmsFo2bCaU50p+E2qRxQjTkv7Ubty5iLOHSTKzl5TJBY+gBofs9nYiTNF2IGfG4u8fsBbCfIM//AMarRrpUmWbTpHp4Ma0qzKHBRGgrB4twxkMxpR5bXapsVgg6EEUqORplMsSaOUm3rT7R5GtHieGyMyxsf8iqNzrVSdkbVDwKN+wXGWz/ALu5kEE255RuvpGvsaBbdwVe4HiCMTYP/uKPmYP0NbYucbR2YmmlqdyphFNIjzNTSaRFNIrjBGmEV7XlacNK0wrUhNUMTxewmj3rYPTMJ+VccWctKq6cSskSLtsg886/rXtcdRzPheEIQmNTy8qq4lSOWX3ont4aR4dKzuIYdjoV1HSpIztnryhSB814NKmvWip8QiprPD7jrnCkqNJjT50xtCqZD37QBJyg5onSTAJjqQB8h0rY7O8RNq/auAwUZW+RmsS6NDO4qTCGNa04+ssBjEvKty06sjKCpA9Z56HlHKq1vN3STlgga6jdfQ1xHsxxr9wdbnfHK11VazLAGyynNcMCJU5Y56cwaIv2o8avLas4fDOTbKTce25YtyC5uQiZA3mti+4E0+At7MXv/wAdciDrdmGE6k8qi7YWc9tVyAGAZYoB8QG818/4PHPZuB0JVgeUj1B6g8xXT37XXMdZRjaiDlMSwlSDyA61VglqnfzZLmjpgl8UGeEQLw0aalpkbauTE7GNvahTjvEms2yUUM5+EHb1PlVPtXiWbCYWyRK5M25HiJO6zrHXzrDwNy61hc7hoLLqdYHwCff5VNlyU5V5HRwatLfFFG32rxC3ZvnwGAVUAR/EvOfU0a9muP2cR4UYlwBmBVh9Yj60CcdwZuImwaY66efyrI4LxW5hbneW+ehkSCOfp60EJ2FkwLsfRGE2qVq49he3mLZluKyhUMNagEMOesSCR5711vEYgKhfUgKWgbnSYFNUkxEsbjVnNOJ4oreuIYys7PpvmJ1mobl0Cq+PwP8ArOULEu5bUyFkyR7TV3imEhJBqCb3PWxqlQ3CY4kxl09aIMMoYflQLwq5dkyg0PImf0+oo14LiSwggg9CKCSoZF2DXbPgxjvFExv6UBXDFdwxNiQQdQa5F2nwHdXGA+GdKdhnewnNDuYqtrWp2cTNirA/9xPxB/KsnLRB2EScbZ8iT/0n9Z9qoJZcM7GVqNqp8T41YsaXbig9N2/pFR8N43YxBItXAxG41B+Rg0yyLSy8TXkUmps1oNCimla9z1Bi8QV2AiCc28GNNB/mw51x2kCO2XaN874a0NNnaJJ6gdB50FnBOTtrRRhRDFiHzal2b7RJ1Y8tTTXcFyoYqf5ZG8bxSJTdnoQxqKA+5bYEgjUV7RY9lZ1Ck9dK8rNfwHpRaw2Ja3BuGAQCAwjcbetbuGdbgmNKq4+0pGoIMSNJ2OX28QO9WOHXPCKVkjUmh+OVpMz+I8IDOOQPlV2zhe7ED4IiI1iN/Tf51fLCquPugKdfQedA22qGbLcA8fbGZpMamq62yGKneYqfGPLt0GlavAcOty5YDAaXZbqw8OkDU/D9TVcU6I6t7Glg+GgW3vOQxKHIN8oA3Hn+prSx0nD4dn1DAifMAaHoas43hN4s1lSotFfDcYwArbrpqT6Dp1rXt2beW3YIDIpBkjc7THLlRz0yhpXIuNqersc9xnC+9LlBLaa7Ko0GY+/40VdnB3SdyN18QI0zBvtesyPYVu8B4YLNmSIY6n13j2Ee5NVuJ4QtmdLgQhSCIGo3jNIishUVuZl+p7A52mxk6KJCqSW5z0HON/pVXhuAdUe2/wAWQXn3GSdlYj+H8KhN1AyMxDhTJAgg8wpgnTQTRLiXFvAM9zR8Tck7Sc2qgDmAgUQOtZJwd0MjCS0pGLhODviiVJyqu59jA8yTHtNZvEOBNbWLqFQB4ToZ9CNJroHDz4EORkEaK2WZ2loJqr2msm7hrq8zJXyIMg0tQ2Cc9zn3ZKy9y8yIILHMonSVOq7QdD5aCu14vGBsMWGmyny1AIrluF4aLP7vZBls3euekfluPaiG5jXM2wy92viK7GWga9fs6U2UdKYm9cl8FrB2AZMb8+cVHxONAapDvU+BtfMSPlT8VduPBdQI6c/avOkenGqGYPDQ1EmGt6SIrGw1X7eI5UIdGhecRQPxjhBxDkL11ope5IqPCxbk8zWxk1uC43sCnBuy1gaHI9z7WbXL0hDofXWqt3D/ALs7YiwihiBbAA8IckgsoPIjLpyM0SXrK2ouMVXLsZ3n4QepmPypvGjbW0EUzcHjOmknlOxMwdOYp+JybbEZ1CKUfJzfiwuZi9xiWY+I+frUHDL7I4dTlKmQa18ZZLA5hr+fWsazZOYJtJjrT4u1uTyj4O04TE95bR9syq3zE09nqLhVkpZtId1RQfYCpXFNXBA1uMz0LYzipuX7izFu0AB0Lnck+UEAUU0JX7aWwVaAQ7EnqZ0J84FLyOkP9PFOVlcMzaZkYc+vlz/71MLQGpA+VVu7QwwOvXnT2vCKmZfsVHw6zsPpSpM4615W7g7F/ifFASwA1EgKDynnHzqHD3CBM77g8vKjBOxWHfxE5lYSCuxB1BBk1h8Vt2rF0Yezr3aPcusdTt4Un3Un286qWJNV3E9antwZN3ioBy5gT0FVuJYwrbJJ8R0HlPSs/hWDDJdutvMA+4k/Mj5VX4relgs7fjzoHhpoPq2mVsPZZ2VFEliAB5mt3iPDRYIUEuRbzHeA+YAFByk6exNXuwPC8xe8w0HgX1PxEe0D3NeY24GxDH7IuQByyYdJYehJ+lWQglGyWU/qoKuBYX94s3VcktavOttyTIAjQmZI5ewq1hsCl0siYhrd5NHtPlcg9RMEqdCDNLsdaKYW2Tu+Zz/yMg/KKGf2n4SGtXwN5tsfMap9M39NZmxqtRmObvSFOD4PirIVAUe0s+EaNqZkSNySTvVZsSneEXsyJqDE5ueketc64f2mxNr/AG7zgdJzD5NIrdXtobwAuIj3I1PdKSOUzO/tUvCKKt7lTD3XGIS2V7u29wCSQAFJ1lxpMD3MCtvtZcN+4EXRU2HLNcZFX5BGrFucXImF0693GnORmryzxp7gDIoKzG0aiOreYpduqofBqLuw5xdyCCPhGgPOAB5czUnFT4CFgwDGoAnXSeVBjcZuxDK45DQH8K8LlcJiD4ghU6GR4mMEifWma7fAhw2uz27xP/UZ2WGYZZAJGUfCB0G3KmLcvd5/vKqFgxQwTpsCMsgxPOg+1j7ifBcdf5WYfga1+D8eaQl1Fvg7BoDCN4ePxmt37nNd0gltWrwaRcmTIg7DoQTrVxMa5IW4kfxDafyrP7sOEYIbUjRZmBy1gfhWjbsNEcqkyKnRdBqUUy/bqdEqjbOXnTrmPA5+1JoOy87aVV/fWWSVBRROvUV5h3L76CtC3ws33t2hszDP5INW+mnqRRRjbSMbpWcz4/xK7iHL3ZCqYVBoE5TB3PnvRhisOty1mDE3CoMyMhgSeW0TWR+0vhTW7rOi+Bv9QxyGYqD6THzFYPA+OFYRz4Z36Aggj01mrdGnb9CXMlqTXhMvPdMjTb86mfDt/p31gi3dQMDzLch7AT6iszu2nIpnWF13HKti+cvcYdTMMXfzPU+8RQRjuDOSoN7/ABFEWbkoBEkg5R6sAVHua8w2Ot3SBbuIxOwDAn5TT+y6w3i+EiCDqCDpljmPWouG9nbWHvX3SIZiLYE+G3mmJbnt8hVCI+mi6lmTAIoGx9xrzMxWFzQfYmB5mImi3jGM7lCyDxfCu+rMYFDfaK13Js25nwFifvMSMzfSgyK0OxQUd/OxhLhjJEaVOlkU1L2p1NTLhmvFbSaFzBI5L9pvl9SKn3bH7JWDeMxN7O2UQJ0BUzHI++/vXldmwli3bRUFsQoAE9BSqrpon6gB9iu27WcPcsOpdlBNg6QCfsNJ2B8Q8p2gU7s1hGuPcuXDPeI41+2SRLem4HuedU+zXBUuWg8+DmPtMRuHjZZ5c9zRJnCOp2AH0EfpVWPHStiZz3pGNisTaCMoUDLK5NgCD4TpE7TWLw/hQuMSZCjU+fQDzqXiLC5dPdgtmOmkf9q3OG4TIqqSJZo920n21pMLySt8IvzRx4cVL3P9jcwKrh8NOwVS0e00FWlYqR9plS2P57zZyf6QQfWi7tawSwLezXWVT5KNT6QAPnWL2atd5iLU6AZ75Hr4bY9oBHrVPLo82PDYe4dQqhRsoAHsIrM7V4Lv8JfTmBnX+ZNfqJHvWhNOstvPM02UbTQtSpnEL+Ha2YcEEiQD05GtHsdHfmdspOvlVjthmTEPBgDLbB5+ET7CSawLV4gMupLALvpBOteXyj0LDXinErJs3grqTlKiJgkrsDETv8jQvwviSWhDhjrIyxH41NjsIEwyHUkmQfcgH+msnA4NrjhF3Y+3mT7VkUkd8B1geP4ZmRQxJPLKZn5VF2049Zex3NpvESJ30CmTM85FN4T2ZtW3Vi7F1hhsBmB6dNIgmn43stZe8br3wSzAtatp5eL/AFCYBnU6da5TTOcGgYw3BXe2jJ4ndiqqByEyZ5UYcF4GmGAa4Fa7l33C/wAs8551rWzbtLktqFWIgSTHmTqa0OFcN74q7E5QdOpjr5TVOLpre7YjJ1HtVIi4hwR3QHvFRzB1UtHUQCNaYeGFSFFxieZgD9YohxlvUVWuJlPmx+lLyRU3ckMhKUFSYF4m4e8ZcxIDEeenWKtYewOlLj+CNq+W+zd8Q/mAhh8oPsa8W/4ahyR0ui7HK0a2DIG9HPBcCUSWEXLukc1Tn6Hr5kdKHOyfDNr94aDW2nMnkxH4D36UZ4YESzfEeX3RyUfnVHp8FfU+RWbLf0oDP2iplxOF8OZGR0uLyNuQGB/qn2rm3aHsTesEvbUvZPiVwNcv8Q6iuu9rUzm2oHibwg9Bz/X2q1j8L/oi2NAFj6VTo8i55NUYrwq/c+dbN97Z0JBHtRN2Xtm9ezc4j06knpT+13ClR/DqToAKn4LwrE4UrdNtu7IhmAJAB11jaOvlSa3AYd4VFtLAMnmfXapGfUfKs2/iJy/xFY99/pNSvf1/50wWU+KWy9+wvIMXP/ESPrFZnbDDlrtsjkmn9WtWu1Flyk22KupDKVJB8xpQ9a41cuqVumWSCpgA7HMpjrpHp50ufdeSiEW0peCpesZSaMOyvDjZtm5c+NvovIfmf7UKLxW3bdWy96RBIJyqD0G+Yj5URcO7SfvGgslRzbNOnoF59aHEle52aEkk62NXv7r+JAoU7ZjBjrEc9/elTf8AxFfun5H9KVP3EfV4BfA4kWQFRctsaEbmebE8z/2p/FsRKGDuN/I0Q2ewtw/7t1LY8pb6mBPvV7Efs7s93lW/cDHmQpX+kRHzoceSSg4sN6FkjNdmjmuDbKynz/GjThOGD3kgDwgkn0Efiaw+Odmb2FZA4zqTAdASDHIjdTHL8a1+G3WVGIzKWhRyaBqfMCfw8qzDkWODsp9clmlFw8Gb2wu58R3an4VCCfv3dyf+FaPZHDeG5d0hyFT+S34R+H0pl/BoSWKgneec9Z3qvguLjDstpv8AaOxH2JMn1E/KjwepjOdUR5fTyjDZhTebSnWW0H1qribywDIjeevp1pmBxAI0nMdTIIjy16V6CIqBLtZZs/vp74sUMNl1AIYCfEpkag1VHA8Exz2Xc6z3bOoI1+w5iffWl+0dMt+23I2gPcM0/iKERdrzZ7SaLobxTDbGYLC5gkOIAhbrv9JaCPSq6WrNs5lARgDlIXNuDv4gQPMTQ0mNaImR0YAj5GrCcRGUKVEfwyKW0MSVmxwviqm5L3MnUx0II3963rlmwULWb4e7yzMoBJ8jFYvBOPYe1E4ay3ncUO3zI/Suh9luOnEZu6tW0RB4iqADyUZW3P4UOmzZTfYx+DcLuXLjoSCiRLaZpgSpUc5mDtAowwdgKQoEAKQB8v71aU+IT9oH51Dmi4vmGH4ERT8eNR3Fyk5ckePHw+o/Gqd9Nc52H5bmrWIuDvBnByjWBzPnVPj+OlcqrE6Enp5AUxoEDL/Ge+e9YxHhRyHw7/8ApMBABP3THzLddH9nrCrdsjFMFuXD/p2zqJ+y1w/ZDHYc9KxuO3Qbiou6qZ9ZMflVrgXBRe8d0swE5vYeEdToPwqa9Uq8HpPAliWRul/J2LAodCRB/wA2qw7b+VC/C+K3LChbxL29lbd1HKfvD6+tb5ugrKkFW1kbR5VUmeczJxmJHfoSQAoG/mf7VW7RdoB8NpWuMfu7e52+tWrlkG9b0+1r08IPL109qsPYFy6Qo0XfzPIf50rGcDvAey574XsYM7HVEGqjy8/wo8tDrAH3R+Zqmt4Kcq6n7TefQVaw4muqjm7AjtVgO4xFvKItuS69AwBzKOg1BHqelZd+5OcejCjLt7gi+GDgeK06v7fC30Yn2oFFzxmelAzC3i8UptZ5GgM1z7GXWc5yAAxI00iNNa2OM4kojJ1Ij86y7i/6KE6S5+WtJyO9i30sdK1eXX6F3AcEUorEkzsBp7fOt6xZVWyq2Vokgc+QHmKpcLbLbBP+CruD+LOR11jXyAP+cqZBUtif1EnKbTeyJ2xyp4TuN4aB8ppVSvXFzGQCfSlTNRPpOsJbj4mEHbl7CTt5V4oClUiFIMevSOXlVfiCZk0HiGo9RqNfXSlir5VRKsToeUaRImlmk+Pwgu22Q8xoehGxoBe1G+kUd4bGBxoPnWPxDs4LmdlchiSYMZZOsaaj1pGXG3uh+HIo7MDcbfA2rBKd4/X/ADT860cbbfO1tgVZTDA8v1p2HwkU70eJp6mZ6nKq0om4TbfIV5KZT0PL51sW7oAkrHXX8KzxeFsUy7jMxg7dP1r0bpEDVsG/2hkt3Dnn3g//AEj8DQZNGnb8+Cx6sfoKCqgy+9leL2j1OtPDVCKIOyXZ58diBZU5RGZ3icqCJPmZIAHnQIYe9nuzt/FmLKSoZVZzoq5gTJ66A6CTt1Fdv7O8It4WwLFvYasx3Zjux/zQACpuC8PtYe2tmysW0mOrN9pieZ/WrjrpodacoUA3ZHft6abjUVnYyQysBIDCfKdCfTWrF13HOPaaHe0+PuJaYh9fQRWm0bXExoDWPxbVJ2036edXsLjVvWVcGQyg0P8AaHF93Ycc9h/y/wANZN0rNxxcpKKASwJYnmTXR+A2ALCnqROnSuecNsl2VRuxge5iui8AxYT/AErgidvXlPrU2BfU2et/6DSxxivll3id5QonYkCouGh8wFq54ZkjQr56GqPaa3LooMRrMxHn6jpzmpuH27iq7ZZO4KGCZOxHKBPrVLZ46VmwMTOIgbKrH36/M1dF3urYUfG/iJ6A8/WNB6+VCXDscf3lJzeIlYIHMHnvRCGzXHJ18RAHpoB6aVqle5zTXJp4G3p0H19q1sOI2rNw2talkVxx7jbQe26n7SkfMVxfFXoaeVdsubGuN8V4eLd+7a3Cscv8p1UewMe1BOWmNs1Rt0DnGfG6AayT9BUHErwbu9CI3+lEn7km5A05/wB6yeK8OtZS2fLEx4ufSDvUvUTKo3Gvg0LRzaDbanYhFSILaRpJiaocBxkodiwMEzr5HT/NKmuoxMnam9WKJtDe45boG9KoGsHrSrOpHyd05Ha9xBqNlBGVhU725pn7v50YoofutwHwZBrv/mtXkU7mJ5xtUoWq+Mxtu2JuXFQfxMB+Nc5G0UeMcHt39W0cbMN/QjmKDOK8JvWZ8OZfvjVR6819638d27wduQGa4eiLp82gVnJ20u3iRbwdwqdJKs416hV/WihlcdjnivcHP3eftGetS2GIIDAHoYrZtdn8QxkWcoPU5QPZjNS4zs7fRS2QNHJDJ+XP2qvqR8iNEvBzTt9fzXba/dQn+o/2FDeHSSQen5itLjoZ8TcBBzZguWNZgQsdaKeznZQW4uXgGfkm6r6/eP0H1qDLkVtlmLG6SQL4Ds/evQUXw/ebRfnz9po87M8HGE8SsTdiC+2n3VHT13rXW3Xt1IFRyzSfBXHClyE3CuLBwFaA42jZvTz8qu37h3Fc8/eonWnp2ovgfCbijmCof2LaN7x61Xh9Re0/9icuJR3QTcTx+UGTyn0A3PkPOuO9rO0zYhiiE90PXxefp0FXO2vajvf9G0GVT/ulhDE/cPl16+m4bNOnO+BKR0X9m3HPA2HY/D4k/lO49j+NXe193N3dtd2b+35/SubcOxrWbi3F3U/Mcx8qO+H4tb+JV5lQnh9x/wD19KXJ2qKPTqp6vCbLHC7YbGIEEKAAB/Lb2+YoixFs7Rr8Sn0G30NDfCVjHEAjQtE7SF2PvpRTZu50I+2jEx7nStxLn7jfVv2f4r+SLjlt3yOhGoiDMHNA1jpvUr4q5aYqQ2Xwg5ZYARuAZbfpHrT7l0Bf4Tqp6HmK94ic0MDBjenKR57iV7LhiGRlIUiYDAyNIIJ/yK1+Bg3Cx/jbXlqZ3O/tQ9wti13Kx0Msx5nyk7cqOeDWwdRoo0AG1DabOSpGhh7AXetS0grNzywA5VpAVrNIOI4nJbdgJKqT8hNczwXDL18td8JLwSxO5OpOg8xpXTMYmZWHVSPmIrl/Ae32HRFtOpTLpMz9CBQZIppWbFtcGivZotAuAxzyvl/AD8aY3ZexbYvk7xTGlwBwvmuafet7BcasXv8AbuoT0Jyn2B1q4yeQ/qpaigXKXcpLhrXdhRaUqdlCiPkBArJx/ZK2+ttmtHmILL9fyNapm3y8HMbx8uVWnxiossd9o/KtcU+TE5LgDG7G3+VyyR1OYfSKVFB43a6uPb+9Kh6cA+pMmu9qrE5bZe833bSlvrtUbY/G3P8Aawotj715/wD4LrW/ZsqghFCjooAHyFPrTUgUudn8beP+tjci80srH/VofxqTCdgsIpzOHvN9645P0WAfeieaWasCsqWsDZsqSlq2kCfCig6eYFYb9oLhBY5UUdeQ8yaudpuI5EyjdgST5CPxmgLtNfZsJFs/Eyj60mcnaSG44qm2G+H4y7eIFGXy/IzWiOIIVLE5Y3B5VzDgvE1UpZU6CM3qNx86JcVdDjYjoaHqOPI2WKLWxFxu5bvXRcFtMyggPlGcg/xbx5VWQUwvA1pvf0iTcmMhBJFvaq2Nvwpp0kjNso+0xCr8zQt2rxga3lt31k/EArER5XNh9a2GNs6clFDrP+oM26kmOhHWai41jxYtMftEZU9YMew3rMwvFjbtrbUA5RE66x+FZXHrr32DDYCAk7dSOtPWJ3vwRynZiO0nrTM1esKbVAA6aKeBkKQswYgeo1/I0KTWxmLBGXQ5gf1oZcopwe2Xmgo4Jcm6XJ66+bHc/WiAX2RsywYPLmOYg7UM8IGjEDaPzrdeDqpg0WL2hesf5lfC/wCGxbxakfwnl0PMVG9/Lpy5fpWD3xH50794Jo7I6NrhVprt0BRrz6RXQrCi0gUb/nQz2OwoWyXPxXDv/CNB9ZowwWFHdDSZ1J9dh8qOPkFi4amuu9aVVcEupHNefOI6Vby9K1o5FfFtAjrXy5jAA7AbBj+NfTmNOor5x7SYPusVft7BbrgemYx9Irpr6TYPczkuldiRW5w/tRibPwXWjoTI+R0rAfavUbSkDWdI4N+0UuwS/bUjmyggjzIBgj0ip+0XaLDmxcNm8Q2UhFysDmP3Q6iR16VyuxeIaRvr9dPzp+JxJ5EmBE9B0FdYFI0U4zdAhmSecqJ+kClVa1w0QM1q9m56oPo2teVtA2j6emvM1eU2KwIcXqN7lelahuCsOAbtxjZuRmjKBp9aHuM4/NhSijWQZ6QZoq7WcMw9xvFcFu62i6yW6DJufagC7bvIWTJnXrMA+mbWkSTTspxyVUGPDsBatWhcBBZhJO5M7+gqrf46hMKZjcjb50O3nuHCZEt5bneFSC5bwFZUqJgQQR7ism32avRLMoB3BYk/KKFxXLYWulSRu4/tDZnRmY9FGn9R0+QNZ1ztHc/8tVTzIzt820n0Aq9Y7J24B7x55iBVley1rm7/APT9fDWqWNAvqMGMTjLlwy7sx/iJP4/D+FQFPn/n+afKii92VH2Lh9xPyIiof/pO5/6ifI/UfmKYssPIl45g3l/z/OfyPzprD/P1/vRUOxzne6vyJ+uk1Dd7HXQPC9s+uZfloYrerDyd0peATv2Q24/X/PnzqhdwZG2v4/3oqxHZzEL/AOXI8ip+k/Ua6VQvcOur8Vtx6qY+cR8+polOL4YLjJdgcCEmOdbWGw5Qqp8jSC5WDQJGuonTzG8aEyJG21OxGLLvmbT6jpofaslbG4XU9zd4IxGdl5EaeRmt5LasoIoc7OYlQ5QnV9F6SJMetGOFwLZFjzP1pmP2neqf5jMW7bMxTrWHJ2rX/dAHOYGDWnZw6hSQdhNHpEWb3DFy2EXogHvFFOHYBMvQAfLT8q5aLhf4iT6/l0rUwjsNncejt+tJ/FRW1Dvw7fc6NYWCTUjCg7DY+6sEXG94P4irq9p8n+8AF5uOXmwPLzHyoo54SYMsEoo0rjjMZ3rgP7RfDxHE9Cyn5op/Ou8FgT61wn9qFsrxG/OzZGHpkUfiDVWRfSIhyDQM1Gwios9MN+pRo5Nz/n+cqksqaZbv5QTEkiBPKefy096t8MvBbiudlIYjyXUj6UUQWaHaDjVyxfe2Ft+EJMkzLIrMDB5Eke1Khu9cLMzMZJJJPUnc0q3X8GaUfWakESDIOxrL4r2hw2H/AN28gP3Qczf0rJoG7H9s86m0xyPGgO0/eSeU7jlQf2gwLd49yJzsWIGoJJJJU/XKdekj4VhNUG/Fv2pIJGHss/8AFcOUf0iSfpQ03abiGMLKj5QBLBCLaqOpYmfbNr0NCnoNOn6GpcNjmsklCIYQZGnvH4jrXN+DlzuE2D4JbVxcuXTcca6Sqz018Teuk1vJZA2XKPOZ/X51j2ClgZncMYBLkBVHlbHIeZ1PltVW92slslm27udtI/vU0lKTKlpiF1nCyPhHvTrmAn7ArI4ScYQDdKIPur4m99YH1ohth4jMfeP0pTVDVuUzYA+zUVy1GorUbDtzposeVLNMhFNWbOGM1pWsItOu5VraZhUGH1Aqy2DgVm3+Lqp5U63xtWrnE1MstappsinW8UDTs4oKDK13BqdwD7VXfhdsz4E/pH6Vom4KUit3M2MscKt792mm3hX9KsrYjmau5RXoSt1SXc6kUjhj1PzNeDDnbWDWgEr3LW65eTtK8GdbwwG1XMOkVL3VPy0JpIG0qPDYRbzEXBmQRI5EzpPXbaocRfgVzjjXbO/Ny3ZfIkkZlHiPInNy8oiqfTJOdvhCM8qjSOv43j2Hsg944XKPlHLTn5Vw3tjiGv3rmKBlHePNIAChvYCsn94MakmOs021iyhPNSIZeRH616E8lqkQxVFFmrxdTVi+wCkKdGM/2plyzlRG5sWP/EQB9ZpIVjL2vtr/AJ7VPh8QqqZ3IKgdOpP4e9NVQASeewpuFQEMD5VvBxEU6a0q08PwtGUGD/Wo+hFKsOst3rWsroRrIpYHtDcttluzdtn4lJk+qk7EU8ms3FWtfKsDCTFYBWXvrDZ7Z1kbg8w3Qjqffqc0r6TzB0BjffY/LaqPCeJ3MM2ZNVPxIdj+h86Jlt2sUhewQG+0h3B6GOXQj6jQaA0YYtyQCSFkBlaSFE6lR5anaBG9FuHuYbBr4HBWJzSGZvIRsvlt+NC923rlcZXU7nQjmARsfIjeZmmd1LfdfkdCrD8/rJoZRsKM6CHGduHgd3bAU/aJke4G3uaqW+2GLBynJPLwmG6RB51krb1OVQGHx2mBg9SOnmfD0rwKseEZk5pMMp8tPyaBWKEV2C6kvIXYHt65BD2iWG4UifYGJqZu3srmFpyOcZdOXi1kUHHYGWIHw3B8Q8m1kdBJGlPBgiYVj8LgeBuUkR7CBvJmu6cTurIJbvbm5stsCfhJbQ+kDXXSsrH9pMTckZgsfEgUBh1KliQROnXyqh3Y1AAVvtWy3hMTqjExoNBJJJO1OVTtDsF5f+baidV+0VUa/ZEmtUIrsY5yZRYsxLM7Hq4JJH867joDoPWpEu3bcQ5BPwycyN1yMN9dIE+tTFRAfMAJAF0LoDyW6uokCWMBjJG9VWxIGiKNT4l17toEKQp8U7nU78uVFSBtm1ge07pIuLBX4o5RpsfPpNEnCu0tq7ADiemx+RoL4N2dxWNIWyj3AvhzEkW1HQudBHQa+VGx7CYPAWxdx94M+620kCfIfHcPnoOopMscXwUQnP8AQ1TeHI1539c24j2mbvCbC5LfIN4ifXkPQVJY7Xv9pPcH8jSXhkN6sTpKYrz1qZcRXPrXaxNzmHt+laFjtRbP2wPX+9C8cl2C1x8hqMRS/exQ3a43bbZ1+Yr25xEciD70OlhakEwxNJ8VQwnFl61L/wCJKeY+ddoZ2pEPa7i3d2iAfE/hX8z8vyrmxWtPtDxPvrxIPgXwr6cz7n8qy5q/FDTEhzT1SIrhIB9arvdJqbE7VVo2KJ1UEqDtzipcfiO8YaQFGUDoKge503pJbjesNJRanc09dNOVMVqa7SYFYYed+eppU4EDSva0415rxxSpUA0z3GppuHvtbuKyEqwO489x5ilSrUcw+7WWFOGFwgZwUAbnDFpHmNNusnmaGsGM6XA2uVCy9QRAGo1iOW1KlXC2OdZwy3PthyoPQACABtTMU5GVvtELJ5mRJzfek9aVKiZw9gA1ogAZwM0DQyxBgbDTpFT9yBevWwPAFchZJEiYOu8UqVcjivgnLDK2oBMTuIBICtuonkKlt+LDvcPx23RVbYwZJzR8Znm0mlSrDjHe8zsWYySTJ/7UY/s04NYxGMCXrYdAubKSQJHWDqPI6UqVZLgKHJ2DtbfOFwN1sPltm2hyZVWF9FiPpXztxXGXLrl7js7NqWYkk+55eVKlWdipcFGKUV5SrAT0ilFKlXHUXEtDLMVXxAgCNKVKsgdk4ZXRjT2uHaTHSTFKlTkSnnOvRSpURgy6NDVRdxSpULOQ5fiqZjSpVhwxzpXqbUqVccR0qVKuOP/Z"/>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0419" name="Picture 3"/>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5890247" y="4818442"/>
            <a:ext cx="2466975" cy="18573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0421" name="Picture 5"/>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2619375" y="836712"/>
            <a:ext cx="2998458" cy="187220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8"/>
            <a:ext cx="7128792" cy="1143000"/>
          </a:xfrm>
        </p:spPr>
        <p:txBody>
          <a:bodyPr>
            <a:normAutofit fontScale="90000"/>
          </a:bodyPr>
          <a:lstStyle/>
          <a:p>
            <a:r>
              <a:rPr lang="en-GB" b="1" dirty="0" smtClean="0">
                <a:solidFill>
                  <a:srgbClr val="FF0000"/>
                </a:solidFill>
              </a:rPr>
              <a:t>Levers of Change 5-Peer Support </a:t>
            </a:r>
            <a:endParaRPr lang="en-GB" b="1" dirty="0">
              <a:solidFill>
                <a:srgbClr val="FF0000"/>
              </a:solidFill>
            </a:endParaRPr>
          </a:p>
        </p:txBody>
      </p:sp>
      <p:sp>
        <p:nvSpPr>
          <p:cNvPr id="3" name="Content Placeholder 2"/>
          <p:cNvSpPr>
            <a:spLocks noGrp="1"/>
          </p:cNvSpPr>
          <p:nvPr>
            <p:ph idx="1"/>
          </p:nvPr>
        </p:nvSpPr>
        <p:spPr>
          <a:xfrm>
            <a:off x="179512" y="1275238"/>
            <a:ext cx="2736304" cy="3665931"/>
          </a:xfrm>
        </p:spPr>
        <p:txBody>
          <a:bodyPr>
            <a:normAutofit/>
          </a:bodyPr>
          <a:lstStyle/>
          <a:p>
            <a:pPr>
              <a:spcBef>
                <a:spcPts val="0"/>
              </a:spcBef>
              <a:buNone/>
            </a:pPr>
            <a:r>
              <a:rPr lang="en-GB" b="1" dirty="0" smtClean="0"/>
              <a:t>The biggest and most effective resource for inclusion is mobilising peers.</a:t>
            </a:r>
            <a:endParaRPr lang="en-GB" b="1" dirty="0"/>
          </a:p>
        </p:txBody>
      </p:sp>
      <p:pic>
        <p:nvPicPr>
          <p:cNvPr id="30722" name="Picture 2" descr="G:\Stuff for Commonwealth Book\Pictures Commonwealth 2nd Edition\Folder 1\26 Pakistan.png"/>
          <p:cNvPicPr>
            <a:picLocks noChangeAspect="1" noChangeArrowheads="1"/>
          </p:cNvPicPr>
          <p:nvPr/>
        </p:nvPicPr>
        <p:blipFill>
          <a:blip r:embed="rId2" cstate="print"/>
          <a:srcRect/>
          <a:stretch>
            <a:fillRect/>
          </a:stretch>
        </p:blipFill>
        <p:spPr bwMode="auto">
          <a:xfrm>
            <a:off x="2915817" y="1294332"/>
            <a:ext cx="2908668" cy="1905943"/>
          </a:xfrm>
          <a:prstGeom prst="rect">
            <a:avLst/>
          </a:prstGeom>
          <a:noFill/>
        </p:spPr>
      </p:pic>
      <p:pic>
        <p:nvPicPr>
          <p:cNvPr id="30723" name="Picture 3" descr="G:\Stuff for Commonwealth Book\Pictures Commonwealth 2nd Edition\Folder 1\21 supporting a peer Oriang Kenya.JPG"/>
          <p:cNvPicPr>
            <a:picLocks noChangeAspect="1" noChangeArrowheads="1"/>
          </p:cNvPicPr>
          <p:nvPr/>
        </p:nvPicPr>
        <p:blipFill>
          <a:blip r:embed="rId3" cstate="print"/>
          <a:srcRect/>
          <a:stretch>
            <a:fillRect/>
          </a:stretch>
        </p:blipFill>
        <p:spPr bwMode="auto">
          <a:xfrm>
            <a:off x="6012160" y="1268760"/>
            <a:ext cx="2736304" cy="1812802"/>
          </a:xfrm>
          <a:prstGeom prst="rect">
            <a:avLst/>
          </a:prstGeom>
          <a:noFill/>
        </p:spPr>
      </p:pic>
      <p:pic>
        <p:nvPicPr>
          <p:cNvPr id="30724" name="Picture 4" descr="G:\Stuff for Commonwealth Book\Pictures Commonwealth 2nd Edition\Folder 2\81 St Francis-1.jpg"/>
          <p:cNvPicPr>
            <a:picLocks noChangeAspect="1" noChangeArrowheads="1"/>
          </p:cNvPicPr>
          <p:nvPr/>
        </p:nvPicPr>
        <p:blipFill>
          <a:blip r:embed="rId4" cstate="print"/>
          <a:srcRect/>
          <a:stretch>
            <a:fillRect/>
          </a:stretch>
        </p:blipFill>
        <p:spPr bwMode="auto">
          <a:xfrm>
            <a:off x="2627784" y="3218370"/>
            <a:ext cx="3024336" cy="2013074"/>
          </a:xfrm>
          <a:prstGeom prst="rect">
            <a:avLst/>
          </a:prstGeom>
          <a:noFill/>
        </p:spPr>
      </p:pic>
      <p:sp>
        <p:nvSpPr>
          <p:cNvPr id="4" name="TextBox 3"/>
          <p:cNvSpPr txBox="1"/>
          <p:nvPr/>
        </p:nvSpPr>
        <p:spPr>
          <a:xfrm>
            <a:off x="0" y="5605505"/>
            <a:ext cx="9252520" cy="954107"/>
          </a:xfrm>
          <a:prstGeom prst="rect">
            <a:avLst/>
          </a:prstGeom>
          <a:noFill/>
        </p:spPr>
        <p:txBody>
          <a:bodyPr wrap="square" rtlCol="0">
            <a:spAutoFit/>
          </a:bodyPr>
          <a:lstStyle/>
          <a:p>
            <a:r>
              <a:rPr lang="en-GB" sz="2800" b="1" dirty="0" smtClean="0"/>
              <a:t>UNICEF Child Friendly Schools in 190 countries.</a:t>
            </a:r>
            <a:r>
              <a:rPr lang="en-GB" sz="2800" b="1" dirty="0"/>
              <a:t> </a:t>
            </a:r>
            <a:r>
              <a:rPr lang="en-GB" sz="2800" b="1" dirty="0" smtClean="0"/>
              <a:t>Child to Child methods have proved effective in many contexts</a:t>
            </a:r>
          </a:p>
        </p:txBody>
      </p:sp>
      <p:pic>
        <p:nvPicPr>
          <p:cNvPr id="9" name="Picture 1" descr="X:\My Documents\My Pictures\RRDE Logo\rrlogo.gif"/>
          <p:cNvPicPr>
            <a:picLocks noChangeAspect="1" noChangeArrowheads="1"/>
          </p:cNvPicPr>
          <p:nvPr/>
        </p:nvPicPr>
        <p:blipFill>
          <a:blip r:embed="rId5" cstate="print"/>
          <a:srcRect/>
          <a:stretch>
            <a:fillRect/>
          </a:stretch>
        </p:blipFill>
        <p:spPr bwMode="auto">
          <a:xfrm>
            <a:off x="7355077" y="318570"/>
            <a:ext cx="1634960" cy="928694"/>
          </a:xfrm>
          <a:prstGeom prst="rect">
            <a:avLst/>
          </a:prstGeom>
          <a:noFill/>
          <a:ln w="9525">
            <a:noFill/>
            <a:miter lim="800000"/>
            <a:headEnd/>
            <a:tailEnd/>
          </a:ln>
        </p:spPr>
      </p:pic>
      <p:pic>
        <p:nvPicPr>
          <p:cNvPr id="61442" name="Picture 2"/>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590848" y="3313341"/>
            <a:ext cx="3528458" cy="188490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normAutofit fontScale="90000"/>
          </a:bodyPr>
          <a:lstStyle/>
          <a:p>
            <a:r>
              <a:rPr lang="en-GB" dirty="0" smtClean="0">
                <a:solidFill>
                  <a:srgbClr val="FF0000"/>
                </a:solidFill>
              </a:rPr>
              <a:t>Levers of Change 6 Targeted Funding</a:t>
            </a:r>
            <a:endParaRPr lang="en-GB" dirty="0">
              <a:solidFill>
                <a:srgbClr val="FF0000"/>
              </a:solidFill>
            </a:endParaRPr>
          </a:p>
        </p:txBody>
      </p:sp>
      <p:sp>
        <p:nvSpPr>
          <p:cNvPr id="3" name="Content Placeholder 2"/>
          <p:cNvSpPr>
            <a:spLocks noGrp="1"/>
          </p:cNvSpPr>
          <p:nvPr>
            <p:ph idx="1"/>
          </p:nvPr>
        </p:nvSpPr>
        <p:spPr>
          <a:xfrm>
            <a:off x="109313" y="842648"/>
            <a:ext cx="2952328" cy="5799709"/>
          </a:xfrm>
        </p:spPr>
        <p:txBody>
          <a:bodyPr>
            <a:normAutofit fontScale="77500" lnSpcReduction="20000"/>
          </a:bodyPr>
          <a:lstStyle/>
          <a:p>
            <a:pPr>
              <a:spcBef>
                <a:spcPts val="0"/>
              </a:spcBef>
            </a:pPr>
            <a:r>
              <a:rPr lang="en-GB" sz="3100" b="1" dirty="0" smtClean="0"/>
              <a:t>Mobilising</a:t>
            </a:r>
          </a:p>
          <a:p>
            <a:pPr>
              <a:spcBef>
                <a:spcPts val="0"/>
              </a:spcBef>
              <a:buNone/>
            </a:pPr>
            <a:r>
              <a:rPr lang="en-GB" sz="3100" b="1" dirty="0" smtClean="0"/>
              <a:t>	International</a:t>
            </a:r>
          </a:p>
          <a:p>
            <a:pPr>
              <a:spcBef>
                <a:spcPts val="0"/>
              </a:spcBef>
              <a:buNone/>
            </a:pPr>
            <a:r>
              <a:rPr lang="en-GB" sz="3100" b="1" dirty="0" smtClean="0"/>
              <a:t>	Community to</a:t>
            </a:r>
          </a:p>
          <a:p>
            <a:pPr>
              <a:spcBef>
                <a:spcPts val="0"/>
              </a:spcBef>
              <a:buNone/>
            </a:pPr>
            <a:r>
              <a:rPr lang="en-GB" sz="3100" b="1" dirty="0" smtClean="0"/>
              <a:t>	increase aid</a:t>
            </a:r>
          </a:p>
          <a:p>
            <a:pPr>
              <a:spcBef>
                <a:spcPts val="0"/>
              </a:spcBef>
              <a:buNone/>
            </a:pPr>
            <a:r>
              <a:rPr lang="en-GB" sz="3100" b="1" dirty="0" smtClean="0"/>
              <a:t>	and donations.</a:t>
            </a:r>
          </a:p>
          <a:p>
            <a:pPr>
              <a:buNone/>
            </a:pPr>
            <a:endParaRPr lang="en-GB" sz="3100" b="1" dirty="0" smtClean="0"/>
          </a:p>
          <a:p>
            <a:r>
              <a:rPr lang="en-GB" sz="3100" b="1" dirty="0" smtClean="0"/>
              <a:t>Ensuring local control of  funding by 	DPO’s and Parents.</a:t>
            </a:r>
          </a:p>
          <a:p>
            <a:r>
              <a:rPr lang="en-GB" sz="3100" b="1" dirty="0" smtClean="0"/>
              <a:t>Challenging</a:t>
            </a:r>
          </a:p>
          <a:p>
            <a:pPr>
              <a:buNone/>
            </a:pPr>
            <a:r>
              <a:rPr lang="en-GB" sz="3100" b="1" dirty="0" smtClean="0"/>
              <a:t>      Corruption.</a:t>
            </a:r>
          </a:p>
          <a:p>
            <a:pPr>
              <a:buNone/>
            </a:pPr>
            <a:endParaRPr lang="en-GB" sz="3100" b="1" dirty="0" smtClean="0"/>
          </a:p>
          <a:p>
            <a:r>
              <a:rPr lang="en-GB" sz="3100" b="1" dirty="0" smtClean="0"/>
              <a:t>Developing Low Tech. solutions for support.</a:t>
            </a:r>
          </a:p>
          <a:p>
            <a:pPr>
              <a:buNone/>
            </a:pPr>
            <a:endParaRPr lang="en-GB" dirty="0"/>
          </a:p>
        </p:txBody>
      </p:sp>
      <p:pic>
        <p:nvPicPr>
          <p:cNvPr id="31747" name="Picture 3" descr="G:\Stuff for Commonwealth Book\Pictures Commonwealth 2nd Edition\Folder 2\77 Mongolia Tent Kindergarten Save the XChildren.png"/>
          <p:cNvPicPr>
            <a:picLocks noChangeAspect="1" noChangeArrowheads="1"/>
          </p:cNvPicPr>
          <p:nvPr/>
        </p:nvPicPr>
        <p:blipFill>
          <a:blip r:embed="rId2" cstate="print"/>
          <a:srcRect/>
          <a:stretch>
            <a:fillRect/>
          </a:stretch>
        </p:blipFill>
        <p:spPr bwMode="auto">
          <a:xfrm>
            <a:off x="3061641" y="3356992"/>
            <a:ext cx="3058023" cy="2047106"/>
          </a:xfrm>
          <a:prstGeom prst="rect">
            <a:avLst/>
          </a:prstGeom>
          <a:noFill/>
        </p:spPr>
      </p:pic>
      <p:pic>
        <p:nvPicPr>
          <p:cNvPr id="8" name="Picture 1" descr="X:\My Documents\My Pictures\RRDE Logo\rrlogo.gif"/>
          <p:cNvPicPr>
            <a:picLocks noChangeAspect="1" noChangeArrowheads="1"/>
          </p:cNvPicPr>
          <p:nvPr/>
        </p:nvPicPr>
        <p:blipFill>
          <a:blip r:embed="rId3" cstate="print"/>
          <a:srcRect/>
          <a:stretch>
            <a:fillRect/>
          </a:stretch>
        </p:blipFill>
        <p:spPr bwMode="auto">
          <a:xfrm>
            <a:off x="4067944" y="5733256"/>
            <a:ext cx="1346928" cy="765085"/>
          </a:xfrm>
          <a:prstGeom prst="rect">
            <a:avLst/>
          </a:prstGeom>
          <a:noFill/>
          <a:ln w="9525">
            <a:noFill/>
            <a:miter lim="800000"/>
            <a:headEnd/>
            <a:tailEnd/>
          </a:ln>
        </p:spPr>
      </p:pic>
      <p:pic>
        <p:nvPicPr>
          <p:cNvPr id="9" name="Picture 8" descr="1 TanZAnia-Alex_0066.jpg"/>
          <p:cNvPicPr>
            <a:picLocks noChangeAspect="1"/>
          </p:cNvPicPr>
          <p:nvPr/>
        </p:nvPicPr>
        <p:blipFill>
          <a:blip r:embed="rId4" cstate="print"/>
          <a:stretch>
            <a:fillRect/>
          </a:stretch>
        </p:blipFill>
        <p:spPr>
          <a:xfrm>
            <a:off x="3060722" y="1268761"/>
            <a:ext cx="2707068" cy="1800200"/>
          </a:xfrm>
          <a:prstGeom prst="rect">
            <a:avLst/>
          </a:prstGeom>
        </p:spPr>
      </p:pic>
      <p:pic>
        <p:nvPicPr>
          <p:cNvPr id="36865" name="Picture 1" descr="C:\Users\Richard\Pictures\Rwanda\i_31ae81b00e.jpg"/>
          <p:cNvPicPr>
            <a:picLocks noChangeAspect="1" noChangeArrowheads="1"/>
          </p:cNvPicPr>
          <p:nvPr/>
        </p:nvPicPr>
        <p:blipFill>
          <a:blip r:embed="rId5" cstate="print"/>
          <a:srcRect/>
          <a:stretch>
            <a:fillRect/>
          </a:stretch>
        </p:blipFill>
        <p:spPr bwMode="auto">
          <a:xfrm>
            <a:off x="5889417" y="1160749"/>
            <a:ext cx="3024336" cy="2016224"/>
          </a:xfrm>
          <a:prstGeom prst="rect">
            <a:avLst/>
          </a:prstGeom>
          <a:noFill/>
        </p:spPr>
      </p:pic>
      <p:pic>
        <p:nvPicPr>
          <p:cNvPr id="62466" name="Picture 2"/>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164365" y="3356992"/>
            <a:ext cx="2948930" cy="300564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Stuff for Commonwealth Book\Pictures Commonwealth 2nd Edition\104 Dharavi 6 NRCI04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4438" y="32793"/>
            <a:ext cx="4884471" cy="3445039"/>
          </a:xfrm>
          <a:prstGeom prst="rect">
            <a:avLst/>
          </a:prstGeom>
          <a:noFill/>
          <a:extLst>
            <a:ext uri="{909E8E84-426E-40DD-AFC4-6F175D3DCCD1}">
              <a14:hiddenFill xmlns:a14="http://schemas.microsoft.com/office/drawing/2010/main" xmlns="">
                <a:solidFill>
                  <a:srgbClr val="FFFFFF"/>
                </a:solidFill>
              </a14:hiddenFill>
            </a:ext>
          </a:extLst>
        </p:spPr>
      </p:pic>
      <p:pic>
        <p:nvPicPr>
          <p:cNvPr id="6147" name="Picture 3" descr="D:\Stuff for Commonwealth Book\Pictures Commonwealth 2nd Edition\102 Dharavi View of 2 UNESCO2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72997" y="32793"/>
            <a:ext cx="4213271" cy="2964160"/>
          </a:xfrm>
          <a:prstGeom prst="rect">
            <a:avLst/>
          </a:prstGeom>
          <a:noFill/>
          <a:extLst>
            <a:ext uri="{909E8E84-426E-40DD-AFC4-6F175D3DCCD1}">
              <a14:hiddenFill xmlns:a14="http://schemas.microsoft.com/office/drawing/2010/main" xmlns="">
                <a:solidFill>
                  <a:srgbClr val="FFFFFF"/>
                </a:solidFill>
              </a14:hiddenFill>
            </a:ext>
          </a:extLst>
        </p:spPr>
      </p:pic>
      <p:pic>
        <p:nvPicPr>
          <p:cNvPr id="6148" name="Picture 4" descr="D:\Stuff for Commonwealth Book\Pictures Commonwealth 2nd Edition\105 confluence iddia 2 girl cp in class.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 y="3445395"/>
            <a:ext cx="4833151" cy="3079949"/>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5148064" y="3102284"/>
            <a:ext cx="3938203" cy="3046988"/>
          </a:xfrm>
          <a:prstGeom prst="rect">
            <a:avLst/>
          </a:prstGeom>
          <a:noFill/>
        </p:spPr>
        <p:txBody>
          <a:bodyPr wrap="square" rtlCol="0">
            <a:spAutoFit/>
          </a:bodyPr>
          <a:lstStyle/>
          <a:p>
            <a:r>
              <a:rPr lang="en-GB" sz="2400" b="1" dirty="0" smtClean="0"/>
              <a:t>India</a:t>
            </a:r>
          </a:p>
          <a:p>
            <a:r>
              <a:rPr lang="en-GB" sz="2400" b="1" dirty="0" err="1" smtClean="0"/>
              <a:t>Dhravi</a:t>
            </a:r>
            <a:r>
              <a:rPr lang="en-GB" sz="2400" b="1" dirty="0" smtClean="0"/>
              <a:t>, Mumbai, India</a:t>
            </a:r>
          </a:p>
          <a:p>
            <a:endParaRPr lang="en-GB" sz="2400" b="1" dirty="0"/>
          </a:p>
          <a:p>
            <a:r>
              <a:rPr lang="en-GB" sz="2400" b="1" dirty="0" smtClean="0"/>
              <a:t>Angawadis to School</a:t>
            </a:r>
          </a:p>
          <a:p>
            <a:r>
              <a:rPr lang="en-GB" sz="2400" b="1" dirty="0" smtClean="0"/>
              <a:t>Now SSA  across the whole country</a:t>
            </a:r>
          </a:p>
          <a:p>
            <a:r>
              <a:rPr lang="en-GB" sz="2400" b="1" dirty="0" smtClean="0"/>
              <a:t>2010 All disabled children a right to education </a:t>
            </a:r>
            <a:endParaRPr lang="en-GB" sz="2400" b="1" dirty="0"/>
          </a:p>
        </p:txBody>
      </p:sp>
      <p:pic>
        <p:nvPicPr>
          <p:cNvPr id="6" name="Picture 1" descr="X:\My Documents\My Pictures\RRDE Logo\rrlogo.gif"/>
          <p:cNvPicPr>
            <a:picLocks noChangeAspect="1" noChangeArrowheads="1"/>
          </p:cNvPicPr>
          <p:nvPr/>
        </p:nvPicPr>
        <p:blipFill>
          <a:blip r:embed="rId5" cstate="print"/>
          <a:srcRect/>
          <a:stretch>
            <a:fillRect/>
          </a:stretch>
        </p:blipFill>
        <p:spPr bwMode="auto">
          <a:xfrm>
            <a:off x="8013096" y="6215621"/>
            <a:ext cx="1130904" cy="642379"/>
          </a:xfrm>
          <a:prstGeom prst="rect">
            <a:avLst/>
          </a:prstGeom>
          <a:noFill/>
          <a:ln w="9525">
            <a:noFill/>
            <a:miter lim="800000"/>
            <a:headEnd/>
            <a:tailEnd/>
          </a:ln>
        </p:spPr>
      </p:pic>
    </p:spTree>
    <p:extLst>
      <p:ext uri="{BB962C8B-B14F-4D97-AF65-F5344CB8AC3E}">
        <p14:creationId xmlns:p14="http://schemas.microsoft.com/office/powerpoint/2010/main" xmlns="" val="809043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3"/>
          <p:cNvPicPr>
            <a:picLocks noChangeAspect="1" noChangeArrowheads="1"/>
          </p:cNvPicPr>
          <p:nvPr/>
        </p:nvPicPr>
        <p:blipFill>
          <a:blip r:embed="rId2" cstate="print">
            <a:lum bright="70000" contrast="-70000"/>
          </a:blip>
          <a:srcRect/>
          <a:stretch>
            <a:fillRect/>
          </a:stretch>
        </p:blipFill>
        <p:spPr bwMode="auto">
          <a:xfrm>
            <a:off x="1" y="0"/>
            <a:ext cx="7235825" cy="6858000"/>
          </a:xfrm>
          <a:prstGeom prst="rect">
            <a:avLst/>
          </a:prstGeom>
          <a:noFill/>
          <a:ln w="9525">
            <a:noFill/>
            <a:miter lim="800000"/>
            <a:headEnd/>
            <a:tailEnd/>
          </a:ln>
        </p:spPr>
      </p:pic>
      <p:sp>
        <p:nvSpPr>
          <p:cNvPr id="64515" name="Rectangle 9"/>
          <p:cNvSpPr>
            <a:spLocks noChangeArrowheads="1"/>
          </p:cNvSpPr>
          <p:nvPr/>
        </p:nvSpPr>
        <p:spPr bwMode="auto">
          <a:xfrm>
            <a:off x="1" y="-188"/>
            <a:ext cx="6929439" cy="3354765"/>
          </a:xfrm>
          <a:prstGeom prst="rect">
            <a:avLst/>
          </a:prstGeom>
          <a:noFill/>
          <a:ln w="9525">
            <a:noFill/>
            <a:miter lim="800000"/>
            <a:headEnd/>
            <a:tailEnd/>
          </a:ln>
        </p:spPr>
        <p:txBody>
          <a:bodyPr anchor="ctr">
            <a:spAutoFit/>
          </a:bodyPr>
          <a:lstStyle/>
          <a:p>
            <a:pPr algn="ctr">
              <a:buFont typeface="Wingdings" pitchFamily="2" charset="2"/>
              <a:buChar char="v"/>
            </a:pPr>
            <a:endParaRPr lang="es-ES_tradnl" sz="2400" b="1" dirty="0">
              <a:solidFill>
                <a:srgbClr val="003399"/>
              </a:solidFill>
            </a:endParaRPr>
          </a:p>
          <a:p>
            <a:pPr algn="ctr">
              <a:buFont typeface="Wingdings" pitchFamily="2" charset="2"/>
              <a:buNone/>
            </a:pPr>
            <a:r>
              <a:rPr lang="es-ES_tradnl" sz="2400" b="1" dirty="0">
                <a:solidFill>
                  <a:srgbClr val="FF0000"/>
                </a:solidFill>
              </a:rPr>
              <a:t>UNITED NATIONS CONVENTION ON THE RIGHTS OF PEOPLE WITH DISABILITIES DEC. 2006:A NEW PARADIGM CENTERED ON THE  PERSON WITH DISABILITY</a:t>
            </a:r>
          </a:p>
          <a:p>
            <a:pPr algn="ctr">
              <a:buFont typeface="Wingdings" pitchFamily="2" charset="2"/>
              <a:buChar char="v"/>
            </a:pPr>
            <a:endParaRPr lang="es-ES_tradnl" sz="4000" b="1" dirty="0">
              <a:solidFill>
                <a:srgbClr val="003399"/>
              </a:solidFill>
            </a:endParaRPr>
          </a:p>
          <a:p>
            <a:pPr algn="ctr">
              <a:buFont typeface="Wingdings" pitchFamily="2" charset="2"/>
              <a:buChar char="v"/>
            </a:pPr>
            <a:endParaRPr lang="es-ES_tradnl" sz="2800" b="1" dirty="0">
              <a:solidFill>
                <a:srgbClr val="003399"/>
              </a:solidFill>
            </a:endParaRPr>
          </a:p>
          <a:p>
            <a:pPr algn="ctr">
              <a:buFont typeface="Wingdings" pitchFamily="2" charset="2"/>
              <a:buChar char="v"/>
            </a:pPr>
            <a:endParaRPr lang="es-ES_tradnl" sz="2400" b="1" dirty="0">
              <a:solidFill>
                <a:srgbClr val="003399"/>
              </a:solidFill>
            </a:endParaRPr>
          </a:p>
        </p:txBody>
      </p:sp>
      <p:grpSp>
        <p:nvGrpSpPr>
          <p:cNvPr id="2" name="Group 15"/>
          <p:cNvGrpSpPr>
            <a:grpSpLocks/>
          </p:cNvGrpSpPr>
          <p:nvPr/>
        </p:nvGrpSpPr>
        <p:grpSpPr bwMode="auto">
          <a:xfrm>
            <a:off x="7235826" y="287339"/>
            <a:ext cx="1931988" cy="6530975"/>
            <a:chOff x="4558" y="181"/>
            <a:chExt cx="1217" cy="4114"/>
          </a:xfrm>
        </p:grpSpPr>
        <p:pic>
          <p:nvPicPr>
            <p:cNvPr id="64522" name="Picture 16"/>
            <p:cNvPicPr>
              <a:picLocks noChangeAspect="1" noChangeArrowheads="1"/>
            </p:cNvPicPr>
            <p:nvPr/>
          </p:nvPicPr>
          <p:blipFill>
            <a:blip r:embed="rId3" cstate="print"/>
            <a:srcRect/>
            <a:stretch>
              <a:fillRect/>
            </a:stretch>
          </p:blipFill>
          <p:spPr bwMode="auto">
            <a:xfrm>
              <a:off x="4558" y="181"/>
              <a:ext cx="1202" cy="981"/>
            </a:xfrm>
            <a:prstGeom prst="rect">
              <a:avLst/>
            </a:prstGeom>
            <a:noFill/>
            <a:ln w="9525">
              <a:noFill/>
              <a:miter lim="800000"/>
              <a:headEnd/>
              <a:tailEnd/>
            </a:ln>
          </p:spPr>
        </p:pic>
        <p:pic>
          <p:nvPicPr>
            <p:cNvPr id="64523" name="Picture 17"/>
            <p:cNvPicPr>
              <a:picLocks noChangeAspect="1" noChangeArrowheads="1"/>
            </p:cNvPicPr>
            <p:nvPr/>
          </p:nvPicPr>
          <p:blipFill>
            <a:blip r:embed="rId4" cstate="print"/>
            <a:srcRect/>
            <a:stretch>
              <a:fillRect/>
            </a:stretch>
          </p:blipFill>
          <p:spPr bwMode="auto">
            <a:xfrm>
              <a:off x="4558" y="1498"/>
              <a:ext cx="1202" cy="798"/>
            </a:xfrm>
            <a:prstGeom prst="rect">
              <a:avLst/>
            </a:prstGeom>
            <a:noFill/>
            <a:ln w="9525">
              <a:noFill/>
              <a:miter lim="800000"/>
              <a:headEnd/>
              <a:tailEnd/>
            </a:ln>
          </p:spPr>
        </p:pic>
        <p:pic>
          <p:nvPicPr>
            <p:cNvPr id="64524" name="Picture 18" descr="disability">
              <a:hlinkClick r:id="rId5"/>
            </p:cNvPr>
            <p:cNvPicPr>
              <a:picLocks noChangeAspect="1" noChangeArrowheads="1"/>
            </p:cNvPicPr>
            <p:nvPr/>
          </p:nvPicPr>
          <p:blipFill>
            <a:blip r:embed="rId6" cstate="print"/>
            <a:srcRect/>
            <a:stretch>
              <a:fillRect/>
            </a:stretch>
          </p:blipFill>
          <p:spPr bwMode="auto">
            <a:xfrm>
              <a:off x="4558" y="2456"/>
              <a:ext cx="1202" cy="838"/>
            </a:xfrm>
            <a:prstGeom prst="rect">
              <a:avLst/>
            </a:prstGeom>
            <a:noFill/>
            <a:ln w="9525">
              <a:noFill/>
              <a:miter lim="800000"/>
              <a:headEnd/>
              <a:tailEnd/>
            </a:ln>
          </p:spPr>
        </p:pic>
        <p:pic>
          <p:nvPicPr>
            <p:cNvPr id="64525" name="Picture 19"/>
            <p:cNvPicPr>
              <a:picLocks noChangeAspect="1" noChangeArrowheads="1"/>
            </p:cNvPicPr>
            <p:nvPr/>
          </p:nvPicPr>
          <p:blipFill>
            <a:blip r:embed="rId7" cstate="print"/>
            <a:srcRect/>
            <a:stretch>
              <a:fillRect/>
            </a:stretch>
          </p:blipFill>
          <p:spPr bwMode="auto">
            <a:xfrm>
              <a:off x="4558" y="3521"/>
              <a:ext cx="1217" cy="774"/>
            </a:xfrm>
            <a:prstGeom prst="rect">
              <a:avLst/>
            </a:prstGeom>
            <a:noFill/>
            <a:ln w="9525">
              <a:noFill/>
              <a:miter lim="800000"/>
              <a:headEnd/>
              <a:tailEnd/>
            </a:ln>
          </p:spPr>
        </p:pic>
      </p:grpSp>
      <p:sp>
        <p:nvSpPr>
          <p:cNvPr id="12" name="Right Arrow 11"/>
          <p:cNvSpPr/>
          <p:nvPr/>
        </p:nvSpPr>
        <p:spPr>
          <a:xfrm>
            <a:off x="2857501" y="2428876"/>
            <a:ext cx="977900" cy="9128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b="1" dirty="0">
                <a:solidFill>
                  <a:srgbClr val="FF0000"/>
                </a:solidFill>
              </a:rPr>
              <a:t>To</a:t>
            </a:r>
          </a:p>
        </p:txBody>
      </p:sp>
      <p:sp>
        <p:nvSpPr>
          <p:cNvPr id="64518" name="TextBox 12"/>
          <p:cNvSpPr txBox="1">
            <a:spLocks noChangeArrowheads="1"/>
          </p:cNvSpPr>
          <p:nvPr/>
        </p:nvSpPr>
        <p:spPr bwMode="auto">
          <a:xfrm>
            <a:off x="214314" y="2071689"/>
            <a:ext cx="2571751" cy="978729"/>
          </a:xfrm>
          <a:prstGeom prst="rect">
            <a:avLst/>
          </a:prstGeom>
          <a:noFill/>
          <a:ln w="9525">
            <a:noFill/>
            <a:miter lim="800000"/>
            <a:headEnd/>
            <a:tailEnd/>
          </a:ln>
        </p:spPr>
        <p:txBody>
          <a:bodyPr>
            <a:spAutoFit/>
          </a:bodyPr>
          <a:lstStyle/>
          <a:p>
            <a:pPr>
              <a:lnSpc>
                <a:spcPct val="80000"/>
              </a:lnSpc>
            </a:pPr>
            <a:r>
              <a:rPr lang="it-IT" b="1"/>
              <a:t>From Medical Model of Disability  </a:t>
            </a:r>
            <a:r>
              <a:rPr lang="it-IT" b="1">
                <a:sym typeface="Wingdings" pitchFamily="2" charset="2"/>
              </a:rPr>
              <a:t> Problem in the Person.</a:t>
            </a:r>
          </a:p>
          <a:p>
            <a:pPr>
              <a:lnSpc>
                <a:spcPct val="80000"/>
              </a:lnSpc>
            </a:pPr>
            <a:r>
              <a:rPr lang="it-IT" b="1">
                <a:sym typeface="Wingdings" pitchFamily="2" charset="2"/>
              </a:rPr>
              <a:t>Cure, Fix or Separate</a:t>
            </a:r>
            <a:endParaRPr lang="it-IT" b="1"/>
          </a:p>
        </p:txBody>
      </p:sp>
      <p:sp>
        <p:nvSpPr>
          <p:cNvPr id="64519" name="TextBox 13"/>
          <p:cNvSpPr txBox="1">
            <a:spLocks noChangeArrowheads="1"/>
          </p:cNvSpPr>
          <p:nvPr/>
        </p:nvSpPr>
        <p:spPr bwMode="auto">
          <a:xfrm>
            <a:off x="3857626" y="2000251"/>
            <a:ext cx="3286125" cy="1643527"/>
          </a:xfrm>
          <a:prstGeom prst="rect">
            <a:avLst/>
          </a:prstGeom>
          <a:noFill/>
          <a:ln w="9525">
            <a:noFill/>
            <a:miter lim="800000"/>
            <a:headEnd/>
            <a:tailEnd/>
          </a:ln>
        </p:spPr>
        <p:txBody>
          <a:bodyPr>
            <a:spAutoFit/>
          </a:bodyPr>
          <a:lstStyle/>
          <a:p>
            <a:pPr>
              <a:lnSpc>
                <a:spcPct val="80000"/>
              </a:lnSpc>
            </a:pPr>
            <a:r>
              <a:rPr lang="it-IT" b="1"/>
              <a:t>To Social Model of Disability based on Human Rights approach- Problem with Society that needs to be changed.</a:t>
            </a:r>
          </a:p>
          <a:p>
            <a:pPr>
              <a:lnSpc>
                <a:spcPct val="80000"/>
              </a:lnSpc>
            </a:pPr>
            <a:r>
              <a:rPr lang="it-IT" b="1"/>
              <a:t>Attitudes</a:t>
            </a:r>
          </a:p>
          <a:p>
            <a:pPr>
              <a:lnSpc>
                <a:spcPct val="80000"/>
              </a:lnSpc>
            </a:pPr>
            <a:r>
              <a:rPr lang="it-IT" b="1"/>
              <a:t>Organisation</a:t>
            </a:r>
          </a:p>
          <a:p>
            <a:pPr>
              <a:lnSpc>
                <a:spcPct val="80000"/>
              </a:lnSpc>
            </a:pPr>
            <a:r>
              <a:rPr lang="it-IT" b="1"/>
              <a:t>Environment</a:t>
            </a:r>
            <a:endParaRPr lang="en-GB" dirty="0"/>
          </a:p>
        </p:txBody>
      </p:sp>
      <p:sp>
        <p:nvSpPr>
          <p:cNvPr id="64520" name="TextBox 13"/>
          <p:cNvSpPr txBox="1">
            <a:spLocks noChangeArrowheads="1"/>
          </p:cNvSpPr>
          <p:nvPr/>
        </p:nvSpPr>
        <p:spPr bwMode="auto">
          <a:xfrm>
            <a:off x="5076056" y="4149081"/>
            <a:ext cx="1944216" cy="2031325"/>
          </a:xfrm>
          <a:prstGeom prst="rect">
            <a:avLst/>
          </a:prstGeom>
          <a:noFill/>
          <a:ln w="9525">
            <a:noFill/>
            <a:miter lim="800000"/>
            <a:headEnd/>
            <a:tailEnd/>
          </a:ln>
        </p:spPr>
        <p:txBody>
          <a:bodyPr wrap="square">
            <a:spAutoFit/>
          </a:bodyPr>
          <a:lstStyle/>
          <a:p>
            <a:r>
              <a:rPr lang="en-GB" b="1" dirty="0" smtClean="0">
                <a:latin typeface="Calibri" pitchFamily="34" charset="0"/>
              </a:rPr>
              <a:t>158 </a:t>
            </a:r>
            <a:r>
              <a:rPr lang="en-GB" b="1" dirty="0">
                <a:latin typeface="Calibri" pitchFamily="34" charset="0"/>
              </a:rPr>
              <a:t>signatories to the Convention</a:t>
            </a:r>
          </a:p>
          <a:p>
            <a:r>
              <a:rPr lang="en-GB" b="1" dirty="0" smtClean="0">
                <a:latin typeface="Calibri" pitchFamily="34" charset="0"/>
              </a:rPr>
              <a:t>138 ratifications </a:t>
            </a:r>
            <a:r>
              <a:rPr lang="en-GB" b="1" dirty="0">
                <a:latin typeface="Calibri" pitchFamily="34" charset="0"/>
              </a:rPr>
              <a:t>of the </a:t>
            </a:r>
            <a:r>
              <a:rPr lang="en-GB" b="1" dirty="0" smtClean="0">
                <a:latin typeface="Calibri" pitchFamily="34" charset="0"/>
              </a:rPr>
              <a:t>Convention</a:t>
            </a:r>
          </a:p>
          <a:p>
            <a:r>
              <a:rPr lang="en-GB" b="1" dirty="0" smtClean="0">
                <a:latin typeface="Calibri" pitchFamily="34" charset="0"/>
              </a:rPr>
              <a:t>Optional Protocol</a:t>
            </a:r>
          </a:p>
          <a:p>
            <a:r>
              <a:rPr lang="en-GB" b="1" dirty="0" smtClean="0">
                <a:latin typeface="Calibri" pitchFamily="34" charset="0"/>
              </a:rPr>
              <a:t>92 signatories</a:t>
            </a:r>
          </a:p>
          <a:p>
            <a:r>
              <a:rPr lang="en-GB" b="1" dirty="0" smtClean="0">
                <a:latin typeface="Calibri" pitchFamily="34" charset="0"/>
              </a:rPr>
              <a:t>78 ratifications</a:t>
            </a:r>
            <a:endParaRPr lang="en-GB" b="1" dirty="0">
              <a:latin typeface="Calibri" pitchFamily="34" charset="0"/>
            </a:endParaRPr>
          </a:p>
        </p:txBody>
      </p:sp>
      <p:pic>
        <p:nvPicPr>
          <p:cNvPr id="14" name="Picture 13" descr="enablemap.jpg"/>
          <p:cNvPicPr>
            <a:picLocks noChangeAspect="1"/>
          </p:cNvPicPr>
          <p:nvPr/>
        </p:nvPicPr>
        <p:blipFill>
          <a:blip r:embed="rId8" cstate="print"/>
          <a:stretch>
            <a:fillRect/>
          </a:stretch>
        </p:blipFill>
        <p:spPr>
          <a:xfrm>
            <a:off x="1" y="3645024"/>
            <a:ext cx="5102564" cy="3024336"/>
          </a:xfrm>
          <a:prstGeom prst="rect">
            <a:avLst/>
          </a:prstGeom>
        </p:spPr>
      </p:pic>
    </p:spTree>
    <p:extLst>
      <p:ext uri="{BB962C8B-B14F-4D97-AF65-F5344CB8AC3E}">
        <p14:creationId xmlns:p14="http://schemas.microsoft.com/office/powerpoint/2010/main" xmlns="" val="19042403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27984" y="332657"/>
            <a:ext cx="4536504" cy="6463308"/>
          </a:xfrm>
          <a:prstGeom prst="rect">
            <a:avLst/>
          </a:prstGeom>
          <a:noFill/>
        </p:spPr>
        <p:txBody>
          <a:bodyPr wrap="square" rtlCol="0">
            <a:spAutoFit/>
          </a:bodyPr>
          <a:lstStyle/>
          <a:p>
            <a:r>
              <a:rPr lang="en-GB" b="1" dirty="0" smtClean="0"/>
              <a:t>The SCCS has been used and tested, both within and beyond South Africa, as a </a:t>
            </a:r>
          </a:p>
          <a:p>
            <a:r>
              <a:rPr lang="en-GB" b="1" dirty="0" smtClean="0"/>
              <a:t>model of mainstream care and support in education. The following key principles </a:t>
            </a:r>
          </a:p>
          <a:p>
            <a:r>
              <a:rPr lang="en-GB" b="1" dirty="0" smtClean="0"/>
              <a:t>have contributed to the model’s success and </a:t>
            </a:r>
            <a:r>
              <a:rPr lang="en-GB" b="1" dirty="0" err="1" smtClean="0"/>
              <a:t>replicability</a:t>
            </a:r>
            <a:r>
              <a:rPr lang="en-GB" b="1" dirty="0" smtClean="0"/>
              <a:t>:</a:t>
            </a:r>
          </a:p>
          <a:p>
            <a:r>
              <a:rPr lang="en-GB" b="1" dirty="0" smtClean="0"/>
              <a:t>•The school supports communities  to respond to poverty, HIV &amp; AIDS, conflict and gender-related issues.</a:t>
            </a:r>
          </a:p>
          <a:p>
            <a:endParaRPr lang="en-GB" b="1" dirty="0" smtClean="0"/>
          </a:p>
          <a:p>
            <a:r>
              <a:rPr lang="en-GB" b="1" dirty="0" smtClean="0"/>
              <a:t>•Meaningful participation by children, youth, the school and its  community.</a:t>
            </a:r>
          </a:p>
          <a:p>
            <a:endParaRPr lang="en-GB" b="1" dirty="0" smtClean="0"/>
          </a:p>
          <a:p>
            <a:r>
              <a:rPr lang="en-GB" b="1" dirty="0" smtClean="0"/>
              <a:t>•</a:t>
            </a:r>
            <a:r>
              <a:rPr lang="en-GB" b="1" dirty="0"/>
              <a:t>C</a:t>
            </a:r>
            <a:r>
              <a:rPr lang="en-GB" b="1" dirty="0" smtClean="0"/>
              <a:t>ulturally and contextually appropriate approaches.</a:t>
            </a:r>
          </a:p>
          <a:p>
            <a:endParaRPr lang="en-GB" b="1" dirty="0" smtClean="0"/>
          </a:p>
          <a:p>
            <a:r>
              <a:rPr lang="en-GB" b="1" dirty="0" smtClean="0"/>
              <a:t>•Existing structures and initiatives are built on.</a:t>
            </a:r>
          </a:p>
          <a:p>
            <a:endParaRPr lang="en-GB" b="1" dirty="0" smtClean="0"/>
          </a:p>
          <a:p>
            <a:r>
              <a:rPr lang="en-GB" b="1" dirty="0" smtClean="0"/>
              <a:t>• A multi-</a:t>
            </a:r>
            <a:r>
              <a:rPr lang="en-GB" b="1" dirty="0" err="1" smtClean="0"/>
              <a:t>sectoral</a:t>
            </a:r>
            <a:r>
              <a:rPr lang="en-GB" b="1" dirty="0" smtClean="0"/>
              <a:t> partnership approach.</a:t>
            </a:r>
          </a:p>
          <a:p>
            <a:endParaRPr lang="en-GB" b="1" dirty="0" smtClean="0"/>
          </a:p>
          <a:p>
            <a:r>
              <a:rPr lang="en-GB" b="1" dirty="0" smtClean="0"/>
              <a:t>Integrated into government plans and   budgets.</a:t>
            </a:r>
            <a:endParaRPr lang="en-GB" b="1" dirty="0"/>
          </a:p>
        </p:txBody>
      </p:sp>
      <p:sp>
        <p:nvSpPr>
          <p:cNvPr id="4" name="TextBox 3"/>
          <p:cNvSpPr txBox="1"/>
          <p:nvPr/>
        </p:nvSpPr>
        <p:spPr>
          <a:xfrm>
            <a:off x="179512" y="404665"/>
            <a:ext cx="4248472" cy="646331"/>
          </a:xfrm>
          <a:prstGeom prst="rect">
            <a:avLst/>
          </a:prstGeom>
          <a:noFill/>
        </p:spPr>
        <p:txBody>
          <a:bodyPr wrap="square" rtlCol="0">
            <a:spAutoFit/>
          </a:bodyPr>
          <a:lstStyle/>
          <a:p>
            <a:r>
              <a:rPr lang="en-GB" b="1" dirty="0" smtClean="0">
                <a:solidFill>
                  <a:srgbClr val="FF0000"/>
                </a:solidFill>
              </a:rPr>
              <a:t>Schools as Centres of Care and Support (SCCS) </a:t>
            </a:r>
            <a:r>
              <a:rPr lang="en-GB" b="1" dirty="0" err="1" smtClean="0">
                <a:solidFill>
                  <a:srgbClr val="FF0000"/>
                </a:solidFill>
              </a:rPr>
              <a:t>KwaZulu</a:t>
            </a:r>
            <a:r>
              <a:rPr lang="en-GB" b="1" dirty="0" smtClean="0">
                <a:solidFill>
                  <a:srgbClr val="FF0000"/>
                </a:solidFill>
              </a:rPr>
              <a:t> Natal</a:t>
            </a:r>
            <a:endParaRPr lang="en-GB" b="1" dirty="0">
              <a:solidFill>
                <a:srgbClr val="FF0000"/>
              </a:solidFill>
            </a:endParaRPr>
          </a:p>
        </p:txBody>
      </p:sp>
      <p:pic>
        <p:nvPicPr>
          <p:cNvPr id="51202" name="Picture 2" descr="Care and Support for Teaching and Learning (CSTL): Regional Support Pack (RSP)"/>
          <p:cNvPicPr>
            <a:picLocks noChangeAspect="1" noChangeArrowheads="1"/>
          </p:cNvPicPr>
          <p:nvPr/>
        </p:nvPicPr>
        <p:blipFill>
          <a:blip r:embed="rId2" cstate="print"/>
          <a:srcRect/>
          <a:stretch>
            <a:fillRect/>
          </a:stretch>
        </p:blipFill>
        <p:spPr bwMode="auto">
          <a:xfrm>
            <a:off x="179512" y="1052736"/>
            <a:ext cx="3810000" cy="4572000"/>
          </a:xfrm>
          <a:prstGeom prst="rect">
            <a:avLst/>
          </a:prstGeom>
          <a:noFill/>
        </p:spPr>
      </p:pic>
      <p:sp>
        <p:nvSpPr>
          <p:cNvPr id="6" name="TextBox 5"/>
          <p:cNvSpPr txBox="1"/>
          <p:nvPr/>
        </p:nvSpPr>
        <p:spPr>
          <a:xfrm>
            <a:off x="251520" y="5517232"/>
            <a:ext cx="3312368" cy="1200329"/>
          </a:xfrm>
          <a:prstGeom prst="rect">
            <a:avLst/>
          </a:prstGeom>
          <a:noFill/>
        </p:spPr>
        <p:txBody>
          <a:bodyPr wrap="square" rtlCol="0">
            <a:spAutoFit/>
          </a:bodyPr>
          <a:lstStyle/>
          <a:p>
            <a:r>
              <a:rPr lang="en-GB" b="1" dirty="0" smtClean="0"/>
              <a:t>After successful pilot in </a:t>
            </a:r>
            <a:r>
              <a:rPr lang="en-GB" b="1" dirty="0" err="1" smtClean="0"/>
              <a:t>Uglo</a:t>
            </a:r>
            <a:r>
              <a:rPr lang="en-GB" b="1" dirty="0" smtClean="0"/>
              <a:t> district. </a:t>
            </a:r>
            <a:r>
              <a:rPr lang="en-GB" b="1" dirty="0"/>
              <a:t>A</a:t>
            </a:r>
            <a:r>
              <a:rPr lang="en-GB" b="1" dirty="0" smtClean="0"/>
              <a:t>ll KZN and 5 other SADC countries now operate.                                MIET</a:t>
            </a:r>
            <a:endParaRPr lang="en-GB"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 calcmode="lin" valueType="num">
                                      <p:cBhvr additive="base">
                                        <p:cTn id="7"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anim calcmode="lin" valueType="num">
                                      <p:cBhvr additive="base">
                                        <p:cTn id="13"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anim calcmode="lin" valueType="num">
                                      <p:cBhvr additive="base">
                                        <p:cTn id="19"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anim calcmode="lin" valueType="num">
                                      <p:cBhvr additive="base">
                                        <p:cTn id="25"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11" end="11"/>
                                            </p:txEl>
                                          </p:spTgt>
                                        </p:tgtEl>
                                        <p:attrNameLst>
                                          <p:attrName>style.visibility</p:attrName>
                                        </p:attrNameLst>
                                      </p:cBhvr>
                                      <p:to>
                                        <p:strVal val="visible"/>
                                      </p:to>
                                    </p:set>
                                    <p:anim calcmode="lin" valueType="num">
                                      <p:cBhvr additive="base">
                                        <p:cTn id="31" dur="500" fill="hold"/>
                                        <p:tgtEl>
                                          <p:spTgt spid="2">
                                            <p:txEl>
                                              <p:pRg st="11" end="1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13" end="13"/>
                                            </p:txEl>
                                          </p:spTgt>
                                        </p:tgtEl>
                                        <p:attrNameLst>
                                          <p:attrName>style.visibility</p:attrName>
                                        </p:attrNameLst>
                                      </p:cBhvr>
                                      <p:to>
                                        <p:strVal val="visible"/>
                                      </p:to>
                                    </p:set>
                                    <p:anim calcmode="lin" valueType="num">
                                      <p:cBhvr additive="base">
                                        <p:cTn id="37" dur="500" fill="hold"/>
                                        <p:tgtEl>
                                          <p:spTgt spid="2">
                                            <p:txEl>
                                              <p:pRg st="13" end="1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188" y="0"/>
            <a:ext cx="8229600" cy="1143000"/>
          </a:xfrm>
        </p:spPr>
        <p:txBody>
          <a:bodyPr rtlCol="0">
            <a:normAutofit fontScale="90000"/>
          </a:bodyPr>
          <a:lstStyle/>
          <a:p>
            <a:pPr fontAlgn="auto">
              <a:spcAft>
                <a:spcPts val="0"/>
              </a:spcAft>
              <a:defRPr/>
            </a:pPr>
            <a:r>
              <a:rPr lang="en-GB" b="1" dirty="0" smtClean="0">
                <a:solidFill>
                  <a:srgbClr val="FF0000"/>
                </a:solidFill>
              </a:rPr>
              <a:t>Itinerant teachers for Blind and Visual or Hearing  Impaired</a:t>
            </a:r>
          </a:p>
        </p:txBody>
      </p:sp>
      <p:sp>
        <p:nvSpPr>
          <p:cNvPr id="26627" name="Content Placeholder 2"/>
          <p:cNvSpPr>
            <a:spLocks noGrp="1"/>
          </p:cNvSpPr>
          <p:nvPr>
            <p:ph idx="1"/>
          </p:nvPr>
        </p:nvSpPr>
        <p:spPr>
          <a:xfrm>
            <a:off x="357189" y="1214439"/>
            <a:ext cx="4471987" cy="5454921"/>
          </a:xfrm>
        </p:spPr>
        <p:txBody>
          <a:bodyPr>
            <a:noAutofit/>
          </a:bodyPr>
          <a:lstStyle/>
          <a:p>
            <a:pPr>
              <a:buFont typeface="Arial" charset="0"/>
              <a:buNone/>
            </a:pPr>
            <a:r>
              <a:rPr lang="en-GB" sz="2200" b="1" dirty="0"/>
              <a:t>P</a:t>
            </a:r>
            <a:r>
              <a:rPr lang="en-GB" sz="2200" b="1" dirty="0" smtClean="0"/>
              <a:t>rogrammes have been</a:t>
            </a:r>
          </a:p>
          <a:p>
            <a:pPr>
              <a:buFont typeface="Arial" charset="0"/>
              <a:buNone/>
            </a:pPr>
            <a:r>
              <a:rPr lang="en-GB" sz="2200" b="1" dirty="0" smtClean="0"/>
              <a:t>established in several low- and middle  income countries including Bangladesh, Kenya, Uganda, and Malawi.</a:t>
            </a:r>
          </a:p>
          <a:p>
            <a:pPr>
              <a:buFont typeface="Arial" charset="0"/>
              <a:buNone/>
            </a:pPr>
            <a:endParaRPr lang="en-GB" sz="2200" b="1" dirty="0" smtClean="0"/>
          </a:p>
          <a:p>
            <a:pPr>
              <a:buFont typeface="Arial" charset="0"/>
              <a:buNone/>
            </a:pPr>
            <a:r>
              <a:rPr lang="en-GB" sz="2200" b="1" dirty="0" smtClean="0"/>
              <a:t>Itinerant teachers travel to mainstream</a:t>
            </a:r>
            <a:r>
              <a:rPr lang="en-GB" sz="2200" b="1" dirty="0"/>
              <a:t> </a:t>
            </a:r>
            <a:r>
              <a:rPr lang="en-GB" sz="2200" b="1" dirty="0" smtClean="0"/>
              <a:t>schools to provide individual tutoring in reading and writing Braille (using a frame and stylus) for blind children and those  with severe low vision. </a:t>
            </a:r>
          </a:p>
          <a:p>
            <a:pPr>
              <a:buFont typeface="Arial" charset="0"/>
              <a:buNone/>
            </a:pPr>
            <a:endParaRPr lang="en-GB" sz="2200" b="1" dirty="0"/>
          </a:p>
          <a:p>
            <a:pPr>
              <a:buFont typeface="Arial" charset="0"/>
              <a:buNone/>
            </a:pPr>
            <a:r>
              <a:rPr lang="en-GB" sz="2200" b="1" dirty="0" smtClean="0"/>
              <a:t>Provide other resources.</a:t>
            </a:r>
          </a:p>
        </p:txBody>
      </p:sp>
      <p:pic>
        <p:nvPicPr>
          <p:cNvPr id="2662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214939" y="1285876"/>
            <a:ext cx="3381375" cy="4505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29" name="Picture 1" descr="X:\My Documents\My Pictures\RRDE Logo\rrlogo.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643814" y="5929314"/>
            <a:ext cx="1063625" cy="604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4722901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0000"/>
                </a:solidFill>
              </a:rPr>
              <a:t>What is to be done?</a:t>
            </a:r>
            <a:endParaRPr lang="en-GB" b="1" dirty="0">
              <a:solidFill>
                <a:srgbClr val="FF0000"/>
              </a:solidFill>
            </a:endParaRPr>
          </a:p>
        </p:txBody>
      </p:sp>
      <p:sp>
        <p:nvSpPr>
          <p:cNvPr id="3" name="Content Placeholder 2"/>
          <p:cNvSpPr>
            <a:spLocks noGrp="1"/>
          </p:cNvSpPr>
          <p:nvPr>
            <p:ph idx="1"/>
          </p:nvPr>
        </p:nvSpPr>
        <p:spPr>
          <a:xfrm>
            <a:off x="179512" y="1268760"/>
            <a:ext cx="8712968" cy="5589239"/>
          </a:xfrm>
        </p:spPr>
        <p:txBody>
          <a:bodyPr>
            <a:normAutofit fontScale="92500" lnSpcReduction="20000"/>
          </a:bodyPr>
          <a:lstStyle/>
          <a:p>
            <a:r>
              <a:rPr lang="en-GB" sz="2800" b="1" dirty="0" smtClean="0"/>
              <a:t>Teachers and teacher trainers need to embrace paradigm shift to the social model of disability.</a:t>
            </a:r>
          </a:p>
          <a:p>
            <a:r>
              <a:rPr lang="en-GB" sz="2800" b="1" dirty="0" smtClean="0"/>
              <a:t>All need to develop a child friendly pedagogy </a:t>
            </a:r>
          </a:p>
          <a:p>
            <a:r>
              <a:rPr lang="en-GB" sz="2800" b="1" dirty="0" smtClean="0"/>
              <a:t>A shift in community attitudes to disability and impairment to become allies</a:t>
            </a:r>
          </a:p>
          <a:p>
            <a:r>
              <a:rPr lang="en-GB" sz="2800" b="1" dirty="0" smtClean="0"/>
              <a:t>Moves from normative testing to formative</a:t>
            </a:r>
          </a:p>
          <a:p>
            <a:r>
              <a:rPr lang="en-GB" sz="2800" b="1" dirty="0" smtClean="0"/>
              <a:t>Curriculum that reflect diversity and accommodate diversity</a:t>
            </a:r>
          </a:p>
          <a:p>
            <a:r>
              <a:rPr lang="en-GB" sz="2800" b="1" dirty="0" smtClean="0"/>
              <a:t>Build and empower capacity of Disabled Peoples Organisations</a:t>
            </a:r>
          </a:p>
          <a:p>
            <a:r>
              <a:rPr lang="en-GB" sz="2800" b="1" dirty="0" smtClean="0"/>
              <a:t>Adopt a twin track approach to including children with disability</a:t>
            </a:r>
          </a:p>
          <a:p>
            <a:r>
              <a:rPr lang="en-GB" sz="2800" b="1" dirty="0" smtClean="0"/>
              <a:t>Recognise peer support as the most powerful support</a:t>
            </a:r>
          </a:p>
          <a:p>
            <a:r>
              <a:rPr lang="en-GB" sz="2800" b="1" dirty="0" smtClean="0"/>
              <a:t>Government generalise what we know works</a:t>
            </a:r>
            <a:endParaRPr lang="en-GB" sz="2800" b="1" dirty="0"/>
          </a:p>
        </p:txBody>
      </p:sp>
      <p:pic>
        <p:nvPicPr>
          <p:cNvPr id="4" name="Picture 1" descr="X:\My Documents\My Pictures\RRDE Logo\rrlogo.gi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884368" y="6230146"/>
            <a:ext cx="1063625" cy="604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33666048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cstate="print"/>
          <a:srcRect/>
          <a:stretch>
            <a:fillRect/>
          </a:stretch>
        </p:blipFill>
        <p:spPr bwMode="auto">
          <a:xfrm>
            <a:off x="179513" y="0"/>
            <a:ext cx="8763147" cy="6669359"/>
          </a:xfrm>
          <a:prstGeom prst="rect">
            <a:avLst/>
          </a:prstGeom>
          <a:noFill/>
          <a:ln w="9525">
            <a:noFill/>
            <a:miter lim="800000"/>
            <a:headEnd/>
            <a:tailEnd/>
          </a:ln>
        </p:spPr>
      </p:pic>
      <p:sp>
        <p:nvSpPr>
          <p:cNvPr id="4" name="Rectangle 3"/>
          <p:cNvSpPr/>
          <p:nvPr/>
        </p:nvSpPr>
        <p:spPr>
          <a:xfrm>
            <a:off x="539554" y="4797152"/>
            <a:ext cx="8115362"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GB" sz="4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Inclusive Education is Just Education</a:t>
            </a:r>
            <a:endParaRPr lang="en-GB"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b="1" dirty="0" smtClean="0">
                <a:solidFill>
                  <a:srgbClr val="FF0000"/>
                </a:solidFill>
              </a:rPr>
              <a:t>In many parts of the world Traditional Ideas about disability are still dominant</a:t>
            </a:r>
            <a:endParaRPr lang="en-GB" sz="3200" b="1" dirty="0">
              <a:solidFill>
                <a:srgbClr val="FF0000"/>
              </a:solidFill>
            </a:endParaRPr>
          </a:p>
        </p:txBody>
      </p:sp>
      <p:sp>
        <p:nvSpPr>
          <p:cNvPr id="3" name="Content Placeholder 2"/>
          <p:cNvSpPr>
            <a:spLocks noGrp="1"/>
          </p:cNvSpPr>
          <p:nvPr>
            <p:ph sz="half" idx="1"/>
          </p:nvPr>
        </p:nvSpPr>
        <p:spPr/>
        <p:txBody>
          <a:bodyPr>
            <a:normAutofit fontScale="92500" lnSpcReduction="20000"/>
          </a:bodyPr>
          <a:lstStyle/>
          <a:p>
            <a:pPr>
              <a:buNone/>
            </a:pPr>
            <a:r>
              <a:rPr lang="en-GB" sz="2400" b="1" dirty="0" smtClean="0"/>
              <a:t> Training participants Southern Africa and South Pacific give many examples of myth, superstition and magic causes to be:-</a:t>
            </a:r>
          </a:p>
          <a:p>
            <a:pPr>
              <a:buNone/>
            </a:pPr>
            <a:r>
              <a:rPr lang="en-GB" sz="2400" b="1" dirty="0" smtClean="0"/>
              <a:t>Demon Possessed</a:t>
            </a:r>
          </a:p>
          <a:p>
            <a:pPr>
              <a:buNone/>
            </a:pPr>
            <a:r>
              <a:rPr lang="en-GB" sz="2400" b="1" dirty="0" smtClean="0"/>
              <a:t>Bewitched/cursed</a:t>
            </a:r>
          </a:p>
          <a:p>
            <a:pPr>
              <a:buNone/>
            </a:pPr>
            <a:r>
              <a:rPr lang="en-GB" sz="2400" b="1" dirty="0" smtClean="0"/>
              <a:t>Tools for begging</a:t>
            </a:r>
          </a:p>
          <a:p>
            <a:pPr>
              <a:buNone/>
            </a:pPr>
            <a:r>
              <a:rPr lang="en-GB" sz="2400" b="1" dirty="0" smtClean="0"/>
              <a:t>Contagious</a:t>
            </a:r>
          </a:p>
          <a:p>
            <a:pPr>
              <a:buNone/>
            </a:pPr>
            <a:r>
              <a:rPr lang="en-GB" sz="2400" b="1" dirty="0" smtClean="0"/>
              <a:t>Shameful</a:t>
            </a:r>
          </a:p>
          <a:p>
            <a:pPr>
              <a:buNone/>
            </a:pPr>
            <a:r>
              <a:rPr lang="en-GB" sz="2400" b="1" dirty="0" smtClean="0"/>
              <a:t>A Burden</a:t>
            </a:r>
          </a:p>
          <a:p>
            <a:pPr>
              <a:buNone/>
            </a:pPr>
            <a:r>
              <a:rPr lang="en-GB" sz="2400" b="1" dirty="0" smtClean="0"/>
              <a:t>Asexual, cure for AIDS</a:t>
            </a:r>
          </a:p>
          <a:p>
            <a:pPr>
              <a:buNone/>
            </a:pPr>
            <a:r>
              <a:rPr lang="en-GB" sz="2400" b="1" dirty="0" smtClean="0"/>
              <a:t>Cannot be educated</a:t>
            </a:r>
          </a:p>
          <a:p>
            <a:pPr>
              <a:buNone/>
            </a:pPr>
            <a:r>
              <a:rPr lang="en-GB" sz="2400" b="1" dirty="0" smtClean="0"/>
              <a:t> </a:t>
            </a:r>
            <a:endParaRPr lang="en-GB" sz="2400" b="1" dirty="0"/>
          </a:p>
        </p:txBody>
      </p:sp>
      <p:sp>
        <p:nvSpPr>
          <p:cNvPr id="4" name="Content Placeholder 3"/>
          <p:cNvSpPr>
            <a:spLocks noGrp="1"/>
          </p:cNvSpPr>
          <p:nvPr>
            <p:ph sz="half" idx="2"/>
          </p:nvPr>
        </p:nvSpPr>
        <p:spPr/>
        <p:txBody>
          <a:bodyPr>
            <a:normAutofit fontScale="92500" lnSpcReduction="20000"/>
          </a:bodyPr>
          <a:lstStyle/>
          <a:p>
            <a:r>
              <a:rPr lang="en-GB" b="1" dirty="0" smtClean="0"/>
              <a:t>Laughable</a:t>
            </a:r>
          </a:p>
          <a:p>
            <a:r>
              <a:rPr lang="en-GB" b="1" dirty="0" smtClean="0"/>
              <a:t>Because your parents did something wrong</a:t>
            </a:r>
          </a:p>
          <a:p>
            <a:r>
              <a:rPr lang="en-GB" b="1" dirty="0" smtClean="0"/>
              <a:t>Angry spirits</a:t>
            </a:r>
          </a:p>
          <a:p>
            <a:r>
              <a:rPr lang="en-GB" b="1" dirty="0" smtClean="0"/>
              <a:t>Broke a taboo</a:t>
            </a:r>
          </a:p>
          <a:p>
            <a:r>
              <a:rPr lang="en-GB" b="1" dirty="0" smtClean="0"/>
              <a:t>Pregnant woman saw or ate something</a:t>
            </a:r>
          </a:p>
          <a:p>
            <a:r>
              <a:rPr lang="en-GB" b="1" dirty="0" smtClean="0"/>
              <a:t>Your own fault </a:t>
            </a:r>
          </a:p>
          <a:p>
            <a:r>
              <a:rPr lang="en-GB" b="1" dirty="0" smtClean="0"/>
              <a:t>Wrong Marriage</a:t>
            </a:r>
          </a:p>
          <a:p>
            <a:r>
              <a:rPr lang="en-GB" b="1" dirty="0" smtClean="0"/>
              <a:t>Worshipping Animals</a:t>
            </a:r>
          </a:p>
          <a:p>
            <a:r>
              <a:rPr lang="en-GB" b="1" dirty="0" smtClean="0"/>
              <a:t>Misuse bride price</a:t>
            </a:r>
            <a:endParaRPr lang="en-GB"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2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20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20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20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20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
                                            <p:txEl>
                                              <p:pRg st="0" end="0"/>
                                            </p:txEl>
                                          </p:spTgt>
                                        </p:tgtEl>
                                        <p:attrNameLst>
                                          <p:attrName>style.visibility</p:attrName>
                                        </p:attrNameLst>
                                      </p:cBhvr>
                                      <p:to>
                                        <p:strVal val="visible"/>
                                      </p:to>
                                    </p:set>
                                    <p:animEffect transition="in" filter="fade">
                                      <p:cBhvr>
                                        <p:cTn id="57" dur="2000"/>
                                        <p:tgtEl>
                                          <p:spTgt spid="4">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
                                            <p:txEl>
                                              <p:pRg st="1" end="1"/>
                                            </p:txEl>
                                          </p:spTgt>
                                        </p:tgtEl>
                                        <p:attrNameLst>
                                          <p:attrName>style.visibility</p:attrName>
                                        </p:attrNameLst>
                                      </p:cBhvr>
                                      <p:to>
                                        <p:strVal val="visible"/>
                                      </p:to>
                                    </p:set>
                                    <p:animEffect transition="in" filter="fade">
                                      <p:cBhvr>
                                        <p:cTn id="62" dur="2000"/>
                                        <p:tgtEl>
                                          <p:spTgt spid="4">
                                            <p:txEl>
                                              <p:pRg st="1" end="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
                                            <p:txEl>
                                              <p:pRg st="2" end="2"/>
                                            </p:txEl>
                                          </p:spTgt>
                                        </p:tgtEl>
                                        <p:attrNameLst>
                                          <p:attrName>style.visibility</p:attrName>
                                        </p:attrNameLst>
                                      </p:cBhvr>
                                      <p:to>
                                        <p:strVal val="visible"/>
                                      </p:to>
                                    </p:set>
                                    <p:animEffect transition="in" filter="fade">
                                      <p:cBhvr>
                                        <p:cTn id="67" dur="2000"/>
                                        <p:tgtEl>
                                          <p:spTgt spid="4">
                                            <p:txEl>
                                              <p:pRg st="2" end="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
                                            <p:txEl>
                                              <p:pRg st="3" end="3"/>
                                            </p:txEl>
                                          </p:spTgt>
                                        </p:tgtEl>
                                        <p:attrNameLst>
                                          <p:attrName>style.visibility</p:attrName>
                                        </p:attrNameLst>
                                      </p:cBhvr>
                                      <p:to>
                                        <p:strVal val="visible"/>
                                      </p:to>
                                    </p:set>
                                    <p:animEffect transition="in" filter="fade">
                                      <p:cBhvr>
                                        <p:cTn id="72" dur="2000"/>
                                        <p:tgtEl>
                                          <p:spTgt spid="4">
                                            <p:txEl>
                                              <p:pRg st="3" end="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
                                            <p:txEl>
                                              <p:pRg st="4" end="4"/>
                                            </p:txEl>
                                          </p:spTgt>
                                        </p:tgtEl>
                                        <p:attrNameLst>
                                          <p:attrName>style.visibility</p:attrName>
                                        </p:attrNameLst>
                                      </p:cBhvr>
                                      <p:to>
                                        <p:strVal val="visible"/>
                                      </p:to>
                                    </p:set>
                                    <p:animEffect transition="in" filter="fade">
                                      <p:cBhvr>
                                        <p:cTn id="77" dur="2000"/>
                                        <p:tgtEl>
                                          <p:spTgt spid="4">
                                            <p:txEl>
                                              <p:pRg st="4" end="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4">
                                            <p:txEl>
                                              <p:pRg st="5" end="5"/>
                                            </p:txEl>
                                          </p:spTgt>
                                        </p:tgtEl>
                                        <p:attrNameLst>
                                          <p:attrName>style.visibility</p:attrName>
                                        </p:attrNameLst>
                                      </p:cBhvr>
                                      <p:to>
                                        <p:strVal val="visible"/>
                                      </p:to>
                                    </p:set>
                                    <p:animEffect transition="in" filter="fade">
                                      <p:cBhvr>
                                        <p:cTn id="82" dur="2000"/>
                                        <p:tgtEl>
                                          <p:spTgt spid="4">
                                            <p:txEl>
                                              <p:pRg st="5" end="5"/>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4">
                                            <p:txEl>
                                              <p:pRg st="6" end="6"/>
                                            </p:txEl>
                                          </p:spTgt>
                                        </p:tgtEl>
                                        <p:attrNameLst>
                                          <p:attrName>style.visibility</p:attrName>
                                        </p:attrNameLst>
                                      </p:cBhvr>
                                      <p:to>
                                        <p:strVal val="visible"/>
                                      </p:to>
                                    </p:set>
                                    <p:animEffect transition="in" filter="fade">
                                      <p:cBhvr>
                                        <p:cTn id="87" dur="2000"/>
                                        <p:tgtEl>
                                          <p:spTgt spid="4">
                                            <p:txEl>
                                              <p:pRg st="6" end="6"/>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4">
                                            <p:txEl>
                                              <p:pRg st="7" end="7"/>
                                            </p:txEl>
                                          </p:spTgt>
                                        </p:tgtEl>
                                        <p:attrNameLst>
                                          <p:attrName>style.visibility</p:attrName>
                                        </p:attrNameLst>
                                      </p:cBhvr>
                                      <p:to>
                                        <p:strVal val="visible"/>
                                      </p:to>
                                    </p:set>
                                    <p:animEffect transition="in" filter="fade">
                                      <p:cBhvr>
                                        <p:cTn id="92" dur="2000"/>
                                        <p:tgtEl>
                                          <p:spTgt spid="4">
                                            <p:txEl>
                                              <p:pRg st="7" end="7"/>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4">
                                            <p:txEl>
                                              <p:pRg st="8" end="8"/>
                                            </p:txEl>
                                          </p:spTgt>
                                        </p:tgtEl>
                                        <p:attrNameLst>
                                          <p:attrName>style.visibility</p:attrName>
                                        </p:attrNameLst>
                                      </p:cBhvr>
                                      <p:to>
                                        <p:strVal val="visible"/>
                                      </p:to>
                                    </p:set>
                                    <p:animEffect transition="in" filter="fade">
                                      <p:cBhvr>
                                        <p:cTn id="97" dur="20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Oval 2"/>
          <p:cNvSpPr>
            <a:spLocks noChangeArrowheads="1"/>
          </p:cNvSpPr>
          <p:nvPr/>
        </p:nvSpPr>
        <p:spPr bwMode="auto">
          <a:xfrm>
            <a:off x="2438400" y="2133600"/>
            <a:ext cx="4038600" cy="2362200"/>
          </a:xfrm>
          <a:prstGeom prst="ellipse">
            <a:avLst/>
          </a:prstGeom>
          <a:solidFill>
            <a:srgbClr val="CCFF33"/>
          </a:solidFill>
          <a:ln w="9525">
            <a:solidFill>
              <a:schemeClr val="tx1"/>
            </a:solidFill>
            <a:round/>
            <a:headEnd/>
            <a:tailEnd/>
          </a:ln>
        </p:spPr>
        <p:txBody>
          <a:bodyPr wrap="none" anchor="ctr"/>
          <a:lstStyle/>
          <a:p>
            <a:endParaRPr lang="en-US">
              <a:latin typeface="Calibri" pitchFamily="34" charset="0"/>
            </a:endParaRPr>
          </a:p>
        </p:txBody>
      </p:sp>
      <p:sp>
        <p:nvSpPr>
          <p:cNvPr id="12291" name="WordArt 3"/>
          <p:cNvSpPr>
            <a:spLocks noChangeArrowheads="1" noChangeShapeType="1"/>
          </p:cNvSpPr>
          <p:nvPr/>
        </p:nvSpPr>
        <p:spPr bwMode="auto">
          <a:xfrm>
            <a:off x="3048000" y="2514600"/>
            <a:ext cx="2971800" cy="1524000"/>
          </a:xfrm>
          <a:prstGeom prst="rect">
            <a:avLst/>
          </a:prstGeom>
        </p:spPr>
        <p:txBody>
          <a:bodyPr wrap="none" fromWordArt="1">
            <a:prstTxWarp prst="textSlantUp">
              <a:avLst>
                <a:gd name="adj" fmla="val 19065"/>
              </a:avLst>
            </a:prstTxWarp>
          </a:bodyPr>
          <a:lstStyle/>
          <a:p>
            <a:pPr algn="ctr"/>
            <a:r>
              <a:rPr lang="en-GB" sz="1600" kern="10">
                <a:ln w="9525">
                  <a:solidFill>
                    <a:srgbClr val="000000"/>
                  </a:solidFill>
                  <a:round/>
                  <a:headEnd/>
                  <a:tailEnd/>
                </a:ln>
                <a:solidFill>
                  <a:srgbClr val="000000"/>
                </a:solidFill>
                <a:latin typeface="Arial Black"/>
              </a:rPr>
              <a:t>THE IMPAIRMENT </a:t>
            </a:r>
          </a:p>
          <a:p>
            <a:pPr algn="ctr"/>
            <a:r>
              <a:rPr lang="en-GB" sz="1600" kern="10">
                <a:ln w="9525">
                  <a:solidFill>
                    <a:srgbClr val="000000"/>
                  </a:solidFill>
                  <a:round/>
                  <a:headEnd/>
                  <a:tailEnd/>
                </a:ln>
                <a:solidFill>
                  <a:srgbClr val="000000"/>
                </a:solidFill>
                <a:latin typeface="Arial Black"/>
              </a:rPr>
              <a:t>IS THE PROBLEM </a:t>
            </a:r>
            <a:endParaRPr lang="en-US" sz="1600" kern="10">
              <a:ln w="9525">
                <a:solidFill>
                  <a:srgbClr val="000000"/>
                </a:solidFill>
                <a:round/>
                <a:headEnd/>
                <a:tailEnd/>
              </a:ln>
              <a:solidFill>
                <a:srgbClr val="000000"/>
              </a:solidFill>
              <a:latin typeface="Arial Black"/>
            </a:endParaRPr>
          </a:p>
        </p:txBody>
      </p:sp>
      <p:sp>
        <p:nvSpPr>
          <p:cNvPr id="12292" name="Rectangle 4"/>
          <p:cNvSpPr>
            <a:spLocks noChangeArrowheads="1"/>
          </p:cNvSpPr>
          <p:nvPr/>
        </p:nvSpPr>
        <p:spPr bwMode="auto">
          <a:xfrm>
            <a:off x="2667000" y="1295400"/>
            <a:ext cx="4343400" cy="430887"/>
          </a:xfrm>
          <a:prstGeom prst="rect">
            <a:avLst/>
          </a:prstGeom>
          <a:noFill/>
          <a:ln w="9525">
            <a:noFill/>
            <a:miter lim="800000"/>
            <a:headEnd/>
            <a:tailEnd/>
          </a:ln>
        </p:spPr>
        <p:txBody>
          <a:bodyPr>
            <a:spAutoFit/>
          </a:bodyPr>
          <a:lstStyle/>
          <a:p>
            <a:pPr algn="ctr"/>
            <a:r>
              <a:rPr lang="en-GB" sz="2200" b="1">
                <a:latin typeface="Calibri" pitchFamily="34" charset="0"/>
              </a:rPr>
              <a:t>CHILD DEVELOPMENT TEAM	</a:t>
            </a:r>
            <a:r>
              <a:rPr lang="en-GB" sz="2200">
                <a:latin typeface="Times New Roman" pitchFamily="18" charset="0"/>
              </a:rPr>
              <a:t> </a:t>
            </a:r>
          </a:p>
        </p:txBody>
      </p:sp>
      <p:sp>
        <p:nvSpPr>
          <p:cNvPr id="12293" name="Rectangle 5"/>
          <p:cNvSpPr>
            <a:spLocks noChangeArrowheads="1"/>
          </p:cNvSpPr>
          <p:nvPr/>
        </p:nvSpPr>
        <p:spPr bwMode="auto">
          <a:xfrm>
            <a:off x="990600" y="1600200"/>
            <a:ext cx="2209800" cy="430887"/>
          </a:xfrm>
          <a:prstGeom prst="rect">
            <a:avLst/>
          </a:prstGeom>
          <a:noFill/>
          <a:ln w="9525">
            <a:noFill/>
            <a:miter lim="800000"/>
            <a:headEnd/>
            <a:tailEnd/>
          </a:ln>
        </p:spPr>
        <p:txBody>
          <a:bodyPr>
            <a:spAutoFit/>
          </a:bodyPr>
          <a:lstStyle/>
          <a:p>
            <a:pPr algn="ctr"/>
            <a:r>
              <a:rPr lang="en-GB" sz="2200" b="1">
                <a:latin typeface="Calibri" pitchFamily="34" charset="0"/>
              </a:rPr>
              <a:t>SPECIALISTS	</a:t>
            </a:r>
            <a:r>
              <a:rPr lang="en-GB" sz="2200">
                <a:latin typeface="Times New Roman" pitchFamily="18" charset="0"/>
              </a:rPr>
              <a:t> </a:t>
            </a:r>
          </a:p>
        </p:txBody>
      </p:sp>
      <p:sp>
        <p:nvSpPr>
          <p:cNvPr id="12294" name="Rectangle 6"/>
          <p:cNvSpPr>
            <a:spLocks noChangeArrowheads="1"/>
          </p:cNvSpPr>
          <p:nvPr/>
        </p:nvSpPr>
        <p:spPr bwMode="auto">
          <a:xfrm>
            <a:off x="228600" y="2438400"/>
            <a:ext cx="990600" cy="769441"/>
          </a:xfrm>
          <a:prstGeom prst="rect">
            <a:avLst/>
          </a:prstGeom>
          <a:noFill/>
          <a:ln w="9525">
            <a:noFill/>
            <a:miter lim="800000"/>
            <a:headEnd/>
            <a:tailEnd/>
          </a:ln>
        </p:spPr>
        <p:txBody>
          <a:bodyPr>
            <a:spAutoFit/>
          </a:bodyPr>
          <a:lstStyle/>
          <a:p>
            <a:pPr algn="ctr"/>
            <a:r>
              <a:rPr lang="en-GB" sz="2200" b="1">
                <a:latin typeface="Tahoma" pitchFamily="34" charset="0"/>
              </a:rPr>
              <a:t>	</a:t>
            </a:r>
            <a:r>
              <a:rPr lang="en-GB" sz="2200" b="1">
                <a:latin typeface="Calibri" pitchFamily="34" charset="0"/>
              </a:rPr>
              <a:t>GPs</a:t>
            </a:r>
            <a:r>
              <a:rPr lang="en-GB" sz="2200">
                <a:latin typeface="Calibri" pitchFamily="34" charset="0"/>
              </a:rPr>
              <a:t> </a:t>
            </a:r>
          </a:p>
        </p:txBody>
      </p:sp>
      <p:sp>
        <p:nvSpPr>
          <p:cNvPr id="12295" name="Text Box 7"/>
          <p:cNvSpPr txBox="1">
            <a:spLocks noChangeArrowheads="1"/>
          </p:cNvSpPr>
          <p:nvPr/>
        </p:nvSpPr>
        <p:spPr bwMode="auto">
          <a:xfrm>
            <a:off x="0" y="4495800"/>
            <a:ext cx="2590800" cy="769441"/>
          </a:xfrm>
          <a:prstGeom prst="rect">
            <a:avLst/>
          </a:prstGeom>
          <a:noFill/>
          <a:ln w="9525">
            <a:noFill/>
            <a:miter lim="800000"/>
            <a:headEnd/>
            <a:tailEnd/>
          </a:ln>
        </p:spPr>
        <p:txBody>
          <a:bodyPr>
            <a:spAutoFit/>
          </a:bodyPr>
          <a:lstStyle/>
          <a:p>
            <a:pPr algn="ctr">
              <a:spcBef>
                <a:spcPct val="50000"/>
              </a:spcBef>
            </a:pPr>
            <a:r>
              <a:rPr lang="en-GB" sz="2200" b="1">
                <a:latin typeface="Calibri" pitchFamily="34" charset="0"/>
              </a:rPr>
              <a:t>OCCUPATIONAL                THERAPISTS</a:t>
            </a:r>
          </a:p>
        </p:txBody>
      </p:sp>
      <p:sp>
        <p:nvSpPr>
          <p:cNvPr id="12296" name="Text Box 8"/>
          <p:cNvSpPr txBox="1">
            <a:spLocks noChangeArrowheads="1"/>
          </p:cNvSpPr>
          <p:nvPr/>
        </p:nvSpPr>
        <p:spPr bwMode="auto">
          <a:xfrm>
            <a:off x="0" y="3505200"/>
            <a:ext cx="2133600" cy="769441"/>
          </a:xfrm>
          <a:prstGeom prst="rect">
            <a:avLst/>
          </a:prstGeom>
          <a:noFill/>
          <a:ln w="9525">
            <a:noFill/>
            <a:miter lim="800000"/>
            <a:headEnd/>
            <a:tailEnd/>
          </a:ln>
        </p:spPr>
        <p:txBody>
          <a:bodyPr>
            <a:spAutoFit/>
          </a:bodyPr>
          <a:lstStyle/>
          <a:p>
            <a:pPr algn="ctr">
              <a:spcBef>
                <a:spcPct val="50000"/>
              </a:spcBef>
            </a:pPr>
            <a:r>
              <a:rPr lang="en-GB" sz="2200" b="1">
                <a:latin typeface="Calibri" pitchFamily="34" charset="0"/>
              </a:rPr>
              <a:t>SPEECH THERAPISTS</a:t>
            </a:r>
          </a:p>
        </p:txBody>
      </p:sp>
      <p:sp>
        <p:nvSpPr>
          <p:cNvPr id="12297" name="Rectangle 9"/>
          <p:cNvSpPr>
            <a:spLocks noChangeArrowheads="1"/>
          </p:cNvSpPr>
          <p:nvPr/>
        </p:nvSpPr>
        <p:spPr bwMode="auto">
          <a:xfrm>
            <a:off x="0" y="5364164"/>
            <a:ext cx="3048000" cy="430887"/>
          </a:xfrm>
          <a:prstGeom prst="rect">
            <a:avLst/>
          </a:prstGeom>
          <a:noFill/>
          <a:ln w="9525">
            <a:noFill/>
            <a:miter lim="800000"/>
            <a:headEnd/>
            <a:tailEnd/>
          </a:ln>
        </p:spPr>
        <p:txBody>
          <a:bodyPr>
            <a:spAutoFit/>
          </a:bodyPr>
          <a:lstStyle/>
          <a:p>
            <a:pPr algn="ctr"/>
            <a:r>
              <a:rPr lang="en-GB" sz="2200" b="1">
                <a:latin typeface="Calibri" pitchFamily="34" charset="0"/>
              </a:rPr>
              <a:t>BENEFITS AGENCY </a:t>
            </a:r>
          </a:p>
        </p:txBody>
      </p:sp>
      <p:sp>
        <p:nvSpPr>
          <p:cNvPr id="12298" name="Rectangle 10"/>
          <p:cNvSpPr>
            <a:spLocks noChangeArrowheads="1"/>
          </p:cNvSpPr>
          <p:nvPr/>
        </p:nvSpPr>
        <p:spPr bwMode="auto">
          <a:xfrm>
            <a:off x="0" y="5943601"/>
            <a:ext cx="9144000" cy="1246495"/>
          </a:xfrm>
          <a:prstGeom prst="rect">
            <a:avLst/>
          </a:prstGeom>
          <a:noFill/>
          <a:ln w="9525">
            <a:noFill/>
            <a:miter lim="800000"/>
            <a:headEnd/>
            <a:tailEnd/>
          </a:ln>
        </p:spPr>
        <p:txBody>
          <a:bodyPr>
            <a:spAutoFit/>
          </a:bodyPr>
          <a:lstStyle/>
          <a:p>
            <a:pPr algn="ctr"/>
            <a:r>
              <a:rPr lang="en-GB" sz="2500" b="1">
                <a:latin typeface="Calibri" pitchFamily="34" charset="0"/>
              </a:rPr>
              <a:t>DISABLED PEOPLE AS PASSIVE RECEIVERS OF SERVICES AIMED AT CURE OR MANAGEMENT</a:t>
            </a:r>
          </a:p>
          <a:p>
            <a:pPr eaLnBrk="0" hangingPunct="0"/>
            <a:r>
              <a:rPr lang="en-GB" sz="2500">
                <a:latin typeface="Calibri" pitchFamily="34" charset="0"/>
              </a:rPr>
              <a:t> </a:t>
            </a:r>
          </a:p>
        </p:txBody>
      </p:sp>
      <p:sp>
        <p:nvSpPr>
          <p:cNvPr id="12299" name="Rectangle 11"/>
          <p:cNvSpPr>
            <a:spLocks noChangeArrowheads="1"/>
          </p:cNvSpPr>
          <p:nvPr/>
        </p:nvSpPr>
        <p:spPr bwMode="auto">
          <a:xfrm>
            <a:off x="3124200" y="5105400"/>
            <a:ext cx="2895600" cy="769441"/>
          </a:xfrm>
          <a:prstGeom prst="rect">
            <a:avLst/>
          </a:prstGeom>
          <a:noFill/>
          <a:ln w="9525">
            <a:noFill/>
            <a:miter lim="800000"/>
            <a:headEnd/>
            <a:tailEnd/>
          </a:ln>
        </p:spPr>
        <p:txBody>
          <a:bodyPr>
            <a:spAutoFit/>
          </a:bodyPr>
          <a:lstStyle/>
          <a:p>
            <a:pPr algn="ctr"/>
            <a:r>
              <a:rPr lang="en-GB" sz="2200" b="1">
                <a:latin typeface="Calibri" pitchFamily="34" charset="0"/>
              </a:rPr>
              <a:t>SHELTERED WORKSHOPS</a:t>
            </a:r>
            <a:r>
              <a:rPr lang="en-GB" sz="2200">
                <a:latin typeface="Calibri" pitchFamily="34" charset="0"/>
              </a:rPr>
              <a:t> </a:t>
            </a:r>
          </a:p>
        </p:txBody>
      </p:sp>
      <p:sp>
        <p:nvSpPr>
          <p:cNvPr id="12300" name="Text Box 12"/>
          <p:cNvSpPr txBox="1">
            <a:spLocks noChangeArrowheads="1"/>
          </p:cNvSpPr>
          <p:nvPr/>
        </p:nvSpPr>
        <p:spPr bwMode="auto">
          <a:xfrm>
            <a:off x="609600" y="2133601"/>
            <a:ext cx="1752600" cy="430887"/>
          </a:xfrm>
          <a:prstGeom prst="rect">
            <a:avLst/>
          </a:prstGeom>
          <a:noFill/>
          <a:ln w="9525">
            <a:noFill/>
            <a:miter lim="800000"/>
            <a:headEnd/>
            <a:tailEnd/>
          </a:ln>
        </p:spPr>
        <p:txBody>
          <a:bodyPr>
            <a:spAutoFit/>
          </a:bodyPr>
          <a:lstStyle/>
          <a:p>
            <a:pPr algn="ctr">
              <a:spcBef>
                <a:spcPct val="50000"/>
              </a:spcBef>
            </a:pPr>
            <a:r>
              <a:rPr lang="en-GB" sz="2200" b="1">
                <a:latin typeface="Calibri" pitchFamily="34" charset="0"/>
              </a:rPr>
              <a:t>DOCTORS</a:t>
            </a:r>
          </a:p>
        </p:txBody>
      </p:sp>
      <p:sp>
        <p:nvSpPr>
          <p:cNvPr id="12301" name="Rectangle 13"/>
          <p:cNvSpPr>
            <a:spLocks noChangeArrowheads="1"/>
          </p:cNvSpPr>
          <p:nvPr/>
        </p:nvSpPr>
        <p:spPr bwMode="auto">
          <a:xfrm>
            <a:off x="5638800" y="5334001"/>
            <a:ext cx="3429000" cy="430887"/>
          </a:xfrm>
          <a:prstGeom prst="rect">
            <a:avLst/>
          </a:prstGeom>
          <a:noFill/>
          <a:ln w="9525">
            <a:noFill/>
            <a:miter lim="800000"/>
            <a:headEnd/>
            <a:tailEnd/>
          </a:ln>
        </p:spPr>
        <p:txBody>
          <a:bodyPr>
            <a:spAutoFit/>
          </a:bodyPr>
          <a:lstStyle/>
          <a:p>
            <a:pPr algn="ctr"/>
            <a:r>
              <a:rPr lang="en-GB" sz="2200" b="1">
                <a:latin typeface="Calibri" pitchFamily="34" charset="0"/>
              </a:rPr>
              <a:t>TRAINING CENTRES</a:t>
            </a:r>
            <a:r>
              <a:rPr lang="en-GB" sz="2200">
                <a:latin typeface="Calibri" pitchFamily="34" charset="0"/>
              </a:rPr>
              <a:t> </a:t>
            </a:r>
          </a:p>
        </p:txBody>
      </p:sp>
      <p:sp>
        <p:nvSpPr>
          <p:cNvPr id="12302" name="Text Box 14"/>
          <p:cNvSpPr txBox="1">
            <a:spLocks noChangeArrowheads="1"/>
          </p:cNvSpPr>
          <p:nvPr/>
        </p:nvSpPr>
        <p:spPr bwMode="auto">
          <a:xfrm>
            <a:off x="6705600" y="4572000"/>
            <a:ext cx="2286000" cy="430887"/>
          </a:xfrm>
          <a:prstGeom prst="rect">
            <a:avLst/>
          </a:prstGeom>
          <a:noFill/>
          <a:ln w="9525">
            <a:noFill/>
            <a:miter lim="800000"/>
            <a:headEnd/>
            <a:tailEnd/>
          </a:ln>
        </p:spPr>
        <p:txBody>
          <a:bodyPr>
            <a:spAutoFit/>
          </a:bodyPr>
          <a:lstStyle/>
          <a:p>
            <a:pPr algn="ctr">
              <a:spcBef>
                <a:spcPct val="50000"/>
              </a:spcBef>
            </a:pPr>
            <a:r>
              <a:rPr lang="en-GB" sz="2200" b="1">
                <a:latin typeface="Calibri" pitchFamily="34" charset="0"/>
              </a:rPr>
              <a:t>SPECIAL SCHOOLS</a:t>
            </a:r>
          </a:p>
        </p:txBody>
      </p:sp>
      <p:sp>
        <p:nvSpPr>
          <p:cNvPr id="12303" name="Text Box 15"/>
          <p:cNvSpPr txBox="1">
            <a:spLocks noChangeArrowheads="1"/>
          </p:cNvSpPr>
          <p:nvPr/>
        </p:nvSpPr>
        <p:spPr bwMode="auto">
          <a:xfrm>
            <a:off x="6553200" y="3810000"/>
            <a:ext cx="2590800" cy="769441"/>
          </a:xfrm>
          <a:prstGeom prst="rect">
            <a:avLst/>
          </a:prstGeom>
          <a:noFill/>
          <a:ln w="9525">
            <a:noFill/>
            <a:miter lim="800000"/>
            <a:headEnd/>
            <a:tailEnd/>
          </a:ln>
        </p:spPr>
        <p:txBody>
          <a:bodyPr>
            <a:spAutoFit/>
          </a:bodyPr>
          <a:lstStyle/>
          <a:p>
            <a:pPr algn="ctr">
              <a:spcBef>
                <a:spcPct val="50000"/>
              </a:spcBef>
            </a:pPr>
            <a:r>
              <a:rPr lang="en-GB" sz="2200" b="1">
                <a:latin typeface="Calibri" pitchFamily="34" charset="0"/>
              </a:rPr>
              <a:t>EDUCATIONAL PSYCHOLOGISTS</a:t>
            </a:r>
          </a:p>
        </p:txBody>
      </p:sp>
      <p:sp>
        <p:nvSpPr>
          <p:cNvPr id="12304" name="Text Box 16"/>
          <p:cNvSpPr txBox="1">
            <a:spLocks noChangeArrowheads="1"/>
          </p:cNvSpPr>
          <p:nvPr/>
        </p:nvSpPr>
        <p:spPr bwMode="auto">
          <a:xfrm>
            <a:off x="6705600" y="2971800"/>
            <a:ext cx="2743200" cy="430887"/>
          </a:xfrm>
          <a:prstGeom prst="rect">
            <a:avLst/>
          </a:prstGeom>
          <a:noFill/>
          <a:ln w="9525">
            <a:noFill/>
            <a:miter lim="800000"/>
            <a:headEnd/>
            <a:tailEnd/>
          </a:ln>
        </p:spPr>
        <p:txBody>
          <a:bodyPr>
            <a:spAutoFit/>
          </a:bodyPr>
          <a:lstStyle/>
          <a:p>
            <a:pPr algn="ctr">
              <a:spcBef>
                <a:spcPct val="50000"/>
              </a:spcBef>
            </a:pPr>
            <a:r>
              <a:rPr lang="en-GB" sz="2200" b="1">
                <a:latin typeface="Calibri" pitchFamily="34" charset="0"/>
              </a:rPr>
              <a:t>SPECIAL   TRANSPORT</a:t>
            </a:r>
          </a:p>
        </p:txBody>
      </p:sp>
      <p:sp>
        <p:nvSpPr>
          <p:cNvPr id="12305" name="Text Box 17"/>
          <p:cNvSpPr txBox="1">
            <a:spLocks noChangeArrowheads="1"/>
          </p:cNvSpPr>
          <p:nvPr/>
        </p:nvSpPr>
        <p:spPr bwMode="auto">
          <a:xfrm>
            <a:off x="6781800" y="2286001"/>
            <a:ext cx="2362200" cy="430887"/>
          </a:xfrm>
          <a:prstGeom prst="rect">
            <a:avLst/>
          </a:prstGeom>
          <a:noFill/>
          <a:ln w="9525">
            <a:noFill/>
            <a:miter lim="800000"/>
            <a:headEnd/>
            <a:tailEnd/>
          </a:ln>
        </p:spPr>
        <p:txBody>
          <a:bodyPr>
            <a:spAutoFit/>
          </a:bodyPr>
          <a:lstStyle/>
          <a:p>
            <a:pPr algn="ctr">
              <a:spcBef>
                <a:spcPct val="50000"/>
              </a:spcBef>
            </a:pPr>
            <a:r>
              <a:rPr lang="en-GB" sz="2200" b="1">
                <a:latin typeface="Calibri" pitchFamily="34" charset="0"/>
              </a:rPr>
              <a:t>SURGEONS</a:t>
            </a:r>
          </a:p>
        </p:txBody>
      </p:sp>
      <p:sp>
        <p:nvSpPr>
          <p:cNvPr id="12306" name="Text Box 18"/>
          <p:cNvSpPr txBox="1">
            <a:spLocks noChangeArrowheads="1"/>
          </p:cNvSpPr>
          <p:nvPr/>
        </p:nvSpPr>
        <p:spPr bwMode="auto">
          <a:xfrm>
            <a:off x="5791200" y="1752600"/>
            <a:ext cx="3124200" cy="430887"/>
          </a:xfrm>
          <a:prstGeom prst="rect">
            <a:avLst/>
          </a:prstGeom>
          <a:noFill/>
          <a:ln w="9525">
            <a:noFill/>
            <a:miter lim="800000"/>
            <a:headEnd/>
            <a:tailEnd/>
          </a:ln>
        </p:spPr>
        <p:txBody>
          <a:bodyPr>
            <a:spAutoFit/>
          </a:bodyPr>
          <a:lstStyle/>
          <a:p>
            <a:pPr algn="ctr">
              <a:spcBef>
                <a:spcPct val="50000"/>
              </a:spcBef>
            </a:pPr>
            <a:r>
              <a:rPr lang="en-GB" sz="2200" b="1">
                <a:latin typeface="Calibri" pitchFamily="34" charset="0"/>
              </a:rPr>
              <a:t>SOCIAL WORKERS</a:t>
            </a:r>
          </a:p>
        </p:txBody>
      </p:sp>
      <p:sp>
        <p:nvSpPr>
          <p:cNvPr id="12307" name="Line 19"/>
          <p:cNvSpPr>
            <a:spLocks noChangeShapeType="1"/>
          </p:cNvSpPr>
          <p:nvPr/>
        </p:nvSpPr>
        <p:spPr bwMode="auto">
          <a:xfrm flipV="1">
            <a:off x="1981200" y="4114800"/>
            <a:ext cx="609600" cy="381000"/>
          </a:xfrm>
          <a:prstGeom prst="line">
            <a:avLst/>
          </a:prstGeom>
          <a:noFill/>
          <a:ln w="9525">
            <a:solidFill>
              <a:schemeClr val="tx1"/>
            </a:solidFill>
            <a:round/>
            <a:headEnd/>
            <a:tailEnd type="triangle" w="med" len="med"/>
          </a:ln>
        </p:spPr>
        <p:txBody>
          <a:bodyPr/>
          <a:lstStyle/>
          <a:p>
            <a:endParaRPr lang="en-US"/>
          </a:p>
        </p:txBody>
      </p:sp>
      <p:sp>
        <p:nvSpPr>
          <p:cNvPr id="12308" name="Line 20"/>
          <p:cNvSpPr>
            <a:spLocks noChangeShapeType="1"/>
          </p:cNvSpPr>
          <p:nvPr/>
        </p:nvSpPr>
        <p:spPr bwMode="auto">
          <a:xfrm flipV="1">
            <a:off x="2362200" y="4495800"/>
            <a:ext cx="914400" cy="838200"/>
          </a:xfrm>
          <a:prstGeom prst="line">
            <a:avLst/>
          </a:prstGeom>
          <a:noFill/>
          <a:ln w="9525">
            <a:solidFill>
              <a:schemeClr val="tx1"/>
            </a:solidFill>
            <a:round/>
            <a:headEnd/>
            <a:tailEnd type="triangle" w="med" len="med"/>
          </a:ln>
        </p:spPr>
        <p:txBody>
          <a:bodyPr/>
          <a:lstStyle/>
          <a:p>
            <a:endParaRPr lang="en-US"/>
          </a:p>
        </p:txBody>
      </p:sp>
      <p:sp>
        <p:nvSpPr>
          <p:cNvPr id="12309" name="Line 21"/>
          <p:cNvSpPr>
            <a:spLocks noChangeShapeType="1"/>
          </p:cNvSpPr>
          <p:nvPr/>
        </p:nvSpPr>
        <p:spPr bwMode="auto">
          <a:xfrm flipV="1">
            <a:off x="4419600" y="4495800"/>
            <a:ext cx="0" cy="609600"/>
          </a:xfrm>
          <a:prstGeom prst="line">
            <a:avLst/>
          </a:prstGeom>
          <a:noFill/>
          <a:ln w="9525">
            <a:solidFill>
              <a:schemeClr val="tx1"/>
            </a:solidFill>
            <a:round/>
            <a:headEnd/>
            <a:tailEnd type="triangle" w="med" len="med"/>
          </a:ln>
        </p:spPr>
        <p:txBody>
          <a:bodyPr/>
          <a:lstStyle/>
          <a:p>
            <a:endParaRPr lang="en-US"/>
          </a:p>
        </p:txBody>
      </p:sp>
      <p:sp>
        <p:nvSpPr>
          <p:cNvPr id="12310" name="Line 22"/>
          <p:cNvSpPr>
            <a:spLocks noChangeShapeType="1"/>
          </p:cNvSpPr>
          <p:nvPr/>
        </p:nvSpPr>
        <p:spPr bwMode="auto">
          <a:xfrm flipH="1" flipV="1">
            <a:off x="5638800" y="4343400"/>
            <a:ext cx="1143000" cy="914400"/>
          </a:xfrm>
          <a:prstGeom prst="line">
            <a:avLst/>
          </a:prstGeom>
          <a:noFill/>
          <a:ln w="9525">
            <a:solidFill>
              <a:schemeClr val="tx1"/>
            </a:solidFill>
            <a:round/>
            <a:headEnd/>
            <a:tailEnd type="triangle" w="med" len="med"/>
          </a:ln>
        </p:spPr>
        <p:txBody>
          <a:bodyPr/>
          <a:lstStyle/>
          <a:p>
            <a:endParaRPr lang="en-US"/>
          </a:p>
        </p:txBody>
      </p:sp>
      <p:sp>
        <p:nvSpPr>
          <p:cNvPr id="12311" name="Line 23"/>
          <p:cNvSpPr>
            <a:spLocks noChangeShapeType="1"/>
          </p:cNvSpPr>
          <p:nvPr/>
        </p:nvSpPr>
        <p:spPr bwMode="auto">
          <a:xfrm flipH="1" flipV="1">
            <a:off x="6172200" y="4114800"/>
            <a:ext cx="990600" cy="762000"/>
          </a:xfrm>
          <a:prstGeom prst="line">
            <a:avLst/>
          </a:prstGeom>
          <a:noFill/>
          <a:ln w="9525">
            <a:solidFill>
              <a:schemeClr val="tx1"/>
            </a:solidFill>
            <a:round/>
            <a:headEnd/>
            <a:tailEnd type="triangle" w="med" len="med"/>
          </a:ln>
        </p:spPr>
        <p:txBody>
          <a:bodyPr/>
          <a:lstStyle/>
          <a:p>
            <a:endParaRPr lang="en-US"/>
          </a:p>
        </p:txBody>
      </p:sp>
      <p:sp>
        <p:nvSpPr>
          <p:cNvPr id="12312" name="Line 24"/>
          <p:cNvSpPr>
            <a:spLocks noChangeShapeType="1"/>
          </p:cNvSpPr>
          <p:nvPr/>
        </p:nvSpPr>
        <p:spPr bwMode="auto">
          <a:xfrm flipH="1" flipV="1">
            <a:off x="6324600" y="3810000"/>
            <a:ext cx="457200" cy="304800"/>
          </a:xfrm>
          <a:prstGeom prst="line">
            <a:avLst/>
          </a:prstGeom>
          <a:noFill/>
          <a:ln w="9525">
            <a:solidFill>
              <a:schemeClr val="tx1"/>
            </a:solidFill>
            <a:round/>
            <a:headEnd/>
            <a:tailEnd type="triangle" w="med" len="med"/>
          </a:ln>
        </p:spPr>
        <p:txBody>
          <a:bodyPr/>
          <a:lstStyle/>
          <a:p>
            <a:endParaRPr lang="en-US"/>
          </a:p>
        </p:txBody>
      </p:sp>
      <p:sp>
        <p:nvSpPr>
          <p:cNvPr id="12313" name="Line 25"/>
          <p:cNvSpPr>
            <a:spLocks noChangeShapeType="1"/>
          </p:cNvSpPr>
          <p:nvPr/>
        </p:nvSpPr>
        <p:spPr bwMode="auto">
          <a:xfrm flipH="1">
            <a:off x="6553200" y="3200400"/>
            <a:ext cx="914400" cy="0"/>
          </a:xfrm>
          <a:prstGeom prst="line">
            <a:avLst/>
          </a:prstGeom>
          <a:noFill/>
          <a:ln w="9525">
            <a:solidFill>
              <a:schemeClr val="tx1"/>
            </a:solidFill>
            <a:round/>
            <a:headEnd/>
            <a:tailEnd type="triangle" w="med" len="med"/>
          </a:ln>
        </p:spPr>
        <p:txBody>
          <a:bodyPr/>
          <a:lstStyle/>
          <a:p>
            <a:endParaRPr lang="en-US"/>
          </a:p>
        </p:txBody>
      </p:sp>
      <p:sp>
        <p:nvSpPr>
          <p:cNvPr id="12314" name="Line 26"/>
          <p:cNvSpPr>
            <a:spLocks noChangeShapeType="1"/>
          </p:cNvSpPr>
          <p:nvPr/>
        </p:nvSpPr>
        <p:spPr bwMode="auto">
          <a:xfrm flipH="1">
            <a:off x="6324600" y="2514600"/>
            <a:ext cx="838200" cy="304800"/>
          </a:xfrm>
          <a:prstGeom prst="line">
            <a:avLst/>
          </a:prstGeom>
          <a:noFill/>
          <a:ln w="9525">
            <a:solidFill>
              <a:schemeClr val="tx1"/>
            </a:solidFill>
            <a:round/>
            <a:headEnd/>
            <a:tailEnd type="triangle" w="med" len="med"/>
          </a:ln>
        </p:spPr>
        <p:txBody>
          <a:bodyPr/>
          <a:lstStyle/>
          <a:p>
            <a:endParaRPr lang="en-US"/>
          </a:p>
        </p:txBody>
      </p:sp>
      <p:sp>
        <p:nvSpPr>
          <p:cNvPr id="12315" name="Line 27"/>
          <p:cNvSpPr>
            <a:spLocks noChangeShapeType="1"/>
          </p:cNvSpPr>
          <p:nvPr/>
        </p:nvSpPr>
        <p:spPr bwMode="auto">
          <a:xfrm flipH="1">
            <a:off x="5867400" y="2133600"/>
            <a:ext cx="609600" cy="228600"/>
          </a:xfrm>
          <a:prstGeom prst="line">
            <a:avLst/>
          </a:prstGeom>
          <a:noFill/>
          <a:ln w="9525">
            <a:solidFill>
              <a:schemeClr val="tx1"/>
            </a:solidFill>
            <a:round/>
            <a:headEnd/>
            <a:tailEnd type="triangle" w="med" len="med"/>
          </a:ln>
        </p:spPr>
        <p:txBody>
          <a:bodyPr/>
          <a:lstStyle/>
          <a:p>
            <a:endParaRPr lang="en-US"/>
          </a:p>
        </p:txBody>
      </p:sp>
      <p:sp>
        <p:nvSpPr>
          <p:cNvPr id="12316" name="Line 28"/>
          <p:cNvSpPr>
            <a:spLocks noChangeShapeType="1"/>
          </p:cNvSpPr>
          <p:nvPr/>
        </p:nvSpPr>
        <p:spPr bwMode="auto">
          <a:xfrm>
            <a:off x="4267200" y="1676400"/>
            <a:ext cx="152400" cy="457200"/>
          </a:xfrm>
          <a:prstGeom prst="line">
            <a:avLst/>
          </a:prstGeom>
          <a:noFill/>
          <a:ln w="9525">
            <a:solidFill>
              <a:schemeClr val="tx1"/>
            </a:solidFill>
            <a:round/>
            <a:headEnd/>
            <a:tailEnd type="triangle" w="med" len="med"/>
          </a:ln>
        </p:spPr>
        <p:txBody>
          <a:bodyPr/>
          <a:lstStyle/>
          <a:p>
            <a:endParaRPr lang="en-US"/>
          </a:p>
        </p:txBody>
      </p:sp>
      <p:sp>
        <p:nvSpPr>
          <p:cNvPr id="12317" name="Line 29"/>
          <p:cNvSpPr>
            <a:spLocks noChangeShapeType="1"/>
          </p:cNvSpPr>
          <p:nvPr/>
        </p:nvSpPr>
        <p:spPr bwMode="auto">
          <a:xfrm>
            <a:off x="2743200" y="1981200"/>
            <a:ext cx="609600" cy="381000"/>
          </a:xfrm>
          <a:prstGeom prst="line">
            <a:avLst/>
          </a:prstGeom>
          <a:noFill/>
          <a:ln w="9525">
            <a:solidFill>
              <a:schemeClr val="tx1"/>
            </a:solidFill>
            <a:round/>
            <a:headEnd/>
            <a:tailEnd type="triangle" w="med" len="med"/>
          </a:ln>
        </p:spPr>
        <p:txBody>
          <a:bodyPr/>
          <a:lstStyle/>
          <a:p>
            <a:endParaRPr lang="en-US"/>
          </a:p>
        </p:txBody>
      </p:sp>
      <p:sp>
        <p:nvSpPr>
          <p:cNvPr id="12318" name="Line 30"/>
          <p:cNvSpPr>
            <a:spLocks noChangeShapeType="1"/>
          </p:cNvSpPr>
          <p:nvPr/>
        </p:nvSpPr>
        <p:spPr bwMode="auto">
          <a:xfrm>
            <a:off x="2209800" y="2362200"/>
            <a:ext cx="533400" cy="304800"/>
          </a:xfrm>
          <a:prstGeom prst="line">
            <a:avLst/>
          </a:prstGeom>
          <a:noFill/>
          <a:ln w="9525">
            <a:solidFill>
              <a:schemeClr val="tx1"/>
            </a:solidFill>
            <a:round/>
            <a:headEnd/>
            <a:tailEnd type="triangle" w="med" len="med"/>
          </a:ln>
        </p:spPr>
        <p:txBody>
          <a:bodyPr/>
          <a:lstStyle/>
          <a:p>
            <a:endParaRPr lang="en-US"/>
          </a:p>
        </p:txBody>
      </p:sp>
      <p:sp>
        <p:nvSpPr>
          <p:cNvPr id="12319" name="Line 31"/>
          <p:cNvSpPr>
            <a:spLocks noChangeShapeType="1"/>
          </p:cNvSpPr>
          <p:nvPr/>
        </p:nvSpPr>
        <p:spPr bwMode="auto">
          <a:xfrm flipV="1">
            <a:off x="1066800" y="2895600"/>
            <a:ext cx="1371600" cy="76200"/>
          </a:xfrm>
          <a:prstGeom prst="line">
            <a:avLst/>
          </a:prstGeom>
          <a:noFill/>
          <a:ln w="9525">
            <a:solidFill>
              <a:schemeClr val="tx1"/>
            </a:solidFill>
            <a:round/>
            <a:headEnd/>
            <a:tailEnd type="triangle" w="med" len="med"/>
          </a:ln>
        </p:spPr>
        <p:txBody>
          <a:bodyPr/>
          <a:lstStyle/>
          <a:p>
            <a:endParaRPr lang="en-US"/>
          </a:p>
        </p:txBody>
      </p:sp>
      <p:sp>
        <p:nvSpPr>
          <p:cNvPr id="12320" name="Line 32"/>
          <p:cNvSpPr>
            <a:spLocks noChangeShapeType="1"/>
          </p:cNvSpPr>
          <p:nvPr/>
        </p:nvSpPr>
        <p:spPr bwMode="auto">
          <a:xfrm flipV="1">
            <a:off x="1752600" y="3429000"/>
            <a:ext cx="685800" cy="304800"/>
          </a:xfrm>
          <a:prstGeom prst="line">
            <a:avLst/>
          </a:prstGeom>
          <a:noFill/>
          <a:ln w="9525">
            <a:solidFill>
              <a:schemeClr val="tx1"/>
            </a:solidFill>
            <a:round/>
            <a:headEnd/>
            <a:tailEnd type="triangle" w="med" len="med"/>
          </a:ln>
        </p:spPr>
        <p:txBody>
          <a:bodyPr/>
          <a:lstStyle/>
          <a:p>
            <a:endParaRPr lang="en-US"/>
          </a:p>
        </p:txBody>
      </p:sp>
      <p:sp>
        <p:nvSpPr>
          <p:cNvPr id="12321" name="Rectangle 33"/>
          <p:cNvSpPr>
            <a:spLocks noChangeArrowheads="1"/>
          </p:cNvSpPr>
          <p:nvPr/>
        </p:nvSpPr>
        <p:spPr bwMode="auto">
          <a:xfrm>
            <a:off x="2209800" y="76201"/>
            <a:ext cx="6248400" cy="1261884"/>
          </a:xfrm>
          <a:prstGeom prst="rect">
            <a:avLst/>
          </a:prstGeom>
          <a:noFill/>
          <a:ln w="9525">
            <a:noFill/>
            <a:miter lim="800000"/>
            <a:headEnd/>
            <a:tailEnd/>
          </a:ln>
        </p:spPr>
        <p:txBody>
          <a:bodyPr>
            <a:spAutoFit/>
          </a:bodyPr>
          <a:lstStyle/>
          <a:p>
            <a:pPr algn="ctr"/>
            <a:r>
              <a:rPr lang="en-GB" sz="3800">
                <a:latin typeface="Calibri" pitchFamily="34" charset="0"/>
              </a:rPr>
              <a:t>The dominant view is the</a:t>
            </a:r>
            <a:r>
              <a:rPr lang="en-GB" sz="3800" b="1">
                <a:latin typeface="Calibri" pitchFamily="34" charset="0"/>
              </a:rPr>
              <a:t> </a:t>
            </a:r>
          </a:p>
          <a:p>
            <a:pPr algn="ctr"/>
            <a:r>
              <a:rPr lang="en-GB" sz="3800" b="1" u="sng">
                <a:latin typeface="Calibri" pitchFamily="34" charset="0"/>
              </a:rPr>
              <a:t>Medical Model.</a:t>
            </a:r>
          </a:p>
        </p:txBody>
      </p:sp>
      <p:pic>
        <p:nvPicPr>
          <p:cNvPr id="35" name="Picture 1" descr="X:\My Documents\My Pictures\RRDE Logo\rrlogo.gif"/>
          <p:cNvPicPr>
            <a:picLocks noChangeAspect="1" noChangeArrowheads="1"/>
          </p:cNvPicPr>
          <p:nvPr/>
        </p:nvPicPr>
        <p:blipFill>
          <a:blip r:embed="rId2" cstate="print"/>
          <a:srcRect/>
          <a:stretch>
            <a:fillRect/>
          </a:stretch>
        </p:blipFill>
        <p:spPr bwMode="auto">
          <a:xfrm>
            <a:off x="142875" y="357167"/>
            <a:ext cx="1760752" cy="100014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9" name="Picture 3" descr="C:\DOCUME~1\dee\LOCALS~1\Temp\~AUT0025.bmp"/>
          <p:cNvPicPr>
            <a:picLocks noChangeAspect="1" noChangeArrowheads="1"/>
          </p:cNvPicPr>
          <p:nvPr/>
        </p:nvPicPr>
        <p:blipFill>
          <a:blip r:embed="rId2" cstate="print"/>
          <a:srcRect/>
          <a:stretch>
            <a:fillRect/>
          </a:stretch>
        </p:blipFill>
        <p:spPr bwMode="auto">
          <a:xfrm>
            <a:off x="5436096" y="1"/>
            <a:ext cx="3491880" cy="2464940"/>
          </a:xfrm>
          <a:prstGeom prst="rect">
            <a:avLst/>
          </a:prstGeom>
          <a:noFill/>
          <a:ln w="9525">
            <a:noFill/>
            <a:miter lim="800000"/>
            <a:headEnd/>
            <a:tailEnd/>
          </a:ln>
        </p:spPr>
      </p:pic>
      <p:pic>
        <p:nvPicPr>
          <p:cNvPr id="60422" name="Picture 6"/>
          <p:cNvPicPr>
            <a:picLocks noChangeAspect="1" noChangeArrowheads="1"/>
          </p:cNvPicPr>
          <p:nvPr/>
        </p:nvPicPr>
        <p:blipFill>
          <a:blip r:embed="rId3" cstate="print"/>
          <a:srcRect/>
          <a:stretch>
            <a:fillRect/>
          </a:stretch>
        </p:blipFill>
        <p:spPr bwMode="auto">
          <a:xfrm>
            <a:off x="7020272" y="4348029"/>
            <a:ext cx="2123728" cy="2519496"/>
          </a:xfrm>
          <a:prstGeom prst="rect">
            <a:avLst/>
          </a:prstGeom>
          <a:noFill/>
          <a:ln w="9525">
            <a:noFill/>
            <a:miter lim="800000"/>
            <a:headEnd/>
            <a:tailEnd/>
          </a:ln>
        </p:spPr>
      </p:pic>
      <p:pic>
        <p:nvPicPr>
          <p:cNvPr id="60423" name="Picture 8" descr="C:\DOCUME~1\dee\LOCALS~1\Temp\~AUT0075.bmp"/>
          <p:cNvPicPr>
            <a:picLocks noChangeAspect="1" noChangeArrowheads="1"/>
          </p:cNvPicPr>
          <p:nvPr/>
        </p:nvPicPr>
        <p:blipFill>
          <a:blip r:embed="rId4" cstate="print"/>
          <a:srcRect/>
          <a:stretch>
            <a:fillRect/>
          </a:stretch>
        </p:blipFill>
        <p:spPr bwMode="auto">
          <a:xfrm>
            <a:off x="1" y="4437113"/>
            <a:ext cx="1969268" cy="1475649"/>
          </a:xfrm>
          <a:prstGeom prst="rect">
            <a:avLst/>
          </a:prstGeom>
          <a:noFill/>
          <a:ln w="9525">
            <a:noFill/>
            <a:miter lim="800000"/>
            <a:headEnd/>
            <a:tailEnd/>
          </a:ln>
        </p:spPr>
      </p:pic>
      <p:sp>
        <p:nvSpPr>
          <p:cNvPr id="60425" name="Text Box 10"/>
          <p:cNvSpPr txBox="1">
            <a:spLocks noChangeArrowheads="1"/>
          </p:cNvSpPr>
          <p:nvPr/>
        </p:nvSpPr>
        <p:spPr bwMode="auto">
          <a:xfrm>
            <a:off x="0" y="5943600"/>
            <a:ext cx="2362200" cy="914400"/>
          </a:xfrm>
          <a:prstGeom prst="rect">
            <a:avLst/>
          </a:prstGeom>
          <a:solidFill>
            <a:srgbClr val="FFFFFF"/>
          </a:solidFill>
          <a:ln w="9525">
            <a:solidFill>
              <a:srgbClr val="000000"/>
            </a:solidFill>
            <a:miter lim="800000"/>
            <a:headEnd/>
            <a:tailEnd/>
          </a:ln>
        </p:spPr>
        <p:txBody>
          <a:bodyPr/>
          <a:lstStyle/>
          <a:p>
            <a:pPr eaLnBrk="0" hangingPunct="0"/>
            <a:r>
              <a:rPr lang="en-US" sz="1600">
                <a:latin typeface="Lucida Sans Unicode" pitchFamily="34" charset="0"/>
              </a:rPr>
              <a:t>People First- People with learning Difficulties 1984</a:t>
            </a:r>
          </a:p>
        </p:txBody>
      </p:sp>
      <p:sp>
        <p:nvSpPr>
          <p:cNvPr id="60426" name="Text Box 11"/>
          <p:cNvSpPr txBox="1">
            <a:spLocks noChangeArrowheads="1"/>
          </p:cNvSpPr>
          <p:nvPr/>
        </p:nvSpPr>
        <p:spPr bwMode="auto">
          <a:xfrm>
            <a:off x="0" y="0"/>
            <a:ext cx="5029200" cy="404664"/>
          </a:xfrm>
          <a:prstGeom prst="rect">
            <a:avLst/>
          </a:prstGeom>
          <a:solidFill>
            <a:srgbClr val="FFFFFF"/>
          </a:solidFill>
          <a:ln w="9525">
            <a:solidFill>
              <a:srgbClr val="000000"/>
            </a:solidFill>
            <a:miter lim="800000"/>
            <a:headEnd/>
            <a:tailEnd/>
          </a:ln>
        </p:spPr>
        <p:txBody>
          <a:bodyPr/>
          <a:lstStyle/>
          <a:p>
            <a:pPr eaLnBrk="0" hangingPunct="0"/>
            <a:r>
              <a:rPr lang="en-US" sz="1600" b="1" dirty="0" smtClean="0"/>
              <a:t>Struggles of Parents and Disabled People for Inclusion </a:t>
            </a:r>
            <a:endParaRPr lang="en-US" sz="1600" b="1" dirty="0"/>
          </a:p>
        </p:txBody>
      </p:sp>
      <p:pic>
        <p:nvPicPr>
          <p:cNvPr id="10" name="Picture 9" descr="153851224.jpg"/>
          <p:cNvPicPr>
            <a:picLocks noChangeAspect="1"/>
          </p:cNvPicPr>
          <p:nvPr/>
        </p:nvPicPr>
        <p:blipFill>
          <a:blip r:embed="rId5" cstate="print"/>
          <a:stretch>
            <a:fillRect/>
          </a:stretch>
        </p:blipFill>
        <p:spPr>
          <a:xfrm>
            <a:off x="107504" y="476672"/>
            <a:ext cx="2872797" cy="1944216"/>
          </a:xfrm>
          <a:prstGeom prst="rect">
            <a:avLst/>
          </a:prstGeom>
        </p:spPr>
      </p:pic>
      <p:pic>
        <p:nvPicPr>
          <p:cNvPr id="11" name="Picture 10" descr="ad2 SAFOD ADEMO.jpg"/>
          <p:cNvPicPr>
            <a:picLocks noChangeAspect="1"/>
          </p:cNvPicPr>
          <p:nvPr/>
        </p:nvPicPr>
        <p:blipFill>
          <a:blip r:embed="rId6" cstate="print"/>
          <a:stretch>
            <a:fillRect/>
          </a:stretch>
        </p:blipFill>
        <p:spPr>
          <a:xfrm>
            <a:off x="2987824" y="476672"/>
            <a:ext cx="2448272" cy="1656615"/>
          </a:xfrm>
          <a:prstGeom prst="rect">
            <a:avLst/>
          </a:prstGeom>
        </p:spPr>
      </p:pic>
      <p:pic>
        <p:nvPicPr>
          <p:cNvPr id="12" name="Picture 11" descr="advocates_people_first.gif"/>
          <p:cNvPicPr>
            <a:picLocks noChangeAspect="1"/>
          </p:cNvPicPr>
          <p:nvPr/>
        </p:nvPicPr>
        <p:blipFill>
          <a:blip r:embed="rId7" cstate="print"/>
          <a:stretch>
            <a:fillRect/>
          </a:stretch>
        </p:blipFill>
        <p:spPr>
          <a:xfrm>
            <a:off x="2699793" y="4227110"/>
            <a:ext cx="3507855" cy="2630891"/>
          </a:xfrm>
          <a:prstGeom prst="rect">
            <a:avLst/>
          </a:prstGeom>
        </p:spPr>
      </p:pic>
      <p:pic>
        <p:nvPicPr>
          <p:cNvPr id="13" name="Picture 12" descr="dfl 001.jpg"/>
          <p:cNvPicPr>
            <a:picLocks noChangeAspect="1"/>
          </p:cNvPicPr>
          <p:nvPr/>
        </p:nvPicPr>
        <p:blipFill>
          <a:blip r:embed="rId8" cstate="print"/>
          <a:stretch>
            <a:fillRect/>
          </a:stretch>
        </p:blipFill>
        <p:spPr>
          <a:xfrm>
            <a:off x="3275856" y="2060848"/>
            <a:ext cx="1773923" cy="2372290"/>
          </a:xfrm>
          <a:prstGeom prst="rect">
            <a:avLst/>
          </a:prstGeom>
        </p:spPr>
      </p:pic>
      <p:pic>
        <p:nvPicPr>
          <p:cNvPr id="16" name="Picture 15" descr="Png Photo 2.png"/>
          <p:cNvPicPr>
            <a:picLocks noChangeAspect="1"/>
          </p:cNvPicPr>
          <p:nvPr/>
        </p:nvPicPr>
        <p:blipFill>
          <a:blip r:embed="rId9" cstate="print"/>
          <a:stretch>
            <a:fillRect/>
          </a:stretch>
        </p:blipFill>
        <p:spPr>
          <a:xfrm>
            <a:off x="6084168" y="2276873"/>
            <a:ext cx="2592288" cy="1944216"/>
          </a:xfrm>
          <a:prstGeom prst="rect">
            <a:avLst/>
          </a:prstGeom>
        </p:spPr>
      </p:pic>
      <p:sp>
        <p:nvSpPr>
          <p:cNvPr id="17" name="WordArt 4"/>
          <p:cNvSpPr>
            <a:spLocks noChangeArrowheads="1" noChangeShapeType="1"/>
          </p:cNvSpPr>
          <p:nvPr/>
        </p:nvSpPr>
        <p:spPr bwMode="auto">
          <a:xfrm>
            <a:off x="755577" y="3861049"/>
            <a:ext cx="7610475" cy="874713"/>
          </a:xfrm>
          <a:prstGeom prst="rect">
            <a:avLst/>
          </a:prstGeom>
        </p:spPr>
        <p:txBody>
          <a:bodyPr wrap="none" fromWordArt="1">
            <a:prstTxWarp prst="textCascadeUp">
              <a:avLst>
                <a:gd name="adj" fmla="val 28569"/>
              </a:avLst>
            </a:prstTxWarp>
            <a:scene3d>
              <a:camera prst="legacyPerspectiveFront">
                <a:rot lat="20519990" lon="1080000" rev="0"/>
              </a:camera>
              <a:lightRig rig="legacyHarsh2" dir="b"/>
            </a:scene3d>
            <a:sp3d extrusionH="430200" prstMaterial="legacyMatte">
              <a:extrusionClr>
                <a:srgbClr val="FF6600"/>
              </a:extrusionClr>
            </a:sp3d>
          </a:bodyPr>
          <a:lstStyle/>
          <a:p>
            <a:pPr algn="ctr"/>
            <a:r>
              <a:rPr lang="en-GB" sz="3600" kern="10" dirty="0">
                <a:ln w="9525">
                  <a:round/>
                  <a:headEnd/>
                  <a:tailEnd/>
                </a:ln>
                <a:gradFill rotWithShape="1">
                  <a:gsLst>
                    <a:gs pos="0">
                      <a:srgbClr val="FFE701"/>
                    </a:gs>
                    <a:gs pos="100000">
                      <a:srgbClr val="FE3E02"/>
                    </a:gs>
                  </a:gsLst>
                  <a:lin ang="5400000" scaled="1"/>
                </a:gradFill>
                <a:latin typeface="Impact"/>
              </a:rPr>
              <a:t>Disabled People </a:t>
            </a:r>
            <a:r>
              <a:rPr lang="en-GB" sz="3600" kern="10" dirty="0" smtClean="0">
                <a:ln w="9525">
                  <a:round/>
                  <a:headEnd/>
                  <a:tailEnd/>
                </a:ln>
                <a:gradFill rotWithShape="1">
                  <a:gsLst>
                    <a:gs pos="0">
                      <a:srgbClr val="FFE701"/>
                    </a:gs>
                    <a:gs pos="100000">
                      <a:srgbClr val="FE3E02"/>
                    </a:gs>
                  </a:gsLst>
                  <a:lin ang="5400000" scaled="1"/>
                </a:gradFill>
                <a:latin typeface="Impact"/>
              </a:rPr>
              <a:t>&amp; Parents Organise </a:t>
            </a:r>
            <a:r>
              <a:rPr lang="en-GB" sz="3600" kern="10" dirty="0">
                <a:ln w="9525">
                  <a:round/>
                  <a:headEnd/>
                  <a:tailEnd/>
                </a:ln>
                <a:gradFill rotWithShape="1">
                  <a:gsLst>
                    <a:gs pos="0">
                      <a:srgbClr val="FFE701"/>
                    </a:gs>
                    <a:gs pos="100000">
                      <a:srgbClr val="FE3E02"/>
                    </a:gs>
                  </a:gsLst>
                  <a:lin ang="5400000" scaled="1"/>
                </a:gradFill>
                <a:latin typeface="Impact"/>
              </a:rPr>
              <a:t>and Fight Back</a:t>
            </a:r>
          </a:p>
        </p:txBody>
      </p:sp>
      <p:pic>
        <p:nvPicPr>
          <p:cNvPr id="18" name="Picture 17" descr="0314.1990_Disabil-Rights-de (1).jpg"/>
          <p:cNvPicPr>
            <a:picLocks noChangeAspect="1"/>
          </p:cNvPicPr>
          <p:nvPr/>
        </p:nvPicPr>
        <p:blipFill>
          <a:blip r:embed="rId10" cstate="print"/>
          <a:stretch>
            <a:fillRect/>
          </a:stretch>
        </p:blipFill>
        <p:spPr>
          <a:xfrm>
            <a:off x="251520" y="2492897"/>
            <a:ext cx="1927101" cy="1850017"/>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1600200" y="76201"/>
            <a:ext cx="7467600" cy="1261884"/>
          </a:xfrm>
          <a:prstGeom prst="rect">
            <a:avLst/>
          </a:prstGeom>
          <a:noFill/>
          <a:ln w="9525">
            <a:noFill/>
            <a:miter lim="800000"/>
            <a:headEnd/>
            <a:tailEnd/>
          </a:ln>
        </p:spPr>
        <p:txBody>
          <a:bodyPr>
            <a:spAutoFit/>
          </a:bodyPr>
          <a:lstStyle/>
          <a:p>
            <a:pPr algn="ctr"/>
            <a:r>
              <a:rPr lang="en-GB" sz="3800" dirty="0">
                <a:latin typeface="Calibri" pitchFamily="34" charset="0"/>
              </a:rPr>
              <a:t>The</a:t>
            </a:r>
            <a:r>
              <a:rPr lang="en-GB" sz="3800" b="1" dirty="0">
                <a:latin typeface="Calibri" pitchFamily="34" charset="0"/>
              </a:rPr>
              <a:t> </a:t>
            </a:r>
            <a:r>
              <a:rPr lang="en-GB" sz="3800" b="1" u="sng" dirty="0">
                <a:latin typeface="Calibri" pitchFamily="34" charset="0"/>
              </a:rPr>
              <a:t>Social Model</a:t>
            </a:r>
            <a:r>
              <a:rPr lang="en-GB" sz="3800" b="1" dirty="0">
                <a:latin typeface="Calibri" pitchFamily="34" charset="0"/>
              </a:rPr>
              <a:t> </a:t>
            </a:r>
            <a:r>
              <a:rPr lang="en-GB" sz="3800" dirty="0">
                <a:latin typeface="Calibri" pitchFamily="34" charset="0"/>
              </a:rPr>
              <a:t>of disablement focuses on the barriers</a:t>
            </a:r>
          </a:p>
        </p:txBody>
      </p:sp>
      <p:sp>
        <p:nvSpPr>
          <p:cNvPr id="14339" name="Oval 3"/>
          <p:cNvSpPr>
            <a:spLocks noChangeArrowheads="1"/>
          </p:cNvSpPr>
          <p:nvPr/>
        </p:nvSpPr>
        <p:spPr bwMode="auto">
          <a:xfrm>
            <a:off x="1981200" y="2209800"/>
            <a:ext cx="4876800" cy="2819400"/>
          </a:xfrm>
          <a:prstGeom prst="ellipse">
            <a:avLst/>
          </a:prstGeom>
          <a:solidFill>
            <a:srgbClr val="CCFF33"/>
          </a:solidFill>
          <a:ln w="9525">
            <a:solidFill>
              <a:schemeClr val="tx1"/>
            </a:solidFill>
            <a:round/>
            <a:headEnd/>
            <a:tailEnd/>
          </a:ln>
        </p:spPr>
        <p:txBody>
          <a:bodyPr wrap="none" anchor="ctr"/>
          <a:lstStyle/>
          <a:p>
            <a:pPr algn="ctr"/>
            <a:endParaRPr lang="en-US" sz="2400">
              <a:latin typeface="Calibri" pitchFamily="34" charset="0"/>
            </a:endParaRPr>
          </a:p>
        </p:txBody>
      </p:sp>
      <p:sp>
        <p:nvSpPr>
          <p:cNvPr id="14340" name="WordArt 4"/>
          <p:cNvSpPr>
            <a:spLocks noChangeArrowheads="1" noChangeShapeType="1" noTextEdit="1"/>
          </p:cNvSpPr>
          <p:nvPr/>
        </p:nvSpPr>
        <p:spPr bwMode="auto">
          <a:xfrm>
            <a:off x="2438400" y="2819400"/>
            <a:ext cx="3886200" cy="1828800"/>
          </a:xfrm>
          <a:prstGeom prst="rect">
            <a:avLst/>
          </a:prstGeom>
        </p:spPr>
        <p:txBody>
          <a:bodyPr wrap="none" fromWordArt="1">
            <a:prstTxWarp prst="textCanDown">
              <a:avLst>
                <a:gd name="adj" fmla="val 17102"/>
              </a:avLst>
            </a:prstTxWarp>
          </a:bodyPr>
          <a:lstStyle/>
          <a:p>
            <a:pPr algn="dist"/>
            <a:r>
              <a:rPr lang="en-GB" b="1" kern="10">
                <a:ln w="9525">
                  <a:solidFill>
                    <a:srgbClr val="000000"/>
                  </a:solidFill>
                  <a:round/>
                  <a:headEnd/>
                  <a:tailEnd/>
                </a:ln>
                <a:solidFill>
                  <a:srgbClr val="000000"/>
                </a:solidFill>
                <a:latin typeface="Arial"/>
                <a:cs typeface="Arial"/>
              </a:rPr>
              <a:t>THE STRUCTURES WITHIN</a:t>
            </a:r>
          </a:p>
          <a:p>
            <a:pPr algn="dist"/>
            <a:r>
              <a:rPr lang="en-GB" b="1" kern="10">
                <a:ln w="9525">
                  <a:solidFill>
                    <a:srgbClr val="000000"/>
                  </a:solidFill>
                  <a:round/>
                  <a:headEnd/>
                  <a:tailEnd/>
                </a:ln>
                <a:solidFill>
                  <a:srgbClr val="000000"/>
                </a:solidFill>
                <a:latin typeface="Arial"/>
                <a:cs typeface="Arial"/>
              </a:rPr>
              <a:t>SOCIETY ARE THE PROBLEM</a:t>
            </a:r>
            <a:endParaRPr lang="en-US" b="1" kern="10">
              <a:ln w="9525">
                <a:solidFill>
                  <a:srgbClr val="000000"/>
                </a:solidFill>
                <a:round/>
                <a:headEnd/>
                <a:tailEnd/>
              </a:ln>
              <a:solidFill>
                <a:srgbClr val="000000"/>
              </a:solidFill>
              <a:latin typeface="Arial"/>
              <a:cs typeface="Arial"/>
            </a:endParaRPr>
          </a:p>
        </p:txBody>
      </p:sp>
      <p:sp>
        <p:nvSpPr>
          <p:cNvPr id="14341" name="Rectangle 5"/>
          <p:cNvSpPr>
            <a:spLocks noChangeArrowheads="1"/>
          </p:cNvSpPr>
          <p:nvPr/>
        </p:nvSpPr>
        <p:spPr bwMode="auto">
          <a:xfrm>
            <a:off x="0" y="6003926"/>
            <a:ext cx="9144000" cy="861774"/>
          </a:xfrm>
          <a:prstGeom prst="rect">
            <a:avLst/>
          </a:prstGeom>
          <a:noFill/>
          <a:ln w="9525">
            <a:noFill/>
            <a:miter lim="800000"/>
            <a:headEnd/>
            <a:tailEnd/>
          </a:ln>
        </p:spPr>
        <p:txBody>
          <a:bodyPr>
            <a:spAutoFit/>
          </a:bodyPr>
          <a:lstStyle/>
          <a:p>
            <a:pPr algn="ctr"/>
            <a:r>
              <a:rPr lang="en-GB" sz="2500" b="1">
                <a:latin typeface="Calibri" pitchFamily="34" charset="0"/>
              </a:rPr>
              <a:t>DISABLED PEOPLE AS ACTIVE FIGHTERS FOR EQUALITY</a:t>
            </a:r>
          </a:p>
          <a:p>
            <a:pPr algn="ctr" eaLnBrk="0" hangingPunct="0"/>
            <a:r>
              <a:rPr lang="en-GB" sz="2500" b="1">
                <a:latin typeface="Calibri" pitchFamily="34" charset="0"/>
              </a:rPr>
              <a:t> WORKING IN PARTNERSHIP WITH ALLIES.</a:t>
            </a:r>
            <a:r>
              <a:rPr lang="en-GB" sz="2500">
                <a:latin typeface="Calibri" pitchFamily="34" charset="0"/>
              </a:rPr>
              <a:t> </a:t>
            </a:r>
          </a:p>
        </p:txBody>
      </p:sp>
      <p:sp>
        <p:nvSpPr>
          <p:cNvPr id="14342" name="Rectangle 6"/>
          <p:cNvSpPr>
            <a:spLocks noChangeArrowheads="1"/>
          </p:cNvSpPr>
          <p:nvPr/>
        </p:nvSpPr>
        <p:spPr bwMode="auto">
          <a:xfrm>
            <a:off x="1600200" y="1295400"/>
            <a:ext cx="2895600" cy="769441"/>
          </a:xfrm>
          <a:prstGeom prst="rect">
            <a:avLst/>
          </a:prstGeom>
          <a:noFill/>
          <a:ln w="9525">
            <a:noFill/>
            <a:miter lim="800000"/>
            <a:headEnd/>
            <a:tailEnd/>
          </a:ln>
        </p:spPr>
        <p:txBody>
          <a:bodyPr>
            <a:spAutoFit/>
          </a:bodyPr>
          <a:lstStyle/>
          <a:p>
            <a:pPr algn="ctr"/>
            <a:r>
              <a:rPr lang="en-GB" sz="2200" b="1">
                <a:latin typeface="Calibri" pitchFamily="34" charset="0"/>
              </a:rPr>
              <a:t>LACK OF USEFUL EDUCATION</a:t>
            </a:r>
            <a:r>
              <a:rPr lang="en-GB" sz="2200">
                <a:latin typeface="Calibri" pitchFamily="34" charset="0"/>
              </a:rPr>
              <a:t> </a:t>
            </a:r>
          </a:p>
        </p:txBody>
      </p:sp>
      <p:sp>
        <p:nvSpPr>
          <p:cNvPr id="14343" name="Rectangle 7"/>
          <p:cNvSpPr>
            <a:spLocks noChangeArrowheads="1"/>
          </p:cNvSpPr>
          <p:nvPr/>
        </p:nvSpPr>
        <p:spPr bwMode="auto">
          <a:xfrm>
            <a:off x="-76200" y="1905001"/>
            <a:ext cx="2514600" cy="769441"/>
          </a:xfrm>
          <a:prstGeom prst="rect">
            <a:avLst/>
          </a:prstGeom>
          <a:noFill/>
          <a:ln w="9525">
            <a:noFill/>
            <a:miter lim="800000"/>
            <a:headEnd/>
            <a:tailEnd/>
          </a:ln>
        </p:spPr>
        <p:txBody>
          <a:bodyPr>
            <a:spAutoFit/>
          </a:bodyPr>
          <a:lstStyle/>
          <a:p>
            <a:pPr algn="ctr"/>
            <a:r>
              <a:rPr lang="en-GB" sz="2200" b="1">
                <a:latin typeface="Calibri" pitchFamily="34" charset="0"/>
              </a:rPr>
              <a:t>INACCESSIBLE ENVIRONMENT</a:t>
            </a:r>
            <a:r>
              <a:rPr lang="en-GB" sz="2200" b="1">
                <a:latin typeface="Tahoma" pitchFamily="34" charset="0"/>
              </a:rPr>
              <a:t>	</a:t>
            </a:r>
            <a:r>
              <a:rPr lang="en-GB" sz="2200">
                <a:latin typeface="Times New Roman" pitchFamily="18" charset="0"/>
              </a:rPr>
              <a:t> </a:t>
            </a:r>
          </a:p>
        </p:txBody>
      </p:sp>
      <p:sp>
        <p:nvSpPr>
          <p:cNvPr id="14344" name="Rectangle 8"/>
          <p:cNvSpPr>
            <a:spLocks noChangeArrowheads="1"/>
          </p:cNvSpPr>
          <p:nvPr/>
        </p:nvSpPr>
        <p:spPr bwMode="auto">
          <a:xfrm>
            <a:off x="0" y="3276600"/>
            <a:ext cx="1981200" cy="430887"/>
          </a:xfrm>
          <a:prstGeom prst="rect">
            <a:avLst/>
          </a:prstGeom>
          <a:noFill/>
          <a:ln w="9525">
            <a:noFill/>
            <a:miter lim="800000"/>
            <a:headEnd/>
            <a:tailEnd/>
          </a:ln>
        </p:spPr>
        <p:txBody>
          <a:bodyPr>
            <a:spAutoFit/>
          </a:bodyPr>
          <a:lstStyle/>
          <a:p>
            <a:r>
              <a:rPr lang="en-GB" sz="2200" b="1">
                <a:latin typeface="Calibri" pitchFamily="34" charset="0"/>
              </a:rPr>
              <a:t>DE-VALUING </a:t>
            </a:r>
          </a:p>
        </p:txBody>
      </p:sp>
      <p:sp>
        <p:nvSpPr>
          <p:cNvPr id="14345" name="Rectangle 9"/>
          <p:cNvSpPr>
            <a:spLocks noChangeArrowheads="1"/>
          </p:cNvSpPr>
          <p:nvPr/>
        </p:nvSpPr>
        <p:spPr bwMode="auto">
          <a:xfrm>
            <a:off x="0" y="4495801"/>
            <a:ext cx="1981200" cy="430887"/>
          </a:xfrm>
          <a:prstGeom prst="rect">
            <a:avLst/>
          </a:prstGeom>
          <a:noFill/>
          <a:ln w="9525">
            <a:noFill/>
            <a:miter lim="800000"/>
            <a:headEnd/>
            <a:tailEnd/>
          </a:ln>
        </p:spPr>
        <p:txBody>
          <a:bodyPr>
            <a:spAutoFit/>
          </a:bodyPr>
          <a:lstStyle/>
          <a:p>
            <a:pPr algn="ctr"/>
            <a:r>
              <a:rPr lang="en-GB" sz="2200" b="1">
                <a:latin typeface="Calibri" pitchFamily="34" charset="0"/>
              </a:rPr>
              <a:t>PREJUDICE </a:t>
            </a:r>
          </a:p>
        </p:txBody>
      </p:sp>
      <p:sp>
        <p:nvSpPr>
          <p:cNvPr id="14346" name="Text Box 10"/>
          <p:cNvSpPr txBox="1">
            <a:spLocks noChangeArrowheads="1"/>
          </p:cNvSpPr>
          <p:nvPr/>
        </p:nvSpPr>
        <p:spPr bwMode="auto">
          <a:xfrm>
            <a:off x="5257800" y="5181600"/>
            <a:ext cx="2819400" cy="769441"/>
          </a:xfrm>
          <a:prstGeom prst="rect">
            <a:avLst/>
          </a:prstGeom>
          <a:noFill/>
          <a:ln w="9525">
            <a:noFill/>
            <a:miter lim="800000"/>
            <a:headEnd/>
            <a:tailEnd/>
          </a:ln>
        </p:spPr>
        <p:txBody>
          <a:bodyPr>
            <a:spAutoFit/>
          </a:bodyPr>
          <a:lstStyle/>
          <a:p>
            <a:pPr algn="ctr">
              <a:spcBef>
                <a:spcPct val="50000"/>
              </a:spcBef>
            </a:pPr>
            <a:r>
              <a:rPr lang="en-GB" sz="2200" b="1">
                <a:latin typeface="Calibri" pitchFamily="34" charset="0"/>
              </a:rPr>
              <a:t>INACCESSIBLE INFORMATION</a:t>
            </a:r>
          </a:p>
        </p:txBody>
      </p:sp>
      <p:sp>
        <p:nvSpPr>
          <p:cNvPr id="14347" name="Text Box 11"/>
          <p:cNvSpPr txBox="1">
            <a:spLocks noChangeArrowheads="1"/>
          </p:cNvSpPr>
          <p:nvPr/>
        </p:nvSpPr>
        <p:spPr bwMode="auto">
          <a:xfrm>
            <a:off x="685800" y="5105400"/>
            <a:ext cx="2667000" cy="769441"/>
          </a:xfrm>
          <a:prstGeom prst="rect">
            <a:avLst/>
          </a:prstGeom>
          <a:noFill/>
          <a:ln w="9525">
            <a:noFill/>
            <a:miter lim="800000"/>
            <a:headEnd/>
            <a:tailEnd/>
          </a:ln>
        </p:spPr>
        <p:txBody>
          <a:bodyPr>
            <a:spAutoFit/>
          </a:bodyPr>
          <a:lstStyle/>
          <a:p>
            <a:pPr algn="ctr">
              <a:spcBef>
                <a:spcPct val="50000"/>
              </a:spcBef>
            </a:pPr>
            <a:r>
              <a:rPr lang="en-GB" sz="2200" b="1">
                <a:latin typeface="Calibri" pitchFamily="34" charset="0"/>
              </a:rPr>
              <a:t>INACCESIBLE TRANSPORT</a:t>
            </a:r>
          </a:p>
        </p:txBody>
      </p:sp>
      <p:sp>
        <p:nvSpPr>
          <p:cNvPr id="14348" name="Text Box 12"/>
          <p:cNvSpPr txBox="1">
            <a:spLocks noChangeArrowheads="1"/>
          </p:cNvSpPr>
          <p:nvPr/>
        </p:nvSpPr>
        <p:spPr bwMode="auto">
          <a:xfrm>
            <a:off x="6781800" y="4191001"/>
            <a:ext cx="2362200" cy="769441"/>
          </a:xfrm>
          <a:prstGeom prst="rect">
            <a:avLst/>
          </a:prstGeom>
          <a:noFill/>
          <a:ln w="9525">
            <a:noFill/>
            <a:miter lim="800000"/>
            <a:headEnd/>
            <a:tailEnd/>
          </a:ln>
        </p:spPr>
        <p:txBody>
          <a:bodyPr>
            <a:spAutoFit/>
          </a:bodyPr>
          <a:lstStyle/>
          <a:p>
            <a:pPr algn="ctr">
              <a:spcBef>
                <a:spcPct val="50000"/>
              </a:spcBef>
            </a:pPr>
            <a:r>
              <a:rPr lang="en-GB" sz="2200" b="1">
                <a:latin typeface="Calibri" pitchFamily="34" charset="0"/>
              </a:rPr>
              <a:t>‘BELIEF’ IN THE MEDICAL MODEL</a:t>
            </a:r>
          </a:p>
        </p:txBody>
      </p:sp>
      <p:sp>
        <p:nvSpPr>
          <p:cNvPr id="14349" name="Text Box 13"/>
          <p:cNvSpPr txBox="1">
            <a:spLocks noChangeArrowheads="1"/>
          </p:cNvSpPr>
          <p:nvPr/>
        </p:nvSpPr>
        <p:spPr bwMode="auto">
          <a:xfrm>
            <a:off x="7467600" y="3276600"/>
            <a:ext cx="1524000" cy="430887"/>
          </a:xfrm>
          <a:prstGeom prst="rect">
            <a:avLst/>
          </a:prstGeom>
          <a:noFill/>
          <a:ln w="9525">
            <a:noFill/>
            <a:miter lim="800000"/>
            <a:headEnd/>
            <a:tailEnd/>
          </a:ln>
        </p:spPr>
        <p:txBody>
          <a:bodyPr>
            <a:spAutoFit/>
          </a:bodyPr>
          <a:lstStyle/>
          <a:p>
            <a:pPr algn="ctr">
              <a:spcBef>
                <a:spcPct val="50000"/>
              </a:spcBef>
            </a:pPr>
            <a:r>
              <a:rPr lang="en-GB" sz="2200" b="1">
                <a:latin typeface="Calibri" pitchFamily="34" charset="0"/>
              </a:rPr>
              <a:t>POVERTY</a:t>
            </a:r>
          </a:p>
        </p:txBody>
      </p:sp>
      <p:sp>
        <p:nvSpPr>
          <p:cNvPr id="14350" name="Text Box 14"/>
          <p:cNvSpPr txBox="1">
            <a:spLocks noChangeArrowheads="1"/>
          </p:cNvSpPr>
          <p:nvPr/>
        </p:nvSpPr>
        <p:spPr bwMode="auto">
          <a:xfrm>
            <a:off x="6553200" y="1981200"/>
            <a:ext cx="2362200" cy="769441"/>
          </a:xfrm>
          <a:prstGeom prst="rect">
            <a:avLst/>
          </a:prstGeom>
          <a:noFill/>
          <a:ln w="9525">
            <a:noFill/>
            <a:miter lim="800000"/>
            <a:headEnd/>
            <a:tailEnd/>
          </a:ln>
        </p:spPr>
        <p:txBody>
          <a:bodyPr>
            <a:spAutoFit/>
          </a:bodyPr>
          <a:lstStyle/>
          <a:p>
            <a:pPr algn="ctr">
              <a:spcBef>
                <a:spcPct val="50000"/>
              </a:spcBef>
            </a:pPr>
            <a:r>
              <a:rPr lang="en-GB" sz="2200" b="1">
                <a:latin typeface="Calibri" pitchFamily="34" charset="0"/>
              </a:rPr>
              <a:t>SEGREGATED SERVICES</a:t>
            </a:r>
          </a:p>
        </p:txBody>
      </p:sp>
      <p:sp>
        <p:nvSpPr>
          <p:cNvPr id="14351" name="Text Box 15"/>
          <p:cNvSpPr txBox="1">
            <a:spLocks noChangeArrowheads="1"/>
          </p:cNvSpPr>
          <p:nvPr/>
        </p:nvSpPr>
        <p:spPr bwMode="auto">
          <a:xfrm>
            <a:off x="4648200" y="1295400"/>
            <a:ext cx="3124200" cy="769441"/>
          </a:xfrm>
          <a:prstGeom prst="rect">
            <a:avLst/>
          </a:prstGeom>
          <a:noFill/>
          <a:ln w="9525">
            <a:noFill/>
            <a:miter lim="800000"/>
            <a:headEnd/>
            <a:tailEnd/>
          </a:ln>
        </p:spPr>
        <p:txBody>
          <a:bodyPr>
            <a:spAutoFit/>
          </a:bodyPr>
          <a:lstStyle/>
          <a:p>
            <a:pPr algn="ctr">
              <a:spcBef>
                <a:spcPct val="50000"/>
              </a:spcBef>
            </a:pPr>
            <a:r>
              <a:rPr lang="en-GB" sz="2200" b="1">
                <a:latin typeface="Calibri" pitchFamily="34" charset="0"/>
              </a:rPr>
              <a:t>DISCRIMINATION IN EMPLOYMENT</a:t>
            </a:r>
          </a:p>
        </p:txBody>
      </p:sp>
      <p:sp>
        <p:nvSpPr>
          <p:cNvPr id="14352" name="Line 16"/>
          <p:cNvSpPr>
            <a:spLocks noChangeShapeType="1"/>
          </p:cNvSpPr>
          <p:nvPr/>
        </p:nvSpPr>
        <p:spPr bwMode="auto">
          <a:xfrm>
            <a:off x="1447800" y="2667000"/>
            <a:ext cx="685800" cy="304800"/>
          </a:xfrm>
          <a:prstGeom prst="line">
            <a:avLst/>
          </a:prstGeom>
          <a:noFill/>
          <a:ln w="9525">
            <a:solidFill>
              <a:schemeClr val="tx1"/>
            </a:solidFill>
            <a:round/>
            <a:headEnd/>
            <a:tailEnd type="triangle" w="med" len="med"/>
          </a:ln>
        </p:spPr>
        <p:txBody>
          <a:bodyPr/>
          <a:lstStyle/>
          <a:p>
            <a:endParaRPr lang="en-US"/>
          </a:p>
        </p:txBody>
      </p:sp>
      <p:sp>
        <p:nvSpPr>
          <p:cNvPr id="14353" name="Line 17"/>
          <p:cNvSpPr>
            <a:spLocks noChangeShapeType="1"/>
          </p:cNvSpPr>
          <p:nvPr/>
        </p:nvSpPr>
        <p:spPr bwMode="auto">
          <a:xfrm>
            <a:off x="1295400" y="3657600"/>
            <a:ext cx="685800" cy="152400"/>
          </a:xfrm>
          <a:prstGeom prst="line">
            <a:avLst/>
          </a:prstGeom>
          <a:noFill/>
          <a:ln w="9525">
            <a:solidFill>
              <a:schemeClr val="tx1"/>
            </a:solidFill>
            <a:round/>
            <a:headEnd/>
            <a:tailEnd type="triangle" w="med" len="med"/>
          </a:ln>
        </p:spPr>
        <p:txBody>
          <a:bodyPr/>
          <a:lstStyle/>
          <a:p>
            <a:endParaRPr lang="en-US"/>
          </a:p>
        </p:txBody>
      </p:sp>
      <p:sp>
        <p:nvSpPr>
          <p:cNvPr id="14354" name="Line 18"/>
          <p:cNvSpPr>
            <a:spLocks noChangeShapeType="1"/>
          </p:cNvSpPr>
          <p:nvPr/>
        </p:nvSpPr>
        <p:spPr bwMode="auto">
          <a:xfrm flipV="1">
            <a:off x="1295400" y="4114800"/>
            <a:ext cx="762000" cy="381000"/>
          </a:xfrm>
          <a:prstGeom prst="line">
            <a:avLst/>
          </a:prstGeom>
          <a:noFill/>
          <a:ln w="9525">
            <a:solidFill>
              <a:schemeClr val="tx1"/>
            </a:solidFill>
            <a:round/>
            <a:headEnd/>
            <a:tailEnd type="triangle" w="med" len="med"/>
          </a:ln>
        </p:spPr>
        <p:txBody>
          <a:bodyPr/>
          <a:lstStyle/>
          <a:p>
            <a:endParaRPr lang="en-US"/>
          </a:p>
        </p:txBody>
      </p:sp>
      <p:sp>
        <p:nvSpPr>
          <p:cNvPr id="14355" name="Line 19"/>
          <p:cNvSpPr>
            <a:spLocks noChangeShapeType="1"/>
          </p:cNvSpPr>
          <p:nvPr/>
        </p:nvSpPr>
        <p:spPr bwMode="auto">
          <a:xfrm flipV="1">
            <a:off x="2209800" y="4724400"/>
            <a:ext cx="609600" cy="381000"/>
          </a:xfrm>
          <a:prstGeom prst="line">
            <a:avLst/>
          </a:prstGeom>
          <a:noFill/>
          <a:ln w="9525">
            <a:solidFill>
              <a:schemeClr val="tx1"/>
            </a:solidFill>
            <a:round/>
            <a:headEnd/>
            <a:tailEnd type="triangle" w="med" len="med"/>
          </a:ln>
        </p:spPr>
        <p:txBody>
          <a:bodyPr/>
          <a:lstStyle/>
          <a:p>
            <a:endParaRPr lang="en-US"/>
          </a:p>
        </p:txBody>
      </p:sp>
      <p:sp>
        <p:nvSpPr>
          <p:cNvPr id="14356" name="Line 20"/>
          <p:cNvSpPr>
            <a:spLocks noChangeShapeType="1"/>
          </p:cNvSpPr>
          <p:nvPr/>
        </p:nvSpPr>
        <p:spPr bwMode="auto">
          <a:xfrm flipH="1" flipV="1">
            <a:off x="5410200" y="4953000"/>
            <a:ext cx="990600" cy="304800"/>
          </a:xfrm>
          <a:prstGeom prst="line">
            <a:avLst/>
          </a:prstGeom>
          <a:noFill/>
          <a:ln w="9525">
            <a:solidFill>
              <a:schemeClr val="tx1"/>
            </a:solidFill>
            <a:round/>
            <a:headEnd/>
            <a:tailEnd type="triangle" w="med" len="med"/>
          </a:ln>
        </p:spPr>
        <p:txBody>
          <a:bodyPr/>
          <a:lstStyle/>
          <a:p>
            <a:endParaRPr lang="en-US"/>
          </a:p>
        </p:txBody>
      </p:sp>
      <p:sp>
        <p:nvSpPr>
          <p:cNvPr id="14357" name="Line 21"/>
          <p:cNvSpPr>
            <a:spLocks noChangeShapeType="1"/>
          </p:cNvSpPr>
          <p:nvPr/>
        </p:nvSpPr>
        <p:spPr bwMode="auto">
          <a:xfrm flipH="1" flipV="1">
            <a:off x="6629400" y="4343400"/>
            <a:ext cx="609600" cy="457200"/>
          </a:xfrm>
          <a:prstGeom prst="line">
            <a:avLst/>
          </a:prstGeom>
          <a:noFill/>
          <a:ln w="9525">
            <a:solidFill>
              <a:schemeClr val="tx1"/>
            </a:solidFill>
            <a:round/>
            <a:headEnd/>
            <a:tailEnd type="triangle" w="med" len="med"/>
          </a:ln>
        </p:spPr>
        <p:txBody>
          <a:bodyPr/>
          <a:lstStyle/>
          <a:p>
            <a:endParaRPr lang="en-US"/>
          </a:p>
        </p:txBody>
      </p:sp>
      <p:sp>
        <p:nvSpPr>
          <p:cNvPr id="14358" name="Line 22"/>
          <p:cNvSpPr>
            <a:spLocks noChangeShapeType="1"/>
          </p:cNvSpPr>
          <p:nvPr/>
        </p:nvSpPr>
        <p:spPr bwMode="auto">
          <a:xfrm flipH="1">
            <a:off x="6934200" y="3505200"/>
            <a:ext cx="609600" cy="0"/>
          </a:xfrm>
          <a:prstGeom prst="line">
            <a:avLst/>
          </a:prstGeom>
          <a:noFill/>
          <a:ln w="9525">
            <a:solidFill>
              <a:schemeClr val="tx1"/>
            </a:solidFill>
            <a:round/>
            <a:headEnd/>
            <a:tailEnd type="triangle" w="med" len="med"/>
          </a:ln>
        </p:spPr>
        <p:txBody>
          <a:bodyPr/>
          <a:lstStyle/>
          <a:p>
            <a:endParaRPr lang="en-US"/>
          </a:p>
        </p:txBody>
      </p:sp>
      <p:sp>
        <p:nvSpPr>
          <p:cNvPr id="14359" name="Line 23"/>
          <p:cNvSpPr>
            <a:spLocks noChangeShapeType="1"/>
          </p:cNvSpPr>
          <p:nvPr/>
        </p:nvSpPr>
        <p:spPr bwMode="auto">
          <a:xfrm flipH="1">
            <a:off x="6553200" y="2667000"/>
            <a:ext cx="762000" cy="228600"/>
          </a:xfrm>
          <a:prstGeom prst="line">
            <a:avLst/>
          </a:prstGeom>
          <a:noFill/>
          <a:ln w="9525">
            <a:solidFill>
              <a:schemeClr val="tx1"/>
            </a:solidFill>
            <a:round/>
            <a:headEnd/>
            <a:tailEnd type="triangle" w="med" len="med"/>
          </a:ln>
        </p:spPr>
        <p:txBody>
          <a:bodyPr/>
          <a:lstStyle/>
          <a:p>
            <a:endParaRPr lang="en-US"/>
          </a:p>
        </p:txBody>
      </p:sp>
      <p:sp>
        <p:nvSpPr>
          <p:cNvPr id="14360" name="Line 24"/>
          <p:cNvSpPr>
            <a:spLocks noChangeShapeType="1"/>
          </p:cNvSpPr>
          <p:nvPr/>
        </p:nvSpPr>
        <p:spPr bwMode="auto">
          <a:xfrm flipH="1">
            <a:off x="5638800" y="1981200"/>
            <a:ext cx="381000" cy="381000"/>
          </a:xfrm>
          <a:prstGeom prst="line">
            <a:avLst/>
          </a:prstGeom>
          <a:noFill/>
          <a:ln w="9525">
            <a:solidFill>
              <a:schemeClr val="tx1"/>
            </a:solidFill>
            <a:round/>
            <a:headEnd/>
            <a:tailEnd type="triangle" w="med" len="med"/>
          </a:ln>
        </p:spPr>
        <p:txBody>
          <a:bodyPr/>
          <a:lstStyle/>
          <a:p>
            <a:endParaRPr lang="en-US"/>
          </a:p>
        </p:txBody>
      </p:sp>
      <p:sp>
        <p:nvSpPr>
          <p:cNvPr id="14361" name="Line 25"/>
          <p:cNvSpPr>
            <a:spLocks noChangeShapeType="1"/>
          </p:cNvSpPr>
          <p:nvPr/>
        </p:nvSpPr>
        <p:spPr bwMode="auto">
          <a:xfrm>
            <a:off x="3124200" y="1981200"/>
            <a:ext cx="381000" cy="304800"/>
          </a:xfrm>
          <a:prstGeom prst="line">
            <a:avLst/>
          </a:prstGeom>
          <a:noFill/>
          <a:ln w="9525">
            <a:solidFill>
              <a:schemeClr val="tx1"/>
            </a:solidFill>
            <a:round/>
            <a:headEnd/>
            <a:tailEnd type="triangle" w="med" len="med"/>
          </a:ln>
        </p:spPr>
        <p:txBody>
          <a:bodyPr/>
          <a:lstStyle/>
          <a:p>
            <a:endParaRPr lang="en-US"/>
          </a:p>
        </p:txBody>
      </p:sp>
      <p:pic>
        <p:nvPicPr>
          <p:cNvPr id="27" name="Picture 1" descr="X:\My Documents\My Pictures\RRDE Logo\rrlogo.gif"/>
          <p:cNvPicPr>
            <a:picLocks noChangeAspect="1" noChangeArrowheads="1"/>
          </p:cNvPicPr>
          <p:nvPr/>
        </p:nvPicPr>
        <p:blipFill>
          <a:blip r:embed="rId2" cstate="print"/>
          <a:srcRect/>
          <a:stretch>
            <a:fillRect/>
          </a:stretch>
        </p:blipFill>
        <p:spPr bwMode="auto">
          <a:xfrm>
            <a:off x="179512" y="332656"/>
            <a:ext cx="1634960" cy="92869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xmlns="" val="9821019"/>
              </p:ext>
            </p:extLst>
          </p:nvPr>
        </p:nvGraphicFramePr>
        <p:xfrm>
          <a:off x="0" y="642939"/>
          <a:ext cx="9144034" cy="7700941"/>
        </p:xfrm>
        <a:graphic>
          <a:graphicData uri="http://schemas.openxmlformats.org/drawingml/2006/table">
            <a:tbl>
              <a:tblPr/>
              <a:tblGrid>
                <a:gridCol w="1987859"/>
                <a:gridCol w="3711864"/>
                <a:gridCol w="3444311"/>
              </a:tblGrid>
              <a:tr h="434340">
                <a:tc>
                  <a:txBody>
                    <a:bodyPr/>
                    <a:lstStyle/>
                    <a:p>
                      <a:pPr>
                        <a:spcAft>
                          <a:spcPts val="0"/>
                        </a:spcAft>
                      </a:pPr>
                      <a:r>
                        <a:rPr lang="en-GB" sz="1400" b="1" dirty="0">
                          <a:latin typeface="Arial"/>
                          <a:ea typeface="Times New Roman"/>
                        </a:rPr>
                        <a:t>Thinking/Model</a:t>
                      </a:r>
                      <a:endParaRPr lang="en-US" sz="1400" b="1" dirty="0">
                        <a:latin typeface="Times New Roman"/>
                        <a:ea typeface="Times New Roman"/>
                      </a:endParaRPr>
                    </a:p>
                  </a:txBody>
                  <a:tcPr marL="36287" marR="36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400" b="1">
                          <a:latin typeface="Arial"/>
                          <a:ea typeface="Times New Roman"/>
                        </a:rPr>
                        <a:t>Characteristics</a:t>
                      </a:r>
                      <a:endParaRPr lang="en-US" sz="1400" b="1">
                        <a:latin typeface="Times New Roman"/>
                        <a:ea typeface="Times New Roman"/>
                      </a:endParaRPr>
                    </a:p>
                  </a:txBody>
                  <a:tcPr marL="36287" marR="36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400" b="1" dirty="0">
                          <a:latin typeface="Arial"/>
                          <a:ea typeface="Times New Roman"/>
                        </a:rPr>
                        <a:t>Form of Education</a:t>
                      </a:r>
                      <a:endParaRPr lang="en-US" sz="1400" b="1" dirty="0">
                        <a:latin typeface="Times New Roman"/>
                        <a:ea typeface="Times New Roman"/>
                      </a:endParaRPr>
                    </a:p>
                  </a:txBody>
                  <a:tcPr marL="36287" marR="36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51510">
                <a:tc>
                  <a:txBody>
                    <a:bodyPr/>
                    <a:lstStyle/>
                    <a:p>
                      <a:pPr>
                        <a:spcAft>
                          <a:spcPts val="0"/>
                        </a:spcAft>
                      </a:pPr>
                      <a:r>
                        <a:rPr lang="en-GB" sz="1400" b="1">
                          <a:latin typeface="Arial"/>
                          <a:ea typeface="Times New Roman"/>
                        </a:rPr>
                        <a:t>7.81 Traditional</a:t>
                      </a:r>
                      <a:endParaRPr lang="en-US" sz="1400">
                        <a:latin typeface="Times New Roman"/>
                        <a:ea typeface="Times New Roman"/>
                      </a:endParaRPr>
                    </a:p>
                  </a:txBody>
                  <a:tcPr marL="36287" marR="36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400">
                          <a:latin typeface="Arial"/>
                          <a:ea typeface="Times New Roman"/>
                        </a:rPr>
                        <a:t>DP a shame on family, guilt, ignorance. DP seen as of no value.</a:t>
                      </a:r>
                      <a:endParaRPr lang="en-US" sz="1400">
                        <a:latin typeface="Times New Roman"/>
                        <a:ea typeface="Times New Roman"/>
                      </a:endParaRPr>
                    </a:p>
                  </a:txBody>
                  <a:tcPr marL="36287" marR="36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400" b="1">
                          <a:latin typeface="Arial"/>
                          <a:ea typeface="Times New Roman"/>
                        </a:rPr>
                        <a:t>Excluded </a:t>
                      </a:r>
                      <a:r>
                        <a:rPr lang="en-GB" sz="1400">
                          <a:latin typeface="Arial"/>
                          <a:ea typeface="Times New Roman"/>
                        </a:rPr>
                        <a:t>from education altogether.</a:t>
                      </a:r>
                      <a:endParaRPr lang="en-US" sz="1400">
                        <a:latin typeface="Times New Roman"/>
                        <a:ea typeface="Times New Roman"/>
                      </a:endParaRPr>
                    </a:p>
                  </a:txBody>
                  <a:tcPr marL="36287" marR="36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03020">
                <a:tc>
                  <a:txBody>
                    <a:bodyPr/>
                    <a:lstStyle/>
                    <a:p>
                      <a:pPr>
                        <a:spcAft>
                          <a:spcPts val="0"/>
                        </a:spcAft>
                      </a:pPr>
                      <a:r>
                        <a:rPr lang="en-GB" sz="1400" b="1">
                          <a:latin typeface="Arial"/>
                          <a:ea typeface="Times New Roman"/>
                        </a:rPr>
                        <a:t>7.82 Medical 1 </a:t>
                      </a:r>
                      <a:endParaRPr lang="en-US" sz="1400">
                        <a:latin typeface="Times New Roman"/>
                        <a:ea typeface="Times New Roman"/>
                      </a:endParaRPr>
                    </a:p>
                  </a:txBody>
                  <a:tcPr marL="36287" marR="36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400">
                          <a:latin typeface="Arial"/>
                          <a:ea typeface="Times New Roman"/>
                        </a:rPr>
                        <a:t>Focus on what DP cannot do. Attempt to normalize or if cannot make to fit into things as they are keep them separate.</a:t>
                      </a:r>
                      <a:endParaRPr lang="en-US" sz="1400">
                        <a:latin typeface="Times New Roman"/>
                        <a:ea typeface="Times New Roman"/>
                      </a:endParaRPr>
                    </a:p>
                  </a:txBody>
                  <a:tcPr marL="36287" marR="36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400" b="1">
                          <a:latin typeface="Arial"/>
                          <a:ea typeface="Times New Roman"/>
                        </a:rPr>
                        <a:t>Segregation</a:t>
                      </a:r>
                      <a:endParaRPr lang="en-US" sz="1400">
                        <a:latin typeface="Times New Roman"/>
                        <a:ea typeface="Times New Roman"/>
                      </a:endParaRPr>
                    </a:p>
                    <a:p>
                      <a:pPr>
                        <a:spcAft>
                          <a:spcPts val="0"/>
                        </a:spcAft>
                      </a:pPr>
                      <a:r>
                        <a:rPr lang="en-GB" sz="1400">
                          <a:latin typeface="Arial"/>
                          <a:ea typeface="Times New Roman"/>
                        </a:rPr>
                        <a:t>Institutions/ hospitals</a:t>
                      </a:r>
                      <a:endParaRPr lang="en-US" sz="1400">
                        <a:latin typeface="Times New Roman"/>
                        <a:ea typeface="Times New Roman"/>
                      </a:endParaRPr>
                    </a:p>
                    <a:p>
                      <a:pPr>
                        <a:spcAft>
                          <a:spcPts val="0"/>
                        </a:spcAft>
                      </a:pPr>
                      <a:r>
                        <a:rPr lang="en-GB" sz="1400">
                          <a:latin typeface="Arial"/>
                          <a:ea typeface="Times New Roman"/>
                        </a:rPr>
                        <a:t>Special schools (with  ‘expert’ special educators)</a:t>
                      </a:r>
                      <a:endParaRPr lang="en-US" sz="1400">
                        <a:latin typeface="Times New Roman"/>
                        <a:ea typeface="Times New Roman"/>
                      </a:endParaRPr>
                    </a:p>
                  </a:txBody>
                  <a:tcPr marL="36287" marR="36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37351">
                <a:tc>
                  <a:txBody>
                    <a:bodyPr/>
                    <a:lstStyle/>
                    <a:p>
                      <a:pPr>
                        <a:spcAft>
                          <a:spcPts val="0"/>
                        </a:spcAft>
                      </a:pPr>
                      <a:r>
                        <a:rPr lang="en-GB" sz="1400" b="1">
                          <a:latin typeface="Arial"/>
                          <a:ea typeface="Times New Roman"/>
                        </a:rPr>
                        <a:t>7.83 Medical 2</a:t>
                      </a:r>
                      <a:endParaRPr lang="en-US" sz="1400">
                        <a:latin typeface="Times New Roman"/>
                        <a:ea typeface="Times New Roman"/>
                      </a:endParaRPr>
                    </a:p>
                  </a:txBody>
                  <a:tcPr marL="36287" marR="36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400" dirty="0">
                          <a:latin typeface="Arial"/>
                          <a:ea typeface="Times New Roman"/>
                        </a:rPr>
                        <a:t>Person can be supported by minor adjustment and support, to function normally and minimize their impairment. Continuum of provision based on severity and type of impairment.</a:t>
                      </a:r>
                      <a:endParaRPr lang="en-US" sz="1400" dirty="0">
                        <a:latin typeface="Times New Roman"/>
                        <a:ea typeface="Times New Roman"/>
                      </a:endParaRPr>
                    </a:p>
                  </a:txBody>
                  <a:tcPr marL="36287" marR="36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400" b="1" dirty="0">
                          <a:latin typeface="Arial"/>
                          <a:ea typeface="Times New Roman"/>
                        </a:rPr>
                        <a:t>Integration</a:t>
                      </a:r>
                      <a:r>
                        <a:rPr lang="en-GB" sz="1400" dirty="0">
                          <a:latin typeface="Arial"/>
                          <a:ea typeface="Times New Roman"/>
                        </a:rPr>
                        <a:t> in mainstream:-</a:t>
                      </a:r>
                      <a:endParaRPr lang="en-US" sz="1400" dirty="0">
                        <a:latin typeface="Times New Roman"/>
                        <a:ea typeface="Times New Roman"/>
                      </a:endParaRPr>
                    </a:p>
                    <a:p>
                      <a:pPr>
                        <a:spcAft>
                          <a:spcPts val="0"/>
                        </a:spcAft>
                      </a:pPr>
                      <a:r>
                        <a:rPr lang="en-GB" sz="1400" dirty="0">
                          <a:latin typeface="Arial"/>
                          <a:ea typeface="Times New Roman"/>
                        </a:rPr>
                        <a:t>a)At same location-in separate class/units</a:t>
                      </a:r>
                      <a:endParaRPr lang="en-US" sz="1400" dirty="0">
                        <a:latin typeface="Times New Roman"/>
                        <a:ea typeface="Times New Roman"/>
                      </a:endParaRPr>
                    </a:p>
                    <a:p>
                      <a:pPr>
                        <a:spcAft>
                          <a:spcPts val="0"/>
                        </a:spcAft>
                      </a:pPr>
                      <a:r>
                        <a:rPr lang="en-GB" sz="1400" dirty="0">
                          <a:latin typeface="Arial"/>
                          <a:ea typeface="Times New Roman"/>
                        </a:rPr>
                        <a:t>b)Socially in some activities e.g. meals, assembly or art.</a:t>
                      </a:r>
                      <a:endParaRPr lang="en-US" sz="1400" dirty="0">
                        <a:latin typeface="Times New Roman"/>
                        <a:ea typeface="Times New Roman"/>
                      </a:endParaRPr>
                    </a:p>
                    <a:p>
                      <a:pPr>
                        <a:spcAft>
                          <a:spcPts val="0"/>
                        </a:spcAft>
                      </a:pPr>
                      <a:r>
                        <a:rPr lang="en-GB" sz="1400" dirty="0">
                          <a:latin typeface="Arial"/>
                          <a:ea typeface="Times New Roman"/>
                        </a:rPr>
                        <a:t>c)In the class with support, but teaching  &amp; learning remain the same.</a:t>
                      </a:r>
                      <a:endParaRPr lang="en-US" sz="1400" dirty="0">
                        <a:latin typeface="Times New Roman"/>
                        <a:ea typeface="Times New Roman"/>
                      </a:endParaRPr>
                    </a:p>
                    <a:p>
                      <a:pPr>
                        <a:spcAft>
                          <a:spcPts val="0"/>
                        </a:spcAft>
                      </a:pPr>
                      <a:r>
                        <a:rPr lang="en-GB" sz="1400" b="1" dirty="0">
                          <a:latin typeface="Arial"/>
                          <a:ea typeface="Times New Roman"/>
                        </a:rPr>
                        <a:t>What you cannot do determines which form of education you receive.</a:t>
                      </a:r>
                      <a:endParaRPr lang="en-US" sz="1400" dirty="0">
                        <a:latin typeface="Times New Roman"/>
                        <a:ea typeface="Times New Roman"/>
                      </a:endParaRPr>
                    </a:p>
                  </a:txBody>
                  <a:tcPr marL="36287" marR="36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74720">
                <a:tc>
                  <a:txBody>
                    <a:bodyPr/>
                    <a:lstStyle/>
                    <a:p>
                      <a:pPr>
                        <a:spcAft>
                          <a:spcPts val="0"/>
                        </a:spcAft>
                      </a:pPr>
                      <a:r>
                        <a:rPr lang="en-GB" sz="1400" b="1" dirty="0" smtClean="0">
                          <a:latin typeface="Arial"/>
                          <a:ea typeface="Times New Roman"/>
                        </a:rPr>
                        <a:t>7.84 </a:t>
                      </a:r>
                      <a:r>
                        <a:rPr lang="en-GB" sz="1400" b="1" dirty="0">
                          <a:latin typeface="Arial"/>
                          <a:ea typeface="Times New Roman"/>
                        </a:rPr>
                        <a:t>Social Model</a:t>
                      </a:r>
                      <a:endParaRPr lang="en-US" sz="1400" dirty="0">
                        <a:latin typeface="Times New Roman"/>
                        <a:ea typeface="Times New Roman"/>
                      </a:endParaRPr>
                    </a:p>
                  </a:txBody>
                  <a:tcPr marL="36287" marR="36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400" dirty="0">
                          <a:latin typeface="Arial"/>
                          <a:ea typeface="Times New Roman"/>
                        </a:rPr>
                        <a:t>Barriers Identified-solutions found to minimize them. Barriers of attitude, environment and organization are seen as what disables and are removed to maximize potential of all. DP welcomed . Relations are intentionally built. DP achieve their potential. Person centred approach.</a:t>
                      </a:r>
                      <a:endParaRPr lang="en-US" sz="1400" dirty="0">
                        <a:latin typeface="Times New Roman"/>
                        <a:ea typeface="Times New Roman"/>
                      </a:endParaRPr>
                    </a:p>
                  </a:txBody>
                  <a:tcPr marL="36287" marR="36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400" b="1" dirty="0">
                          <a:latin typeface="Arial"/>
                          <a:ea typeface="Times New Roman"/>
                        </a:rPr>
                        <a:t>Inclusive education-</a:t>
                      </a:r>
                      <a:r>
                        <a:rPr lang="en-GB" sz="1400" dirty="0">
                          <a:latin typeface="Arial"/>
                          <a:ea typeface="Times New Roman"/>
                        </a:rPr>
                        <a:t> schools where all are welcomed and staff, parents and pupils value diversity and support is provided so all can be successful academically and socially. This requires reorganizing teaching, learning and assessment. Peer support is encouraged. </a:t>
                      </a:r>
                      <a:endParaRPr lang="en-US" sz="1400" dirty="0">
                        <a:latin typeface="Times New Roman"/>
                        <a:ea typeface="Times New Roman"/>
                      </a:endParaRPr>
                    </a:p>
                    <a:p>
                      <a:pPr>
                        <a:spcAft>
                          <a:spcPts val="0"/>
                        </a:spcAft>
                      </a:pPr>
                      <a:endParaRPr lang="en-GB" sz="1400" b="1" dirty="0" smtClean="0">
                        <a:latin typeface="Arial"/>
                        <a:ea typeface="Times New Roman"/>
                      </a:endParaRPr>
                    </a:p>
                    <a:p>
                      <a:pPr>
                        <a:spcAft>
                          <a:spcPts val="0"/>
                        </a:spcAft>
                      </a:pPr>
                      <a:r>
                        <a:rPr lang="en-GB" sz="1400" b="1" dirty="0" smtClean="0">
                          <a:latin typeface="Arial"/>
                          <a:ea typeface="Times New Roman"/>
                        </a:rPr>
                        <a:t>Focus </a:t>
                      </a:r>
                      <a:r>
                        <a:rPr lang="en-GB" sz="1400" b="1" dirty="0">
                          <a:latin typeface="Arial"/>
                          <a:ea typeface="Times New Roman"/>
                        </a:rPr>
                        <a:t>on what you can do.</a:t>
                      </a:r>
                      <a:endParaRPr lang="en-US" sz="1400" dirty="0">
                        <a:latin typeface="Times New Roman"/>
                        <a:ea typeface="Times New Roman"/>
                      </a:endParaRPr>
                    </a:p>
                  </a:txBody>
                  <a:tcPr marL="36287" marR="36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6412" name="Rectangle 1"/>
          <p:cNvSpPr>
            <a:spLocks noChangeArrowheads="1"/>
          </p:cNvSpPr>
          <p:nvPr/>
        </p:nvSpPr>
        <p:spPr bwMode="auto">
          <a:xfrm>
            <a:off x="2" y="-29"/>
            <a:ext cx="7039363" cy="400110"/>
          </a:xfrm>
          <a:prstGeom prst="rect">
            <a:avLst/>
          </a:prstGeom>
          <a:noFill/>
          <a:ln w="9525">
            <a:noFill/>
            <a:miter lim="800000"/>
            <a:headEnd/>
            <a:tailEnd/>
          </a:ln>
        </p:spPr>
        <p:txBody>
          <a:bodyPr wrap="none" anchor="ctr">
            <a:spAutoFit/>
          </a:bodyPr>
          <a:lstStyle/>
          <a:p>
            <a:r>
              <a:rPr lang="en-GB" sz="2000" b="1" dirty="0" smtClean="0">
                <a:solidFill>
                  <a:srgbClr val="FF0000"/>
                </a:solidFill>
                <a:latin typeface="Calibri" pitchFamily="34" charset="0"/>
                <a:ea typeface="Times New Roman" pitchFamily="18" charset="0"/>
                <a:cs typeface="Arial" pitchFamily="34" charset="0"/>
              </a:rPr>
              <a:t>Types </a:t>
            </a:r>
            <a:r>
              <a:rPr lang="en-GB" sz="2000" b="1" dirty="0">
                <a:solidFill>
                  <a:srgbClr val="FF0000"/>
                </a:solidFill>
                <a:latin typeface="Calibri" pitchFamily="34" charset="0"/>
                <a:ea typeface="Times New Roman" pitchFamily="18" charset="0"/>
                <a:cs typeface="Arial" pitchFamily="34" charset="0"/>
              </a:rPr>
              <a:t>of thinking about disabled people and forms of education.</a:t>
            </a:r>
            <a:endParaRPr lang="en-US" sz="2000" dirty="0">
              <a:solidFill>
                <a:srgbClr val="FF0000"/>
              </a:solidFill>
              <a:latin typeface="Calibri" pitchFamily="34" charset="0"/>
              <a:ea typeface="Times New Roman" pitchFamily="18" charset="0"/>
              <a:cs typeface="Arial" pitchFamily="34" charset="0"/>
            </a:endParaRPr>
          </a:p>
        </p:txBody>
      </p:sp>
      <p:pic>
        <p:nvPicPr>
          <p:cNvPr id="16413" name="Picture 1" descr="X:\My Documents\My Pictures\RRDE Logo\rrlogo.gif"/>
          <p:cNvPicPr>
            <a:picLocks noChangeAspect="1" noChangeArrowheads="1"/>
          </p:cNvPicPr>
          <p:nvPr/>
        </p:nvPicPr>
        <p:blipFill>
          <a:blip r:embed="rId2" cstate="print"/>
          <a:srcRect/>
          <a:stretch>
            <a:fillRect/>
          </a:stretch>
        </p:blipFill>
        <p:spPr bwMode="auto">
          <a:xfrm>
            <a:off x="-31576" y="5844729"/>
            <a:ext cx="1635125" cy="9286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pecial vs. 'normal' education"/>
          <p:cNvPicPr>
            <a:picLocks noChangeAspect="1" noChangeArrowheads="1"/>
          </p:cNvPicPr>
          <p:nvPr/>
        </p:nvPicPr>
        <p:blipFill>
          <a:blip r:embed="rId2" cstate="print"/>
          <a:srcRect/>
          <a:stretch>
            <a:fillRect/>
          </a:stretch>
        </p:blipFill>
        <p:spPr bwMode="auto">
          <a:xfrm>
            <a:off x="2699792" y="548681"/>
            <a:ext cx="4932040" cy="2874455"/>
          </a:xfrm>
          <a:prstGeom prst="rect">
            <a:avLst/>
          </a:prstGeom>
          <a:noFill/>
          <a:ln w="9525">
            <a:noFill/>
            <a:miter lim="800000"/>
            <a:headEnd/>
            <a:tailEnd/>
          </a:ln>
        </p:spPr>
      </p:pic>
      <p:pic>
        <p:nvPicPr>
          <p:cNvPr id="3" name="Picture 2" descr="Integrated Education"/>
          <p:cNvPicPr>
            <a:picLocks noChangeAspect="1" noChangeArrowheads="1"/>
          </p:cNvPicPr>
          <p:nvPr/>
        </p:nvPicPr>
        <p:blipFill>
          <a:blip r:embed="rId3" cstate="print"/>
          <a:srcRect/>
          <a:stretch>
            <a:fillRect/>
          </a:stretch>
        </p:blipFill>
        <p:spPr bwMode="auto">
          <a:xfrm>
            <a:off x="107504" y="3356992"/>
            <a:ext cx="4716016" cy="2893586"/>
          </a:xfrm>
          <a:prstGeom prst="rect">
            <a:avLst/>
          </a:prstGeom>
          <a:noFill/>
          <a:ln w="9525">
            <a:noFill/>
            <a:miter lim="800000"/>
            <a:headEnd/>
            <a:tailEnd/>
          </a:ln>
        </p:spPr>
      </p:pic>
      <p:pic>
        <p:nvPicPr>
          <p:cNvPr id="4" name="Picture 3" descr="Inclusive Education"/>
          <p:cNvPicPr>
            <a:picLocks noChangeAspect="1" noChangeArrowheads="1"/>
          </p:cNvPicPr>
          <p:nvPr/>
        </p:nvPicPr>
        <p:blipFill>
          <a:blip r:embed="rId4" cstate="print"/>
          <a:srcRect/>
          <a:stretch>
            <a:fillRect/>
          </a:stretch>
        </p:blipFill>
        <p:spPr bwMode="auto">
          <a:xfrm>
            <a:off x="4853557" y="3717033"/>
            <a:ext cx="4290443" cy="2847335"/>
          </a:xfrm>
          <a:prstGeom prst="rect">
            <a:avLst/>
          </a:prstGeom>
          <a:noFill/>
          <a:ln w="9525">
            <a:noFill/>
            <a:miter lim="800000"/>
            <a:headEnd/>
            <a:tailEnd/>
          </a:ln>
        </p:spPr>
      </p:pic>
      <p:sp>
        <p:nvSpPr>
          <p:cNvPr id="5" name="TextBox 4"/>
          <p:cNvSpPr txBox="1"/>
          <p:nvPr/>
        </p:nvSpPr>
        <p:spPr>
          <a:xfrm>
            <a:off x="7596336" y="980728"/>
            <a:ext cx="1296144" cy="369332"/>
          </a:xfrm>
          <a:prstGeom prst="rect">
            <a:avLst/>
          </a:prstGeom>
          <a:noFill/>
        </p:spPr>
        <p:txBody>
          <a:bodyPr wrap="square" rtlCol="0">
            <a:spAutoFit/>
          </a:bodyPr>
          <a:lstStyle/>
          <a:p>
            <a:r>
              <a:rPr lang="en-GB" dirty="0" smtClean="0"/>
              <a:t>Segregation</a:t>
            </a:r>
            <a:endParaRPr lang="en-GB" dirty="0"/>
          </a:p>
        </p:txBody>
      </p:sp>
      <p:sp>
        <p:nvSpPr>
          <p:cNvPr id="6" name="TextBox 5"/>
          <p:cNvSpPr txBox="1"/>
          <p:nvPr/>
        </p:nvSpPr>
        <p:spPr>
          <a:xfrm>
            <a:off x="395536" y="836712"/>
            <a:ext cx="1584176" cy="369332"/>
          </a:xfrm>
          <a:prstGeom prst="rect">
            <a:avLst/>
          </a:prstGeom>
          <a:noFill/>
        </p:spPr>
        <p:txBody>
          <a:bodyPr wrap="square" rtlCol="0">
            <a:spAutoFit/>
          </a:bodyPr>
          <a:lstStyle/>
          <a:p>
            <a:r>
              <a:rPr lang="en-GB" dirty="0" smtClean="0"/>
              <a:t>Exclusion</a:t>
            </a:r>
            <a:endParaRPr lang="en-GB" dirty="0"/>
          </a:p>
        </p:txBody>
      </p:sp>
      <p:sp>
        <p:nvSpPr>
          <p:cNvPr id="7" name="TextBox 6"/>
          <p:cNvSpPr txBox="1"/>
          <p:nvPr/>
        </p:nvSpPr>
        <p:spPr>
          <a:xfrm>
            <a:off x="467544" y="1556792"/>
            <a:ext cx="1440160" cy="1569660"/>
          </a:xfrm>
          <a:prstGeom prst="rect">
            <a:avLst/>
          </a:prstGeom>
          <a:noFill/>
        </p:spPr>
        <p:txBody>
          <a:bodyPr wrap="square" rtlCol="0">
            <a:spAutoFit/>
          </a:bodyPr>
          <a:lstStyle/>
          <a:p>
            <a:r>
              <a:rPr lang="en-GB" sz="9600" dirty="0"/>
              <a:t>?</a:t>
            </a:r>
          </a:p>
        </p:txBody>
      </p:sp>
      <p:pic>
        <p:nvPicPr>
          <p:cNvPr id="8" name="Picture 1" descr="X:\My Documents\My Pictures\RRDE Logo\rrlogo.gif"/>
          <p:cNvPicPr>
            <a:picLocks noChangeAspect="1" noChangeArrowheads="1"/>
          </p:cNvPicPr>
          <p:nvPr/>
        </p:nvPicPr>
        <p:blipFill>
          <a:blip r:embed="rId5" cstate="print"/>
          <a:srcRect/>
          <a:stretch>
            <a:fillRect/>
          </a:stretch>
        </p:blipFill>
        <p:spPr bwMode="auto">
          <a:xfrm>
            <a:off x="251520" y="188641"/>
            <a:ext cx="986888" cy="5605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linds(horizont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linds(horizont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linds(horizontal)">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8420</TotalTime>
  <Words>2211</Words>
  <Application>Microsoft Office PowerPoint</Application>
  <PresentationFormat>On-screen Show (4:3)</PresentationFormat>
  <Paragraphs>316</Paragraphs>
  <Slides>33</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35" baseType="lpstr">
      <vt:lpstr>Office Theme</vt:lpstr>
      <vt:lpstr>Slide</vt:lpstr>
      <vt:lpstr>Preparing teachers to include children with disabilities: Internationally what works well</vt:lpstr>
      <vt:lpstr>Shifting the Focus at UN</vt:lpstr>
      <vt:lpstr>Slide 3</vt:lpstr>
      <vt:lpstr>In many parts of the world Traditional Ideas about disability are still dominant</vt:lpstr>
      <vt:lpstr>Slide 5</vt:lpstr>
      <vt:lpstr>Slide 6</vt:lpstr>
      <vt:lpstr>Slide 7</vt:lpstr>
      <vt:lpstr>Slide 8</vt:lpstr>
      <vt:lpstr>Slide 9</vt:lpstr>
      <vt:lpstr>Slide 10</vt:lpstr>
      <vt:lpstr>Slide 11</vt:lpstr>
      <vt:lpstr>Putting the Paradigm Shift into Practice in Education</vt:lpstr>
      <vt:lpstr>Putting the Paradigm Shift into Practice in Education 2</vt:lpstr>
      <vt:lpstr>UNCRPD Article 24 Education</vt:lpstr>
      <vt:lpstr>UNCRPD Article 24 Education -2</vt:lpstr>
      <vt:lpstr>Inclusive Education -UNESCO</vt:lpstr>
      <vt:lpstr>Statistics Education and Children with Disabilities</vt:lpstr>
      <vt:lpstr>Why are so few children with disabilities accessing and completing basic education? Finding from the UNICEF REAP Project 1.</vt:lpstr>
      <vt:lpstr>Why are so few children with disabilities accessing and completing basic education?  2.</vt:lpstr>
      <vt:lpstr>Slide 20</vt:lpstr>
      <vt:lpstr>Slide 21</vt:lpstr>
      <vt:lpstr>Slide 22</vt:lpstr>
      <vt:lpstr>Levers of Change-1 Parents &amp; DPOs</vt:lpstr>
      <vt:lpstr>Levers of Change 2-Capacity Building  </vt:lpstr>
      <vt:lpstr>Lever 3 Mobilising Local Community</vt:lpstr>
      <vt:lpstr>Lever of Change 4 Influencing Government</vt:lpstr>
      <vt:lpstr>Levers of Change 5-Peer Support </vt:lpstr>
      <vt:lpstr>Levers of Change 6 Targeted Funding</vt:lpstr>
      <vt:lpstr>Slide 29</vt:lpstr>
      <vt:lpstr>Slide 30</vt:lpstr>
      <vt:lpstr>Itinerant teachers for Blind and Visual or Hearing  Impaired</vt:lpstr>
      <vt:lpstr>What is to be done?</vt:lpstr>
      <vt:lpstr>Slide 33</vt:lpstr>
    </vt:vector>
  </TitlesOfParts>
  <Company>World of Inclusion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Promoting Inclusive Education for persons with disabilities: a Framework to implement Article 24 in the Commonwealth</dc:title>
  <dc:creator>rrieser</dc:creator>
  <cp:lastModifiedBy>Moeva</cp:lastModifiedBy>
  <cp:revision>153</cp:revision>
  <dcterms:created xsi:type="dcterms:W3CDTF">2012-01-09T12:01:53Z</dcterms:created>
  <dcterms:modified xsi:type="dcterms:W3CDTF">2014-05-07T17:44:10Z</dcterms:modified>
</cp:coreProperties>
</file>