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61" r:id="rId3"/>
    <p:sldId id="257" r:id="rId4"/>
    <p:sldId id="259" r:id="rId5"/>
    <p:sldId id="258" r:id="rId6"/>
    <p:sldId id="262" r:id="rId7"/>
    <p:sldId id="263" r:id="rId8"/>
    <p:sldId id="264" r:id="rId9"/>
    <p:sldId id="265" r:id="rId10"/>
    <p:sldId id="260" r:id="rId11"/>
    <p:sldId id="269" r:id="rId12"/>
    <p:sldId id="266" r:id="rId13"/>
    <p:sldId id="267" r:id="rId14"/>
    <p:sldId id="274"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70" r:id="rId28"/>
    <p:sldId id="271" r:id="rId29"/>
    <p:sldId id="272" r:id="rId30"/>
    <p:sldId id="286" r:id="rId31"/>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6"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372" y="0"/>
            <a:ext cx="4301543" cy="339884"/>
          </a:xfrm>
          <a:prstGeom prst="rect">
            <a:avLst/>
          </a:prstGeom>
        </p:spPr>
        <p:txBody>
          <a:bodyPr vert="horz" lIns="91440" tIns="45720" rIns="91440" bIns="45720" rtlCol="0"/>
          <a:lstStyle>
            <a:lvl1pPr algn="r">
              <a:defRPr sz="1200"/>
            </a:lvl1pPr>
          </a:lstStyle>
          <a:p>
            <a:fld id="{53531168-4A08-44A7-BA43-B2EE431E3453}" type="datetimeFigureOut">
              <a:rPr lang="en-GB" smtClean="0"/>
              <a:pPr/>
              <a:t>29/01/2014</a:t>
            </a:fld>
            <a:endParaRPr lang="en-GB"/>
          </a:p>
        </p:txBody>
      </p:sp>
      <p:sp>
        <p:nvSpPr>
          <p:cNvPr id="4" name="Footer Placeholder 3"/>
          <p:cNvSpPr>
            <a:spLocks noGrp="1"/>
          </p:cNvSpPr>
          <p:nvPr>
            <p:ph type="ftr" sz="quarter" idx="2"/>
          </p:nvPr>
        </p:nvSpPr>
        <p:spPr>
          <a:xfrm>
            <a:off x="0" y="6456218"/>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372" y="6456218"/>
            <a:ext cx="4301543" cy="339884"/>
          </a:xfrm>
          <a:prstGeom prst="rect">
            <a:avLst/>
          </a:prstGeom>
        </p:spPr>
        <p:txBody>
          <a:bodyPr vert="horz" lIns="91440" tIns="45720" rIns="91440" bIns="45720" rtlCol="0" anchor="b"/>
          <a:lstStyle>
            <a:lvl1pPr algn="r">
              <a:defRPr sz="1200"/>
            </a:lvl1pPr>
          </a:lstStyle>
          <a:p>
            <a:fld id="{26E6202B-FC55-4312-A46A-C00A41DB07CF}"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50524AC5-24C0-4FA1-AAAC-F628B4E3F561}" type="datetimeFigureOut">
              <a:rPr lang="en-GB" smtClean="0"/>
              <a:pPr/>
              <a:t>29/01/2014</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CD1AB1CE-64F5-45D5-8707-15FBB0EB356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This slide is a slightly light hearted attempt to reduce the amount of internal conflict and waste caused by territorial disputes and semantics e.g. the debate between the relationship between commissioning and procurement . The point is that we are all travelling in the same direction.</a:t>
            </a:r>
          </a:p>
          <a:p>
            <a:pPr>
              <a:spcBef>
                <a:spcPct val="0"/>
              </a:spcBef>
            </a:pPr>
            <a:endParaRPr lang="en-GB" dirty="0" smtClean="0"/>
          </a:p>
          <a:p>
            <a:pPr>
              <a:spcBef>
                <a:spcPct val="0"/>
              </a:spcBef>
            </a:pPr>
            <a:r>
              <a:rPr lang="en-GB" dirty="0" smtClean="0"/>
              <a:t>By working together we can more clearly identify those areas where greater value can be gained and responsibilities such as the equality duty can be more readily achieved through effective communication and joint ownership.</a:t>
            </a:r>
          </a:p>
          <a:p>
            <a:pPr>
              <a:spcBef>
                <a:spcPct val="0"/>
              </a:spcBef>
            </a:pPr>
            <a:endParaRPr lang="en-GB" dirty="0" smtClean="0"/>
          </a:p>
          <a:p>
            <a:pPr>
              <a:spcBef>
                <a:spcPct val="0"/>
              </a:spcBef>
            </a:pPr>
            <a:r>
              <a:rPr lang="en-GB" dirty="0" smtClean="0"/>
              <a:t>Research has shown that more waste is created by internal conflict than through the relationship with third party deliverers. In the resultant turmoil, objectives such as equality duties fall off the radar.</a:t>
            </a:r>
          </a:p>
          <a:p>
            <a:pPr>
              <a:spcBef>
                <a:spcPct val="0"/>
              </a:spcBef>
            </a:pPr>
            <a:endParaRPr lang="en-GB" dirty="0" smtClean="0"/>
          </a:p>
          <a:p>
            <a:pPr>
              <a:spcBef>
                <a:spcPct val="0"/>
              </a:spcBef>
            </a:pPr>
            <a:r>
              <a:rPr lang="en-GB" dirty="0" smtClean="0"/>
              <a:t>People not working together internally on these matters, results in potential benefits and VFM not being achieved. An example is not gathering relevant equalities data and thinking it through at the start.</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67BECF-D26F-4AC3-A8B7-68067AB9E857}" type="slidenum">
              <a:rPr lang="en-GB"/>
              <a:pPr/>
              <a:t>4</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B7227C5-597D-473B-A073-DE5F934EA1D6}" type="slidenum">
              <a:rPr lang="en-GB" altLang="en-US" smtClean="0">
                <a:latin typeface="Arial" pitchFamily="34" charset="0"/>
              </a:rPr>
              <a:pPr/>
              <a:t>28</a:t>
            </a:fld>
            <a:endParaRPr lang="en-GB" altLang="en-US" smtClean="0">
              <a:latin typeface="Arial"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14 young people  who between them had had more than 100 teaching assistants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BF027-1B86-43A4-9101-77E289AB3F49}" type="datetimeFigureOut">
              <a:rPr lang="en-GB" smtClean="0"/>
              <a:pPr/>
              <a:t>29/01/2014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55253B-4221-4BAC-8648-F3415BF12B5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BF027-1B86-43A4-9101-77E289AB3F49}" type="datetimeFigureOut">
              <a:rPr lang="en-GB" smtClean="0"/>
              <a:pPr/>
              <a:t>29/01/2014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5253B-4221-4BAC-8648-F3415BF12B5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orldofinclusion.com/" TargetMode="External"/><Relationship Id="rId2" Type="http://schemas.openxmlformats.org/officeDocument/2006/relationships/hyperlink" Target="mailto:rlrieser@gmail.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package" Target="../embeddings/Microsoft_Office_PowerPoint_Slide1.sldx"/></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inclusion.com/path.html" TargetMode="External"/><Relationship Id="rId2" Type="http://schemas.openxmlformats.org/officeDocument/2006/relationships/hyperlink" Target="http://www.inclusion.com/maps.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wmf"/><Relationship Id="rId7" Type="http://schemas.openxmlformats.org/officeDocument/2006/relationships/image" Target="../media/image24.wmf"/><Relationship Id="rId12" Type="http://schemas.openxmlformats.org/officeDocument/2006/relationships/image" Target="../media/image14.png"/><Relationship Id="rId2"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23.wmf"/><Relationship Id="rId11" Type="http://schemas.openxmlformats.org/officeDocument/2006/relationships/image" Target="../media/image28.jpeg"/><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Office_Word_97_-_2003_Document1.doc"/><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Session 2 DET of Trainers</a:t>
            </a:r>
            <a:br>
              <a:rPr lang="en-GB" dirty="0" smtClean="0"/>
            </a:br>
            <a:r>
              <a:rPr lang="en-GB" dirty="0" smtClean="0"/>
              <a:t>Brighton and Hove</a:t>
            </a:r>
            <a:endParaRPr lang="en-GB" dirty="0"/>
          </a:p>
        </p:txBody>
      </p:sp>
      <p:sp>
        <p:nvSpPr>
          <p:cNvPr id="3" name="Subtitle 2"/>
          <p:cNvSpPr>
            <a:spLocks noGrp="1"/>
          </p:cNvSpPr>
          <p:nvPr>
            <p:ph type="subTitle" idx="1"/>
          </p:nvPr>
        </p:nvSpPr>
        <p:spPr/>
        <p:txBody>
          <a:bodyPr/>
          <a:lstStyle/>
          <a:p>
            <a:r>
              <a:rPr lang="en-GB" dirty="0" smtClean="0"/>
              <a:t>Richard Rieser</a:t>
            </a:r>
          </a:p>
          <a:p>
            <a:r>
              <a:rPr lang="en-GB" dirty="0" smtClean="0">
                <a:hlinkClick r:id="rId2"/>
              </a:rPr>
              <a:t>rlrieser@gmail.com</a:t>
            </a:r>
            <a:endParaRPr lang="en-GB" dirty="0" smtClean="0"/>
          </a:p>
          <a:p>
            <a:r>
              <a:rPr lang="en-GB" dirty="0" smtClean="0">
                <a:hlinkClick r:id="rId3"/>
              </a:rPr>
              <a:t>www.worldofinclusion.com</a:t>
            </a:r>
            <a:r>
              <a:rPr lang="en-GB" dirty="0" smtClean="0"/>
              <a:t> </a:t>
            </a:r>
            <a:endParaRPr lang="en-GB" dirty="0"/>
          </a:p>
        </p:txBody>
      </p:sp>
      <p:pic>
        <p:nvPicPr>
          <p:cNvPr id="4" name="Picture 1" descr="X:\My Documents\My Pictures\RRDE Logo\rrlogo.gif"/>
          <p:cNvPicPr>
            <a:picLocks noChangeAspect="1" noChangeArrowheads="1"/>
          </p:cNvPicPr>
          <p:nvPr/>
        </p:nvPicPr>
        <p:blipFill>
          <a:blip r:embed="rId4" cstate="print"/>
          <a:srcRect/>
          <a:stretch>
            <a:fillRect/>
          </a:stretch>
        </p:blipFill>
        <p:spPr bwMode="auto">
          <a:xfrm>
            <a:off x="2831078" y="404664"/>
            <a:ext cx="2695654" cy="158417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GB" dirty="0" smtClean="0">
                <a:solidFill>
                  <a:srgbClr val="FF0000"/>
                </a:solidFill>
              </a:rPr>
              <a:t>What is Inclusive Education ?</a:t>
            </a:r>
          </a:p>
        </p:txBody>
      </p:sp>
      <p:sp>
        <p:nvSpPr>
          <p:cNvPr id="52227" name="Content Placeholder 2"/>
          <p:cNvSpPr>
            <a:spLocks noGrp="1"/>
          </p:cNvSpPr>
          <p:nvPr>
            <p:ph idx="1"/>
          </p:nvPr>
        </p:nvSpPr>
        <p:spPr>
          <a:xfrm>
            <a:off x="285750" y="1600200"/>
            <a:ext cx="8401050" cy="4525963"/>
          </a:xfrm>
        </p:spPr>
        <p:txBody>
          <a:bodyPr/>
          <a:lstStyle/>
          <a:p>
            <a:pPr eaLnBrk="1" hangingPunct="1">
              <a:buFont typeface="Arial" pitchFamily="34" charset="0"/>
              <a:buNone/>
            </a:pPr>
            <a:r>
              <a:rPr lang="en-GB" sz="2800" smtClean="0">
                <a:latin typeface="Arial Narrow" pitchFamily="34" charset="0"/>
              </a:rPr>
              <a:t>“Inclusive Education refers to the </a:t>
            </a:r>
            <a:r>
              <a:rPr lang="en-GB" sz="2800" smtClean="0">
                <a:solidFill>
                  <a:srgbClr val="FF0000"/>
                </a:solidFill>
                <a:latin typeface="Arial Narrow" pitchFamily="34" charset="0"/>
              </a:rPr>
              <a:t>educational practice </a:t>
            </a:r>
            <a:r>
              <a:rPr lang="en-GB" sz="2800" smtClean="0">
                <a:latin typeface="Arial Narrow" pitchFamily="34" charset="0"/>
              </a:rPr>
              <a:t>base on the philosophical belief that </a:t>
            </a:r>
            <a:r>
              <a:rPr lang="en-GB" sz="2800" smtClean="0">
                <a:solidFill>
                  <a:srgbClr val="FF0000"/>
                </a:solidFill>
                <a:latin typeface="Arial Narrow" pitchFamily="34" charset="0"/>
              </a:rPr>
              <a:t>all learners</a:t>
            </a:r>
            <a:r>
              <a:rPr lang="en-GB" sz="2800" smtClean="0">
                <a:latin typeface="Arial Narrow" pitchFamily="34" charset="0"/>
              </a:rPr>
              <a:t>, those with disabilities and those without, </a:t>
            </a:r>
            <a:r>
              <a:rPr lang="en-GB" sz="2800" smtClean="0">
                <a:solidFill>
                  <a:srgbClr val="FF0000"/>
                </a:solidFill>
                <a:latin typeface="Arial Narrow" pitchFamily="34" charset="0"/>
              </a:rPr>
              <a:t>have a right to be educated together in age appropriate class groups</a:t>
            </a:r>
            <a:r>
              <a:rPr lang="en-GB" sz="2800" smtClean="0">
                <a:latin typeface="Arial Narrow" pitchFamily="34" charset="0"/>
              </a:rPr>
              <a:t>, and that all will benefit from education in </a:t>
            </a:r>
            <a:r>
              <a:rPr lang="en-GB" sz="2800" smtClean="0">
                <a:solidFill>
                  <a:srgbClr val="FF0000"/>
                </a:solidFill>
                <a:latin typeface="Arial Narrow" pitchFamily="34" charset="0"/>
              </a:rPr>
              <a:t>regular classrooms </a:t>
            </a:r>
            <a:r>
              <a:rPr lang="en-GB" sz="2800" smtClean="0">
                <a:latin typeface="Arial Narrow" pitchFamily="34" charset="0"/>
              </a:rPr>
              <a:t>of community schools. Within these settings teachers, parents and others </a:t>
            </a:r>
            <a:r>
              <a:rPr lang="en-GB" sz="2800" smtClean="0">
                <a:solidFill>
                  <a:srgbClr val="FF0000"/>
                </a:solidFill>
                <a:latin typeface="Arial Narrow" pitchFamily="34" charset="0"/>
              </a:rPr>
              <a:t>work collaboratively </a:t>
            </a:r>
            <a:r>
              <a:rPr lang="en-GB" sz="2800" smtClean="0">
                <a:latin typeface="Arial Narrow" pitchFamily="34" charset="0"/>
              </a:rPr>
              <a:t>using appropriate and sufficient resources to interpret and enact the regular curriculum in a </a:t>
            </a:r>
            <a:r>
              <a:rPr lang="en-GB" sz="2800" smtClean="0">
                <a:solidFill>
                  <a:srgbClr val="FF0000"/>
                </a:solidFill>
                <a:latin typeface="Arial Narrow" pitchFamily="34" charset="0"/>
              </a:rPr>
              <a:t>flexible manner </a:t>
            </a:r>
            <a:r>
              <a:rPr lang="en-GB" sz="2800" smtClean="0">
                <a:latin typeface="Arial Narrow" pitchFamily="34" charset="0"/>
              </a:rPr>
              <a:t>in accordance with the individual abilities and needs of all learners.”   Prof Gary Bunch Ontario</a:t>
            </a:r>
          </a:p>
        </p:txBody>
      </p:sp>
      <p:pic>
        <p:nvPicPr>
          <p:cNvPr id="52228" name="Picture 1" descr="X:\My Documents\My Pictures\RRDE Logo\rrlogo.gif"/>
          <p:cNvPicPr>
            <a:picLocks noChangeAspect="1" noChangeArrowheads="1"/>
          </p:cNvPicPr>
          <p:nvPr/>
        </p:nvPicPr>
        <p:blipFill>
          <a:blip r:embed="rId2" cstate="print"/>
          <a:srcRect/>
          <a:stretch>
            <a:fillRect/>
          </a:stretch>
        </p:blipFill>
        <p:spPr bwMode="auto">
          <a:xfrm>
            <a:off x="7715250" y="6000750"/>
            <a:ext cx="1131888" cy="64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cial vs. 'normal' education"/>
          <p:cNvPicPr>
            <a:picLocks noChangeAspect="1" noChangeArrowheads="1"/>
          </p:cNvPicPr>
          <p:nvPr/>
        </p:nvPicPr>
        <p:blipFill>
          <a:blip r:embed="rId2" cstate="print"/>
          <a:srcRect/>
          <a:stretch>
            <a:fillRect/>
          </a:stretch>
        </p:blipFill>
        <p:spPr bwMode="auto">
          <a:xfrm>
            <a:off x="2699792" y="548680"/>
            <a:ext cx="4932040" cy="2874455"/>
          </a:xfrm>
          <a:prstGeom prst="rect">
            <a:avLst/>
          </a:prstGeom>
          <a:noFill/>
          <a:ln w="9525">
            <a:noFill/>
            <a:miter lim="800000"/>
            <a:headEnd/>
            <a:tailEnd/>
          </a:ln>
        </p:spPr>
      </p:pic>
      <p:pic>
        <p:nvPicPr>
          <p:cNvPr id="3" name="Picture 2" descr="Integrated Education"/>
          <p:cNvPicPr>
            <a:picLocks noChangeAspect="1" noChangeArrowheads="1"/>
          </p:cNvPicPr>
          <p:nvPr/>
        </p:nvPicPr>
        <p:blipFill>
          <a:blip r:embed="rId3" cstate="print"/>
          <a:srcRect/>
          <a:stretch>
            <a:fillRect/>
          </a:stretch>
        </p:blipFill>
        <p:spPr bwMode="auto">
          <a:xfrm>
            <a:off x="107504" y="3356992"/>
            <a:ext cx="4716016" cy="2893586"/>
          </a:xfrm>
          <a:prstGeom prst="rect">
            <a:avLst/>
          </a:prstGeom>
          <a:noFill/>
          <a:ln w="9525">
            <a:noFill/>
            <a:miter lim="800000"/>
            <a:headEnd/>
            <a:tailEnd/>
          </a:ln>
        </p:spPr>
      </p:pic>
      <p:pic>
        <p:nvPicPr>
          <p:cNvPr id="4" name="Picture 3" descr="Inclusive Education"/>
          <p:cNvPicPr>
            <a:picLocks noChangeAspect="1" noChangeArrowheads="1"/>
          </p:cNvPicPr>
          <p:nvPr/>
        </p:nvPicPr>
        <p:blipFill>
          <a:blip r:embed="rId4" cstate="print"/>
          <a:srcRect/>
          <a:stretch>
            <a:fillRect/>
          </a:stretch>
        </p:blipFill>
        <p:spPr bwMode="auto">
          <a:xfrm>
            <a:off x="4853558" y="3717032"/>
            <a:ext cx="4290442" cy="2847335"/>
          </a:xfrm>
          <a:prstGeom prst="rect">
            <a:avLst/>
          </a:prstGeom>
          <a:noFill/>
          <a:ln w="9525">
            <a:noFill/>
            <a:miter lim="800000"/>
            <a:headEnd/>
            <a:tailEnd/>
          </a:ln>
        </p:spPr>
      </p:pic>
      <p:sp>
        <p:nvSpPr>
          <p:cNvPr id="5" name="TextBox 4"/>
          <p:cNvSpPr txBox="1"/>
          <p:nvPr/>
        </p:nvSpPr>
        <p:spPr>
          <a:xfrm>
            <a:off x="7596336" y="980728"/>
            <a:ext cx="1296144" cy="369332"/>
          </a:xfrm>
          <a:prstGeom prst="rect">
            <a:avLst/>
          </a:prstGeom>
          <a:noFill/>
        </p:spPr>
        <p:txBody>
          <a:bodyPr wrap="square" rtlCol="0">
            <a:spAutoFit/>
          </a:bodyPr>
          <a:lstStyle/>
          <a:p>
            <a:r>
              <a:rPr lang="en-GB" dirty="0" smtClean="0"/>
              <a:t>Segregation</a:t>
            </a:r>
            <a:endParaRPr lang="en-GB" dirty="0"/>
          </a:p>
        </p:txBody>
      </p:sp>
      <p:sp>
        <p:nvSpPr>
          <p:cNvPr id="6" name="TextBox 5"/>
          <p:cNvSpPr txBox="1"/>
          <p:nvPr/>
        </p:nvSpPr>
        <p:spPr>
          <a:xfrm>
            <a:off x="395536" y="836712"/>
            <a:ext cx="1584176" cy="369332"/>
          </a:xfrm>
          <a:prstGeom prst="rect">
            <a:avLst/>
          </a:prstGeom>
          <a:noFill/>
        </p:spPr>
        <p:txBody>
          <a:bodyPr wrap="square" rtlCol="0">
            <a:spAutoFit/>
          </a:bodyPr>
          <a:lstStyle/>
          <a:p>
            <a:r>
              <a:rPr lang="en-GB" dirty="0" smtClean="0"/>
              <a:t>Exclusion</a:t>
            </a:r>
            <a:endParaRPr lang="en-GB" dirty="0"/>
          </a:p>
        </p:txBody>
      </p:sp>
      <p:sp>
        <p:nvSpPr>
          <p:cNvPr id="7" name="TextBox 6"/>
          <p:cNvSpPr txBox="1"/>
          <p:nvPr/>
        </p:nvSpPr>
        <p:spPr>
          <a:xfrm>
            <a:off x="467544" y="1556792"/>
            <a:ext cx="1440160" cy="1569660"/>
          </a:xfrm>
          <a:prstGeom prst="rect">
            <a:avLst/>
          </a:prstGeom>
          <a:noFill/>
        </p:spPr>
        <p:txBody>
          <a:bodyPr wrap="square" rtlCol="0">
            <a:spAutoFit/>
          </a:bodyPr>
          <a:lstStyle/>
          <a:p>
            <a:r>
              <a:rPr lang="en-GB" sz="9600" dirty="0"/>
              <a:t>?</a:t>
            </a:r>
          </a:p>
        </p:txBody>
      </p:sp>
      <p:pic>
        <p:nvPicPr>
          <p:cNvPr id="8" name="Picture 1" descr="X:\My Documents\My Pictures\RRDE Logo\rrlogo.gif"/>
          <p:cNvPicPr>
            <a:picLocks noChangeAspect="1" noChangeArrowheads="1"/>
          </p:cNvPicPr>
          <p:nvPr/>
        </p:nvPicPr>
        <p:blipFill>
          <a:blip r:embed="rId5" cstate="print"/>
          <a:srcRect/>
          <a:stretch>
            <a:fillRect/>
          </a:stretch>
        </p:blipFill>
        <p:spPr bwMode="auto">
          <a:xfrm>
            <a:off x="251520" y="188640"/>
            <a:ext cx="986888" cy="56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23528" y="0"/>
          <a:ext cx="4459221" cy="3344416"/>
        </p:xfrm>
        <a:graphic>
          <a:graphicData uri="http://schemas.openxmlformats.org/presentationml/2006/ole">
            <p:oleObj spid="_x0000_s21506" name="Slide" r:id="rId3" imgW="4222978" imgH="3166923" progId="PowerPoint.Slide.8">
              <p:embed/>
            </p:oleObj>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27" name="Object 3"/>
          <p:cNvGraphicFramePr>
            <a:graphicFrameLocks noChangeAspect="1"/>
          </p:cNvGraphicFramePr>
          <p:nvPr/>
        </p:nvGraphicFramePr>
        <p:xfrm>
          <a:off x="4019939" y="2924944"/>
          <a:ext cx="4956042" cy="3717032"/>
        </p:xfrm>
        <a:graphic>
          <a:graphicData uri="http://schemas.openxmlformats.org/presentationml/2006/ole">
            <p:oleObj spid="_x0000_s21507" name="Slide" r:id="rId4" imgW="4570532" imgH="3427618" progId="PowerPoint.Slide.12">
              <p:embed/>
            </p:oleObj>
          </a:graphicData>
        </a:graphic>
      </p:graphicFrame>
      <p:sp>
        <p:nvSpPr>
          <p:cNvPr id="5" name="TextBox 4"/>
          <p:cNvSpPr txBox="1"/>
          <p:nvPr/>
        </p:nvSpPr>
        <p:spPr>
          <a:xfrm>
            <a:off x="4788024" y="476672"/>
            <a:ext cx="3960440" cy="1938992"/>
          </a:xfrm>
          <a:prstGeom prst="rect">
            <a:avLst/>
          </a:prstGeom>
          <a:noFill/>
        </p:spPr>
        <p:txBody>
          <a:bodyPr wrap="square" rtlCol="0">
            <a:spAutoFit/>
          </a:bodyPr>
          <a:lstStyle/>
          <a:p>
            <a:r>
              <a:rPr lang="en-GB" sz="2000" b="1" dirty="0" smtClean="0"/>
              <a:t>Move from seeing impairment and label as determining no school or special school to schools and teachers which are flexible and where the  support they need is brought to the child.</a:t>
            </a:r>
            <a:endParaRPr lang="en-GB" sz="2000" b="1" dirty="0"/>
          </a:p>
        </p:txBody>
      </p:sp>
      <p:sp>
        <p:nvSpPr>
          <p:cNvPr id="6" name="TextBox 5"/>
          <p:cNvSpPr txBox="1"/>
          <p:nvPr/>
        </p:nvSpPr>
        <p:spPr>
          <a:xfrm>
            <a:off x="179512" y="3429000"/>
            <a:ext cx="3995936" cy="3724096"/>
          </a:xfrm>
          <a:prstGeom prst="rect">
            <a:avLst/>
          </a:prstGeom>
          <a:noFill/>
        </p:spPr>
        <p:txBody>
          <a:bodyPr wrap="square" rtlCol="0">
            <a:spAutoFit/>
          </a:bodyPr>
          <a:lstStyle/>
          <a:p>
            <a:r>
              <a:rPr lang="en-GB" sz="2000" b="1" dirty="0" smtClean="0"/>
              <a:t>Develop child centred approach.</a:t>
            </a:r>
          </a:p>
          <a:p>
            <a:r>
              <a:rPr lang="en-GB" sz="2000" b="1" dirty="0" smtClean="0"/>
              <a:t>Teacher trained in inclusion.</a:t>
            </a:r>
          </a:p>
          <a:p>
            <a:r>
              <a:rPr lang="en-GB" sz="2000" b="1" dirty="0" smtClean="0"/>
              <a:t>Buildings and learning materials accessible.</a:t>
            </a:r>
          </a:p>
          <a:p>
            <a:r>
              <a:rPr lang="en-GB" sz="2000" b="1" dirty="0" smtClean="0"/>
              <a:t>Specialist advise and support.</a:t>
            </a:r>
          </a:p>
          <a:p>
            <a:r>
              <a:rPr lang="en-GB" sz="2000" b="1" dirty="0" smtClean="0"/>
              <a:t>Curriculum flexible.</a:t>
            </a:r>
          </a:p>
          <a:p>
            <a:r>
              <a:rPr lang="en-GB" sz="2000" b="1" dirty="0" smtClean="0"/>
              <a:t>Peer support. </a:t>
            </a:r>
          </a:p>
          <a:p>
            <a:r>
              <a:rPr lang="en-GB" sz="2000" b="1" dirty="0" smtClean="0"/>
              <a:t>Community  educated for inclusion.</a:t>
            </a:r>
          </a:p>
          <a:p>
            <a:r>
              <a:rPr lang="en-GB" sz="2000" b="1" dirty="0" smtClean="0"/>
              <a:t>Special schools become resource centres.</a:t>
            </a:r>
          </a:p>
          <a:p>
            <a:endParaRPr lang="en-GB" dirty="0" smtClean="0"/>
          </a:p>
          <a:p>
            <a:endParaRPr lang="en-GB" dirty="0"/>
          </a:p>
        </p:txBody>
      </p:sp>
      <p:pic>
        <p:nvPicPr>
          <p:cNvPr id="7" name="Picture 4" descr="X:\My Documents\My Pictures\RRDE Logo\rrlogo.gif"/>
          <p:cNvPicPr>
            <a:picLocks noChangeAspect="1" noChangeArrowheads="1"/>
          </p:cNvPicPr>
          <p:nvPr/>
        </p:nvPicPr>
        <p:blipFill>
          <a:blip r:embed="rId5" cstate="print"/>
          <a:srcRect/>
          <a:stretch>
            <a:fillRect/>
          </a:stretch>
        </p:blipFill>
        <p:spPr bwMode="auto">
          <a:xfrm>
            <a:off x="8255000" y="0"/>
            <a:ext cx="889000" cy="579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ox(i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irewall"/>
          <p:cNvSpPr>
            <a:spLocks noEditPoints="1" noChangeArrowheads="1"/>
          </p:cNvSpPr>
          <p:nvPr/>
        </p:nvSpPr>
        <p:spPr bwMode="auto">
          <a:xfrm>
            <a:off x="0" y="0"/>
            <a:ext cx="9144000" cy="6858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0"/>
              </a:spcAft>
              <a:defRPr/>
            </a:pPr>
            <a:endParaRPr lang="en-US"/>
          </a:p>
        </p:txBody>
      </p:sp>
      <p:sp>
        <p:nvSpPr>
          <p:cNvPr id="102403" name="WordArt 3"/>
          <p:cNvSpPr>
            <a:spLocks noChangeArrowheads="1" noChangeShapeType="1" noTextEdit="1"/>
          </p:cNvSpPr>
          <p:nvPr/>
        </p:nvSpPr>
        <p:spPr bwMode="auto">
          <a:xfrm>
            <a:off x="323850" y="1484313"/>
            <a:ext cx="1533525" cy="1928812"/>
          </a:xfrm>
          <a:prstGeom prst="rect">
            <a:avLst/>
          </a:prstGeom>
        </p:spPr>
        <p:txBody>
          <a:bodyPr wrap="none" fromWordArt="1">
            <a:prstTxWarp prst="textSlantUp">
              <a:avLst>
                <a:gd name="adj" fmla="val 55556"/>
              </a:avLst>
            </a:prstTxWarp>
          </a:bodyPr>
          <a:lstStyle/>
          <a:p>
            <a:pPr algn="ctr"/>
            <a:r>
              <a:rPr lang="en-US" sz="2400" kern="10">
                <a:ln w="9525">
                  <a:solidFill>
                    <a:srgbClr val="000000"/>
                  </a:solidFill>
                  <a:round/>
                  <a:headEnd/>
                  <a:tailEnd/>
                </a:ln>
                <a:solidFill>
                  <a:srgbClr val="000000"/>
                </a:solidFill>
                <a:latin typeface="Arial Black"/>
              </a:rPr>
              <a:t>Negative</a:t>
            </a:r>
          </a:p>
          <a:p>
            <a:pPr algn="ctr"/>
            <a:r>
              <a:rPr lang="en-US" sz="2400" kern="10">
                <a:ln w="9525">
                  <a:solidFill>
                    <a:srgbClr val="000000"/>
                  </a:solidFill>
                  <a:round/>
                  <a:headEnd/>
                  <a:tailEnd/>
                </a:ln>
                <a:solidFill>
                  <a:srgbClr val="000000"/>
                </a:solidFill>
                <a:latin typeface="Arial Black"/>
              </a:rPr>
              <a:t>Attitudes</a:t>
            </a:r>
          </a:p>
        </p:txBody>
      </p:sp>
      <p:sp>
        <p:nvSpPr>
          <p:cNvPr id="102404" name="WordArt 4"/>
          <p:cNvSpPr>
            <a:spLocks noChangeArrowheads="1" noChangeShapeType="1" noTextEdit="1"/>
          </p:cNvSpPr>
          <p:nvPr/>
        </p:nvSpPr>
        <p:spPr bwMode="auto">
          <a:xfrm>
            <a:off x="2339975" y="1628775"/>
            <a:ext cx="2581275"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Inaccesible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Environments</a:t>
            </a:r>
          </a:p>
        </p:txBody>
      </p:sp>
      <p:sp>
        <p:nvSpPr>
          <p:cNvPr id="102405" name="WordArt 5"/>
          <p:cNvSpPr>
            <a:spLocks noChangeArrowheads="1" noChangeShapeType="1" noTextEdit="1"/>
          </p:cNvSpPr>
          <p:nvPr/>
        </p:nvSpPr>
        <p:spPr bwMode="auto">
          <a:xfrm>
            <a:off x="323850" y="3213100"/>
            <a:ext cx="3171825"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chemeClr val="accent2"/>
                </a:solidFill>
                <a:effectLst>
                  <a:outerShdw dist="53882" dir="2700000" algn="ctr" rotWithShape="0">
                    <a:srgbClr val="9999FF">
                      <a:alpha val="79999"/>
                    </a:srgbClr>
                  </a:outerShdw>
                </a:effectLst>
                <a:latin typeface="Impact"/>
              </a:rPr>
              <a:t>Inflexible Curriculum</a:t>
            </a:r>
          </a:p>
        </p:txBody>
      </p:sp>
      <p:sp>
        <p:nvSpPr>
          <p:cNvPr id="102406" name="WordArt 6" descr="Narrow vertical"/>
          <p:cNvSpPr>
            <a:spLocks noChangeArrowheads="1" noChangeShapeType="1" noTextEdit="1"/>
          </p:cNvSpPr>
          <p:nvPr/>
        </p:nvSpPr>
        <p:spPr bwMode="auto">
          <a:xfrm>
            <a:off x="539750" y="4652963"/>
            <a:ext cx="5048250" cy="1084262"/>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Lack of Role Models</a:t>
            </a:r>
          </a:p>
        </p:txBody>
      </p:sp>
      <p:sp>
        <p:nvSpPr>
          <p:cNvPr id="102407" name="WordArt 7"/>
          <p:cNvSpPr>
            <a:spLocks noChangeArrowheads="1" noChangeShapeType="1" noTextEdit="1"/>
          </p:cNvSpPr>
          <p:nvPr/>
        </p:nvSpPr>
        <p:spPr bwMode="auto">
          <a:xfrm>
            <a:off x="4067175" y="3644900"/>
            <a:ext cx="4371975" cy="874713"/>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Lack of Communication</a:t>
            </a:r>
          </a:p>
        </p:txBody>
      </p:sp>
      <p:sp>
        <p:nvSpPr>
          <p:cNvPr id="102408" name="WordArt 8"/>
          <p:cNvSpPr>
            <a:spLocks noChangeArrowheads="1" noChangeShapeType="1" noTextEdit="1"/>
          </p:cNvSpPr>
          <p:nvPr/>
        </p:nvSpPr>
        <p:spPr bwMode="auto">
          <a:xfrm>
            <a:off x="4067175" y="2924175"/>
            <a:ext cx="4543425"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Poor Peer Support</a:t>
            </a:r>
          </a:p>
        </p:txBody>
      </p:sp>
      <p:sp>
        <p:nvSpPr>
          <p:cNvPr id="102409" name="WordArt 9"/>
          <p:cNvSpPr>
            <a:spLocks noChangeArrowheads="1" noChangeShapeType="1" noTextEdit="1"/>
          </p:cNvSpPr>
          <p:nvPr/>
        </p:nvSpPr>
        <p:spPr bwMode="auto">
          <a:xfrm>
            <a:off x="6300788" y="1773238"/>
            <a:ext cx="2000250" cy="1546225"/>
          </a:xfrm>
          <a:prstGeom prst="rect">
            <a:avLst/>
          </a:prstGeom>
        </p:spPr>
        <p:txBody>
          <a:bodyPr spcFirstLastPara="1" wrap="none" fromWordArt="1">
            <a:prstTxWarp prst="textArchUp">
              <a:avLst>
                <a:gd name="adj" fmla="val 12025708"/>
              </a:avLst>
            </a:prstTxWarp>
          </a:bodyPr>
          <a:lstStyle/>
          <a:p>
            <a:pPr algn="ctr"/>
            <a:r>
              <a:rPr lang="en-US" sz="3600" kern="10">
                <a:ln w="9525">
                  <a:solidFill>
                    <a:srgbClr val="000000"/>
                  </a:solidFill>
                  <a:round/>
                  <a:headEnd/>
                  <a:tailEnd/>
                </a:ln>
                <a:solidFill>
                  <a:srgbClr val="000000"/>
                </a:solidFill>
                <a:latin typeface="Arial Black"/>
              </a:rPr>
              <a:t>Bullying</a:t>
            </a:r>
          </a:p>
        </p:txBody>
      </p:sp>
      <p:sp>
        <p:nvSpPr>
          <p:cNvPr id="102410" name="WordArt 10"/>
          <p:cNvSpPr>
            <a:spLocks noChangeArrowheads="1" noChangeShapeType="1" noTextEdit="1"/>
          </p:cNvSpPr>
          <p:nvPr/>
        </p:nvSpPr>
        <p:spPr bwMode="auto">
          <a:xfrm>
            <a:off x="5580063" y="6021388"/>
            <a:ext cx="3209925"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accent2"/>
                </a:solidFill>
                <a:effectLst>
                  <a:outerShdw dist="35921" dir="2700000" algn="ctr" rotWithShape="0">
                    <a:srgbClr val="C0C0C0">
                      <a:alpha val="79999"/>
                    </a:srgbClr>
                  </a:outerShdw>
                </a:effectLst>
                <a:latin typeface="Impact"/>
              </a:rPr>
              <a:t>Low Expectations</a:t>
            </a:r>
          </a:p>
        </p:txBody>
      </p:sp>
      <p:sp>
        <p:nvSpPr>
          <p:cNvPr id="102411" name="WordArt 11"/>
          <p:cNvSpPr>
            <a:spLocks noChangeArrowheads="1" noChangeShapeType="1" noTextEdit="1"/>
          </p:cNvSpPr>
          <p:nvPr/>
        </p:nvSpPr>
        <p:spPr bwMode="auto">
          <a:xfrm>
            <a:off x="395288" y="6021388"/>
            <a:ext cx="268605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Poor Teaching</a:t>
            </a:r>
          </a:p>
        </p:txBody>
      </p:sp>
      <p:sp>
        <p:nvSpPr>
          <p:cNvPr id="102412" name="WordArt 12" descr="Narrow vertical"/>
          <p:cNvSpPr>
            <a:spLocks noChangeArrowheads="1" noChangeShapeType="1" noTextEdit="1"/>
          </p:cNvSpPr>
          <p:nvPr/>
        </p:nvSpPr>
        <p:spPr bwMode="auto">
          <a:xfrm>
            <a:off x="5940425" y="4581525"/>
            <a:ext cx="2514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Ignorance</a:t>
            </a:r>
          </a:p>
        </p:txBody>
      </p:sp>
      <p:sp>
        <p:nvSpPr>
          <p:cNvPr id="33805" name="WordArt 13"/>
          <p:cNvSpPr>
            <a:spLocks noChangeArrowheads="1" noChangeShapeType="1" noTextEdit="1"/>
          </p:cNvSpPr>
          <p:nvPr/>
        </p:nvSpPr>
        <p:spPr bwMode="auto">
          <a:xfrm>
            <a:off x="214313" y="285750"/>
            <a:ext cx="8786812" cy="695325"/>
          </a:xfrm>
          <a:prstGeom prst="rect">
            <a:avLst/>
          </a:prstGeom>
        </p:spPr>
        <p:txBody>
          <a:bodyPr wrap="none" fromWordArt="1">
            <a:prstTxWarp prst="textPlain">
              <a:avLst>
                <a:gd name="adj" fmla="val 50000"/>
              </a:avLst>
            </a:prstTxWarp>
          </a:bodyPr>
          <a:lstStyle/>
          <a:p>
            <a:pPr algn="ctr"/>
            <a:r>
              <a:rPr lang="en-GB" sz="3200" kern="10">
                <a:ln w="19050">
                  <a:solidFill>
                    <a:srgbClr val="99CCFF"/>
                  </a:solidFill>
                  <a:round/>
                  <a:headEnd/>
                  <a:tailEnd/>
                </a:ln>
                <a:solidFill>
                  <a:srgbClr val="CCFF66"/>
                </a:solidFill>
                <a:effectLst>
                  <a:outerShdw dist="35921" dir="2700000" algn="ctr" rotWithShape="0">
                    <a:srgbClr val="990000"/>
                  </a:outerShdw>
                </a:effectLst>
                <a:latin typeface="Impact"/>
              </a:rPr>
              <a:t>In the Social Model It's the barriers that disable !</a:t>
            </a:r>
            <a:endParaRPr lang="en-US" sz="3200" kern="10">
              <a:ln w="19050">
                <a:solidFill>
                  <a:srgbClr val="99CCFF"/>
                </a:solidFill>
                <a:round/>
                <a:headEnd/>
                <a:tailEnd/>
              </a:ln>
              <a:solidFill>
                <a:srgbClr val="CCFF66"/>
              </a:solidFill>
              <a:effectLst>
                <a:outerShdw dist="35921" dir="2700000" algn="ctr" rotWithShape="0">
                  <a:srgbClr val="990000"/>
                </a:outerShdw>
              </a:effectLst>
              <a:latin typeface="Impact"/>
            </a:endParaRPr>
          </a:p>
        </p:txBody>
      </p:sp>
      <p:sp>
        <p:nvSpPr>
          <p:cNvPr id="102414" name="WordArt 14"/>
          <p:cNvSpPr>
            <a:spLocks noChangeArrowheads="1" noChangeShapeType="1" noTextEdit="1"/>
          </p:cNvSpPr>
          <p:nvPr/>
        </p:nvSpPr>
        <p:spPr bwMode="auto">
          <a:xfrm>
            <a:off x="4140200" y="5983288"/>
            <a:ext cx="809625" cy="874712"/>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dirty="0">
                <a:ln w="9525">
                  <a:round/>
                  <a:headEnd/>
                  <a:tailEnd/>
                </a:ln>
                <a:solidFill>
                  <a:srgbClr val="CCFF33"/>
                </a:solidFill>
                <a:latin typeface="Impact"/>
              </a:rPr>
              <a:t>Fear</a:t>
            </a:r>
          </a:p>
        </p:txBody>
      </p:sp>
      <p:sp>
        <p:nvSpPr>
          <p:cNvPr id="102415" name="WordArt 15"/>
          <p:cNvSpPr>
            <a:spLocks noChangeArrowheads="1" noChangeShapeType="1" noTextEdit="1"/>
          </p:cNvSpPr>
          <p:nvPr/>
        </p:nvSpPr>
        <p:spPr bwMode="auto">
          <a:xfrm>
            <a:off x="5508625" y="2205038"/>
            <a:ext cx="2486025" cy="630237"/>
          </a:xfrm>
          <a:prstGeom prst="rect">
            <a:avLst/>
          </a:prstGeom>
        </p:spPr>
        <p:txBody>
          <a:bodyPr wrap="none" fromWordArt="1">
            <a:prstTxWarp prst="textSlantUp">
              <a:avLst>
                <a:gd name="adj" fmla="val 32056"/>
              </a:avLst>
            </a:prstTxWarp>
          </a:bodyPr>
          <a:lstStyle/>
          <a:p>
            <a:pPr algn="ctr"/>
            <a:r>
              <a:rPr lang="en-US" sz="28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Use of Resources</a:t>
            </a:r>
          </a:p>
        </p:txBody>
      </p:sp>
      <p:pic>
        <p:nvPicPr>
          <p:cNvPr id="33808" name="Picture 1" descr="X:\My Documents\My Pictures\RRDE Logo\rrlogo.gif"/>
          <p:cNvPicPr>
            <a:picLocks noChangeAspect="1" noChangeArrowheads="1"/>
          </p:cNvPicPr>
          <p:nvPr/>
        </p:nvPicPr>
        <p:blipFill>
          <a:blip r:embed="rId2" cstate="print"/>
          <a:srcRect/>
          <a:stretch>
            <a:fillRect/>
          </a:stretch>
        </p:blipFill>
        <p:spPr bwMode="auto">
          <a:xfrm>
            <a:off x="142875" y="1143000"/>
            <a:ext cx="1131888" cy="642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additive="base">
                                        <p:cTn id="7" dur="500" fill="hold"/>
                                        <p:tgtEl>
                                          <p:spTgt spid="102403"/>
                                        </p:tgtEl>
                                        <p:attrNameLst>
                                          <p:attrName>ppt_x</p:attrName>
                                        </p:attrNameLst>
                                      </p:cBhvr>
                                      <p:tavLst>
                                        <p:tav tm="0">
                                          <p:val>
                                            <p:strVal val="#ppt_x"/>
                                          </p:val>
                                        </p:tav>
                                        <p:tav tm="100000">
                                          <p:val>
                                            <p:strVal val="#ppt_x"/>
                                          </p:val>
                                        </p:tav>
                                      </p:tavLst>
                                    </p:anim>
                                    <p:anim calcmode="lin" valueType="num">
                                      <p:cBhvr additive="base">
                                        <p:cTn id="8"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Effect transition="in" filter="diamond(in)">
                                      <p:cBhvr>
                                        <p:cTn id="13" dur="2000"/>
                                        <p:tgtEl>
                                          <p:spTgt spid="10240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02409"/>
                                        </p:tgtEl>
                                        <p:attrNameLst>
                                          <p:attrName>style.visibility</p:attrName>
                                        </p:attrNameLst>
                                      </p:cBhvr>
                                      <p:to>
                                        <p:strVal val="visible"/>
                                      </p:to>
                                    </p:set>
                                    <p:animEffect transition="in" filter="wedge">
                                      <p:cBhvr>
                                        <p:cTn id="18" dur="2000"/>
                                        <p:tgtEl>
                                          <p:spTgt spid="10240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2415"/>
                                        </p:tgtEl>
                                        <p:attrNameLst>
                                          <p:attrName>style.visibility</p:attrName>
                                        </p:attrNameLst>
                                      </p:cBhvr>
                                      <p:to>
                                        <p:strVal val="visible"/>
                                      </p:to>
                                    </p:set>
                                    <p:animEffect transition="in" filter="box(in)">
                                      <p:cBhvr>
                                        <p:cTn id="23" dur="500"/>
                                        <p:tgtEl>
                                          <p:spTgt spid="10241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02405"/>
                                        </p:tgtEl>
                                        <p:attrNameLst>
                                          <p:attrName>style.visibility</p:attrName>
                                        </p:attrNameLst>
                                      </p:cBhvr>
                                      <p:to>
                                        <p:strVal val="visible"/>
                                      </p:to>
                                    </p:set>
                                    <p:animEffect transition="in" filter="diamond(in)">
                                      <p:cBhvr>
                                        <p:cTn id="28" dur="2000"/>
                                        <p:tgtEl>
                                          <p:spTgt spid="10240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2408"/>
                                        </p:tgtEl>
                                        <p:attrNameLst>
                                          <p:attrName>style.visibility</p:attrName>
                                        </p:attrNameLst>
                                      </p:cBhvr>
                                      <p:to>
                                        <p:strVal val="visible"/>
                                      </p:to>
                                    </p:set>
                                    <p:anim calcmode="lin" valueType="num">
                                      <p:cBhvr additive="base">
                                        <p:cTn id="33" dur="500" fill="hold"/>
                                        <p:tgtEl>
                                          <p:spTgt spid="102408"/>
                                        </p:tgtEl>
                                        <p:attrNameLst>
                                          <p:attrName>ppt_x</p:attrName>
                                        </p:attrNameLst>
                                      </p:cBhvr>
                                      <p:tavLst>
                                        <p:tav tm="0">
                                          <p:val>
                                            <p:strVal val="#ppt_x"/>
                                          </p:val>
                                        </p:tav>
                                        <p:tav tm="100000">
                                          <p:val>
                                            <p:strVal val="#ppt_x"/>
                                          </p:val>
                                        </p:tav>
                                      </p:tavLst>
                                    </p:anim>
                                    <p:anim calcmode="lin" valueType="num">
                                      <p:cBhvr additive="base">
                                        <p:cTn id="34" dur="500" fill="hold"/>
                                        <p:tgtEl>
                                          <p:spTgt spid="10240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02407"/>
                                        </p:tgtEl>
                                        <p:attrNameLst>
                                          <p:attrName>style.visibility</p:attrName>
                                        </p:attrNameLst>
                                      </p:cBhvr>
                                      <p:to>
                                        <p:strVal val="visible"/>
                                      </p:to>
                                    </p:set>
                                    <p:animEffect transition="in" filter="wedge">
                                      <p:cBhvr>
                                        <p:cTn id="39" dur="2000"/>
                                        <p:tgtEl>
                                          <p:spTgt spid="10240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02406"/>
                                        </p:tgtEl>
                                        <p:attrNameLst>
                                          <p:attrName>style.visibility</p:attrName>
                                        </p:attrNameLst>
                                      </p:cBhvr>
                                      <p:to>
                                        <p:strVal val="visible"/>
                                      </p:to>
                                    </p:set>
                                    <p:animEffect transition="in" filter="checkerboard(across)">
                                      <p:cBhvr>
                                        <p:cTn id="44" dur="500"/>
                                        <p:tgtEl>
                                          <p:spTgt spid="10240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2412"/>
                                        </p:tgtEl>
                                        <p:attrNameLst>
                                          <p:attrName>style.visibility</p:attrName>
                                        </p:attrNameLst>
                                      </p:cBhvr>
                                      <p:to>
                                        <p:strVal val="visible"/>
                                      </p:to>
                                    </p:set>
                                    <p:animEffect transition="in" filter="blinds(horizontal)">
                                      <p:cBhvr>
                                        <p:cTn id="49" dur="500"/>
                                        <p:tgtEl>
                                          <p:spTgt spid="10241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2411"/>
                                        </p:tgtEl>
                                        <p:attrNameLst>
                                          <p:attrName>style.visibility</p:attrName>
                                        </p:attrNameLst>
                                      </p:cBhvr>
                                      <p:to>
                                        <p:strVal val="visible"/>
                                      </p:to>
                                    </p:set>
                                    <p:anim calcmode="lin" valueType="num">
                                      <p:cBhvr additive="base">
                                        <p:cTn id="54" dur="500" fill="hold"/>
                                        <p:tgtEl>
                                          <p:spTgt spid="102411"/>
                                        </p:tgtEl>
                                        <p:attrNameLst>
                                          <p:attrName>ppt_x</p:attrName>
                                        </p:attrNameLst>
                                      </p:cBhvr>
                                      <p:tavLst>
                                        <p:tav tm="0">
                                          <p:val>
                                            <p:strVal val="#ppt_x"/>
                                          </p:val>
                                        </p:tav>
                                        <p:tav tm="100000">
                                          <p:val>
                                            <p:strVal val="#ppt_x"/>
                                          </p:val>
                                        </p:tav>
                                      </p:tavLst>
                                    </p:anim>
                                    <p:anim calcmode="lin" valueType="num">
                                      <p:cBhvr additive="base">
                                        <p:cTn id="55" dur="500" fill="hold"/>
                                        <p:tgtEl>
                                          <p:spTgt spid="1024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02414"/>
                                        </p:tgtEl>
                                        <p:attrNameLst>
                                          <p:attrName>style.visibility</p:attrName>
                                        </p:attrNameLst>
                                      </p:cBhvr>
                                      <p:to>
                                        <p:strVal val="visible"/>
                                      </p:to>
                                    </p:set>
                                    <p:animEffect transition="in" filter="diamond(in)">
                                      <p:cBhvr>
                                        <p:cTn id="60" dur="2000"/>
                                        <p:tgtEl>
                                          <p:spTgt spid="102414"/>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102410"/>
                                        </p:tgtEl>
                                        <p:attrNameLst>
                                          <p:attrName>style.visibility</p:attrName>
                                        </p:attrNameLst>
                                      </p:cBhvr>
                                      <p:to>
                                        <p:strVal val="visible"/>
                                      </p:to>
                                    </p:set>
                                    <p:animEffect transition="in" filter="checkerboard(across)">
                                      <p:cBhvr>
                                        <p:cTn id="65" dur="5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p:bldP spid="102404" grpId="0" animBg="1"/>
      <p:bldP spid="102405" grpId="0" animBg="1"/>
      <p:bldP spid="102406" grpId="0" animBg="1"/>
      <p:bldP spid="102407" grpId="0" animBg="1"/>
      <p:bldP spid="102408" grpId="0" animBg="1"/>
      <p:bldP spid="102409" grpId="0" animBg="1"/>
      <p:bldP spid="102410" grpId="0" animBg="1"/>
      <p:bldP spid="102411" grpId="0" animBg="1"/>
      <p:bldP spid="102412" grpId="0" animBg="1"/>
      <p:bldP spid="102414" grpId="0" animBg="1"/>
      <p:bldP spid="1024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MCj031948400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62363" y="2909888"/>
            <a:ext cx="1819275" cy="103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AutoShape 1"/>
          <p:cNvSpPr>
            <a:spLocks noChangeArrowheads="1"/>
          </p:cNvSpPr>
          <p:nvPr/>
        </p:nvSpPr>
        <p:spPr bwMode="auto">
          <a:xfrm>
            <a:off x="684213" y="188913"/>
            <a:ext cx="2628900" cy="3086100"/>
          </a:xfrm>
          <a:prstGeom prst="flowChartMagneticTape">
            <a:avLst/>
          </a:prstGeom>
          <a:solidFill>
            <a:srgbClr val="FFFFFF"/>
          </a:solidFill>
          <a:ln w="9525">
            <a:solidFill>
              <a:srgbClr val="000000"/>
            </a:solidFill>
            <a:miter lim="800000"/>
            <a:headEnd/>
            <a:tailEnd/>
          </a:ln>
        </p:spPr>
        <p:txBody>
          <a:bodyPr/>
          <a:lstStyle/>
          <a:p>
            <a:pPr>
              <a:spcAft>
                <a:spcPts val="1000"/>
              </a:spcAft>
            </a:pPr>
            <a:r>
              <a:rPr lang="en-GB" sz="1400" b="1">
                <a:latin typeface="Calibri" pitchFamily="34" charset="0"/>
              </a:rPr>
              <a:t>Environment</a:t>
            </a:r>
            <a:endParaRPr lang="en-US">
              <a:latin typeface="Calibri" pitchFamily="34" charset="0"/>
            </a:endParaRPr>
          </a:p>
        </p:txBody>
      </p:sp>
      <p:sp>
        <p:nvSpPr>
          <p:cNvPr id="19460" name="AutoShape 2"/>
          <p:cNvSpPr>
            <a:spLocks noChangeArrowheads="1"/>
          </p:cNvSpPr>
          <p:nvPr/>
        </p:nvSpPr>
        <p:spPr bwMode="auto">
          <a:xfrm flipH="1">
            <a:off x="6156325" y="333375"/>
            <a:ext cx="2743200" cy="3086100"/>
          </a:xfrm>
          <a:prstGeom prst="flowChartMagneticTape">
            <a:avLst/>
          </a:prstGeom>
          <a:solidFill>
            <a:srgbClr val="FFFFFF"/>
          </a:solidFill>
          <a:ln w="9525">
            <a:solidFill>
              <a:srgbClr val="000000"/>
            </a:solidFill>
            <a:miter lim="800000"/>
            <a:headEnd/>
            <a:tailEnd/>
          </a:ln>
        </p:spPr>
        <p:txBody>
          <a:bodyPr/>
          <a:lstStyle/>
          <a:p>
            <a:pPr>
              <a:spcAft>
                <a:spcPts val="1000"/>
              </a:spcAft>
            </a:pPr>
            <a:r>
              <a:rPr lang="en-GB" sz="1400" b="1">
                <a:latin typeface="Calibri" pitchFamily="34" charset="0"/>
              </a:rPr>
              <a:t>Organisation,</a:t>
            </a:r>
          </a:p>
          <a:p>
            <a:pPr>
              <a:spcAft>
                <a:spcPts val="1000"/>
              </a:spcAft>
            </a:pPr>
            <a:r>
              <a:rPr lang="en-GB" sz="1400" b="1">
                <a:latin typeface="Calibri" pitchFamily="34" charset="0"/>
              </a:rPr>
              <a:t>Teaching &amp;Curriculum</a:t>
            </a:r>
            <a:endParaRPr lang="en-US">
              <a:latin typeface="Calibri" pitchFamily="34" charset="0"/>
            </a:endParaRPr>
          </a:p>
        </p:txBody>
      </p:sp>
      <p:sp>
        <p:nvSpPr>
          <p:cNvPr id="19461" name="AutoShape 3"/>
          <p:cNvSpPr>
            <a:spLocks noChangeArrowheads="1"/>
          </p:cNvSpPr>
          <p:nvPr/>
        </p:nvSpPr>
        <p:spPr bwMode="auto">
          <a:xfrm flipV="1">
            <a:off x="395288" y="3357563"/>
            <a:ext cx="2971800" cy="3314700"/>
          </a:xfrm>
          <a:prstGeom prst="flowChartMagneticTape">
            <a:avLst/>
          </a:prstGeom>
          <a:solidFill>
            <a:srgbClr val="FFFFFF"/>
          </a:solidFill>
          <a:ln w="9525">
            <a:solidFill>
              <a:srgbClr val="000000"/>
            </a:solidFill>
            <a:miter lim="800000"/>
            <a:headEnd/>
            <a:tailEnd/>
          </a:ln>
        </p:spPr>
        <p:txBody>
          <a:bodyPr/>
          <a:lstStyle/>
          <a:p>
            <a:pPr>
              <a:spcAft>
                <a:spcPts val="1000"/>
              </a:spcAft>
            </a:pPr>
            <a:endParaRPr lang="en-US">
              <a:latin typeface="Calibri" pitchFamily="34" charset="0"/>
            </a:endParaRPr>
          </a:p>
        </p:txBody>
      </p:sp>
      <p:sp>
        <p:nvSpPr>
          <p:cNvPr id="19462" name="AutoShape 4"/>
          <p:cNvSpPr>
            <a:spLocks noChangeArrowheads="1"/>
          </p:cNvSpPr>
          <p:nvPr/>
        </p:nvSpPr>
        <p:spPr bwMode="auto">
          <a:xfrm flipH="1" flipV="1">
            <a:off x="6059488" y="3500438"/>
            <a:ext cx="3084512" cy="3200400"/>
          </a:xfrm>
          <a:prstGeom prst="flowChartMagneticTape">
            <a:avLst/>
          </a:prstGeom>
          <a:solidFill>
            <a:srgbClr val="FFFFFF"/>
          </a:solidFill>
          <a:ln w="9525">
            <a:solidFill>
              <a:srgbClr val="000000"/>
            </a:solidFill>
            <a:miter lim="800000"/>
            <a:headEnd/>
            <a:tailEnd/>
          </a:ln>
        </p:spPr>
        <p:txBody>
          <a:bodyPr/>
          <a:lstStyle/>
          <a:p>
            <a:pPr>
              <a:spcAft>
                <a:spcPts val="1000"/>
              </a:spcAft>
            </a:pPr>
            <a:endParaRPr lang="en-US">
              <a:latin typeface="Calibri" pitchFamily="34" charset="0"/>
            </a:endParaRPr>
          </a:p>
        </p:txBody>
      </p:sp>
      <p:sp>
        <p:nvSpPr>
          <p:cNvPr id="19463" name="Text Box 5"/>
          <p:cNvSpPr txBox="1">
            <a:spLocks noChangeArrowheads="1"/>
          </p:cNvSpPr>
          <p:nvPr/>
        </p:nvSpPr>
        <p:spPr bwMode="auto">
          <a:xfrm>
            <a:off x="3995738" y="4149725"/>
            <a:ext cx="16002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en-GB" sz="2400" b="1">
                <a:latin typeface="Calibri" pitchFamily="34" charset="0"/>
              </a:rPr>
              <a:t>School</a:t>
            </a:r>
            <a:endParaRPr lang="en-US">
              <a:latin typeface="Calibri" pitchFamily="34" charset="0"/>
            </a:endParaRPr>
          </a:p>
        </p:txBody>
      </p:sp>
      <p:sp>
        <p:nvSpPr>
          <p:cNvPr id="19464" name="TextBox 9"/>
          <p:cNvSpPr txBox="1">
            <a:spLocks noChangeArrowheads="1"/>
          </p:cNvSpPr>
          <p:nvPr/>
        </p:nvSpPr>
        <p:spPr bwMode="auto">
          <a:xfrm>
            <a:off x="3492500" y="765175"/>
            <a:ext cx="251936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srgbClr val="FF0000"/>
                </a:solidFill>
                <a:latin typeface="Calibri" pitchFamily="34" charset="0"/>
              </a:rPr>
              <a:t>Find Barriers and then</a:t>
            </a:r>
          </a:p>
          <a:p>
            <a:pPr eaLnBrk="1" hangingPunct="1"/>
            <a:r>
              <a:rPr lang="en-GB" b="1">
                <a:solidFill>
                  <a:srgbClr val="FF0000"/>
                </a:solidFill>
                <a:latin typeface="Calibri" pitchFamily="34" charset="0"/>
              </a:rPr>
              <a:t>After film  Solutions</a:t>
            </a:r>
          </a:p>
        </p:txBody>
      </p:sp>
      <p:sp>
        <p:nvSpPr>
          <p:cNvPr id="19465" name="Rectangle 1"/>
          <p:cNvSpPr>
            <a:spLocks noChangeArrowheads="1"/>
          </p:cNvSpPr>
          <p:nvPr/>
        </p:nvSpPr>
        <p:spPr bwMode="auto">
          <a:xfrm>
            <a:off x="6300788" y="4248150"/>
            <a:ext cx="3563937"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GB" sz="1400" b="1">
                <a:ea typeface="Calibri" pitchFamily="34" charset="0"/>
                <a:cs typeface="Arial" pitchFamily="34" charset="0"/>
              </a:rPr>
              <a:t>Medical, Personal &amp; </a:t>
            </a:r>
          </a:p>
          <a:p>
            <a:r>
              <a:rPr lang="en-GB" sz="1400" b="1">
                <a:ea typeface="Calibri" pitchFamily="34" charset="0"/>
                <a:cs typeface="Arial" pitchFamily="34" charset="0"/>
              </a:rPr>
              <a:t>Equipment Needs</a:t>
            </a:r>
            <a:endParaRPr lang="en-GB">
              <a:ea typeface="Calibri" pitchFamily="34" charset="0"/>
              <a:cs typeface="Arial" pitchFamily="34" charset="0"/>
            </a:endParaRPr>
          </a:p>
        </p:txBody>
      </p:sp>
      <p:sp>
        <p:nvSpPr>
          <p:cNvPr id="19466" name="Rectangle 2"/>
          <p:cNvSpPr>
            <a:spLocks noChangeArrowheads="1"/>
          </p:cNvSpPr>
          <p:nvPr/>
        </p:nvSpPr>
        <p:spPr bwMode="auto">
          <a:xfrm>
            <a:off x="1116013" y="3716338"/>
            <a:ext cx="169068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GB" sz="1400" b="1">
                <a:ea typeface="Calibri" pitchFamily="34" charset="0"/>
                <a:cs typeface="Arial" pitchFamily="34" charset="0"/>
              </a:rPr>
              <a:t>Attitudes &amp; Culture</a:t>
            </a:r>
            <a:endParaRPr lang="en-GB">
              <a:ea typeface="Calibri" pitchFamily="34" charset="0"/>
              <a:cs typeface="Arial" pitchFamily="34" charset="0"/>
            </a:endParaRPr>
          </a:p>
        </p:txBody>
      </p:sp>
      <p:pic>
        <p:nvPicPr>
          <p:cNvPr id="19467" name="Picture 4" descr="X:\My Documents\My Pictures\RRDE Logo\rrlogo.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67175" y="6092825"/>
            <a:ext cx="889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0515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33656" cy="1143000"/>
          </a:xfrm>
        </p:spPr>
        <p:txBody>
          <a:bodyPr>
            <a:noAutofit/>
          </a:bodyPr>
          <a:lstStyle/>
          <a:p>
            <a:r>
              <a:rPr lang="en-GB" sz="3200" b="1" dirty="0" smtClean="0">
                <a:solidFill>
                  <a:srgbClr val="FF0000"/>
                </a:solidFill>
              </a:rPr>
              <a:t>The principles of school inspection as described in the ‘Framework for School Inspection’, Sept. 2012</a:t>
            </a:r>
            <a:endParaRPr lang="en-GB" sz="3200" b="1" dirty="0">
              <a:solidFill>
                <a:srgbClr val="FF0000"/>
              </a:solidFill>
            </a:endParaRPr>
          </a:p>
        </p:txBody>
      </p:sp>
      <p:sp>
        <p:nvSpPr>
          <p:cNvPr id="3" name="Content Placeholder 2"/>
          <p:cNvSpPr>
            <a:spLocks noGrp="1"/>
          </p:cNvSpPr>
          <p:nvPr>
            <p:ph idx="1"/>
          </p:nvPr>
        </p:nvSpPr>
        <p:spPr>
          <a:xfrm>
            <a:off x="179512" y="1600200"/>
            <a:ext cx="8784976" cy="5257800"/>
          </a:xfrm>
        </p:spPr>
        <p:txBody>
          <a:bodyPr>
            <a:normAutofit fontScale="70000" lnSpcReduction="20000"/>
          </a:bodyPr>
          <a:lstStyle/>
          <a:p>
            <a:r>
              <a:rPr lang="en-GB" dirty="0" smtClean="0"/>
              <a:t> “that </a:t>
            </a:r>
            <a:r>
              <a:rPr lang="en-GB" dirty="0"/>
              <a:t>the inspection will focus on the needs of pupils and parents by </a:t>
            </a:r>
            <a:r>
              <a:rPr lang="en-GB" i="1" dirty="0"/>
              <a:t>evaluating the extent to which schools provide an inclusive environment which meets the needs of all pupils irrespective of age, disability, gender reassignment, race, religion or belief, sex or sexual orientation</a:t>
            </a:r>
            <a:r>
              <a:rPr lang="en-GB" dirty="0"/>
              <a:t>. The ‘</a:t>
            </a:r>
            <a:r>
              <a:rPr lang="en-GB" dirty="0" err="1"/>
              <a:t>Ofsted</a:t>
            </a:r>
            <a:r>
              <a:rPr lang="en-GB" dirty="0"/>
              <a:t> School Inspection Handbook’, September 2012 states that inspectors will request logs of </a:t>
            </a:r>
            <a:r>
              <a:rPr lang="en-GB" i="1" dirty="0"/>
              <a:t>racist incidents and incidents of bullying, including homophobic bullying. </a:t>
            </a:r>
            <a:r>
              <a:rPr lang="en-GB" dirty="0"/>
              <a:t>Under the Behaviour and Safety judgement of the </a:t>
            </a:r>
            <a:r>
              <a:rPr lang="en-GB" dirty="0" err="1"/>
              <a:t>Ofsted</a:t>
            </a:r>
            <a:r>
              <a:rPr lang="en-GB" dirty="0"/>
              <a:t> Evaluation Schedule inspectors are asked to consider: </a:t>
            </a:r>
          </a:p>
          <a:p>
            <a:pPr lvl="0">
              <a:buNone/>
            </a:pPr>
            <a:r>
              <a:rPr lang="en-GB" dirty="0"/>
              <a:t> </a:t>
            </a:r>
          </a:p>
          <a:p>
            <a:pPr lvl="0"/>
            <a:r>
              <a:rPr lang="en-GB" i="1" dirty="0"/>
              <a:t>types, rates and patterns of bullying and the effectiveness of the school’s actions to prevent and tackle all forms of bullying and harassment – this includes cyber-bullying and prejudice-based bullying related to special educational need, sexual orientation, sex, race, religion and belief, gender reassignment or disability </a:t>
            </a:r>
            <a:endParaRPr lang="en-GB" dirty="0"/>
          </a:p>
          <a:p>
            <a:pPr lvl="0"/>
            <a:r>
              <a:rPr lang="en-GB" i="1" dirty="0"/>
              <a:t>the effectiveness of the school’s actions to prevent and tackle discriminatory and derogatory language – this includes homophobic and racist language, and language that is derogatory about disabled people. </a:t>
            </a:r>
            <a:endParaRPr lang="en-GB" dirty="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Bullying Brighton and Hove 20112-July 2013</a:t>
            </a:r>
            <a:endParaRPr lang="en-GB" dirty="0">
              <a:solidFill>
                <a:srgbClr val="FF0000"/>
              </a:solidFill>
            </a:endParaRPr>
          </a:p>
        </p:txBody>
      </p:sp>
      <p:graphicFrame>
        <p:nvGraphicFramePr>
          <p:cNvPr id="4" name="Content Placeholder 3"/>
          <p:cNvGraphicFramePr>
            <a:graphicFrameLocks noGrp="1"/>
          </p:cNvGraphicFramePr>
          <p:nvPr>
            <p:ph idx="1"/>
          </p:nvPr>
        </p:nvGraphicFramePr>
        <p:xfrm>
          <a:off x="0" y="1628800"/>
          <a:ext cx="8892477" cy="3952240"/>
        </p:xfrm>
        <a:graphic>
          <a:graphicData uri="http://schemas.openxmlformats.org/drawingml/2006/table">
            <a:tbl>
              <a:tblPr firstRow="1" bandRow="1">
                <a:tableStyleId>{5C22544A-7EE6-4342-B048-85BDC9FD1C3A}</a:tableStyleId>
              </a:tblPr>
              <a:tblGrid>
                <a:gridCol w="899592"/>
                <a:gridCol w="717222"/>
                <a:gridCol w="808407"/>
                <a:gridCol w="808407"/>
                <a:gridCol w="808407"/>
                <a:gridCol w="808407"/>
                <a:gridCol w="808407"/>
                <a:gridCol w="808407"/>
                <a:gridCol w="808407"/>
                <a:gridCol w="808407"/>
                <a:gridCol w="808407"/>
              </a:tblGrid>
              <a:tr h="370840">
                <a:tc>
                  <a:txBody>
                    <a:bodyPr/>
                    <a:lstStyle/>
                    <a:p>
                      <a:endParaRPr lang="en-GB" dirty="0"/>
                    </a:p>
                  </a:txBody>
                  <a:tcPr/>
                </a:tc>
                <a:tc>
                  <a:txBody>
                    <a:bodyPr/>
                    <a:lstStyle/>
                    <a:p>
                      <a:r>
                        <a:rPr lang="en-GB" dirty="0" err="1" smtClean="0"/>
                        <a:t>Appearence</a:t>
                      </a:r>
                      <a:endParaRPr lang="en-GB" dirty="0"/>
                    </a:p>
                  </a:txBody>
                  <a:tcPr/>
                </a:tc>
                <a:tc>
                  <a:txBody>
                    <a:bodyPr/>
                    <a:lstStyle/>
                    <a:p>
                      <a:r>
                        <a:rPr lang="en-GB" dirty="0" err="1" smtClean="0"/>
                        <a:t>Dis</a:t>
                      </a:r>
                      <a:r>
                        <a:rPr lang="en-GB" dirty="0" smtClean="0"/>
                        <a:t>/SEN/Medical</a:t>
                      </a:r>
                      <a:endParaRPr lang="en-GB" dirty="0"/>
                    </a:p>
                  </a:txBody>
                  <a:tcPr/>
                </a:tc>
                <a:tc>
                  <a:txBody>
                    <a:bodyPr/>
                    <a:lstStyle/>
                    <a:p>
                      <a:r>
                        <a:rPr lang="en-GB" dirty="0" smtClean="0"/>
                        <a:t>Home Circ.</a:t>
                      </a:r>
                      <a:endParaRPr lang="en-GB" dirty="0"/>
                    </a:p>
                  </a:txBody>
                  <a:tcPr/>
                </a:tc>
                <a:tc>
                  <a:txBody>
                    <a:bodyPr/>
                    <a:lstStyle/>
                    <a:p>
                      <a:r>
                        <a:rPr lang="en-GB" dirty="0" smtClean="0"/>
                        <a:t>Gender Id.</a:t>
                      </a:r>
                      <a:endParaRPr lang="en-GB" dirty="0"/>
                    </a:p>
                  </a:txBody>
                  <a:tcPr/>
                </a:tc>
                <a:tc>
                  <a:txBody>
                    <a:bodyPr/>
                    <a:lstStyle/>
                    <a:p>
                      <a:r>
                        <a:rPr lang="en-GB" dirty="0" smtClean="0"/>
                        <a:t>Race Ethnic</a:t>
                      </a:r>
                      <a:endParaRPr lang="en-GB" dirty="0"/>
                    </a:p>
                  </a:txBody>
                  <a:tcPr/>
                </a:tc>
                <a:tc>
                  <a:txBody>
                    <a:bodyPr/>
                    <a:lstStyle/>
                    <a:p>
                      <a:r>
                        <a:rPr lang="en-GB" dirty="0" smtClean="0"/>
                        <a:t>Religion/Belief</a:t>
                      </a:r>
                      <a:endParaRPr lang="en-GB" dirty="0"/>
                    </a:p>
                  </a:txBody>
                  <a:tcPr/>
                </a:tc>
                <a:tc>
                  <a:txBody>
                    <a:bodyPr/>
                    <a:lstStyle/>
                    <a:p>
                      <a:r>
                        <a:rPr lang="en-GB" dirty="0" smtClean="0"/>
                        <a:t>Sex</a:t>
                      </a:r>
                      <a:endParaRPr lang="en-GB" dirty="0"/>
                    </a:p>
                  </a:txBody>
                  <a:tcPr/>
                </a:tc>
                <a:tc>
                  <a:txBody>
                    <a:bodyPr/>
                    <a:lstStyle/>
                    <a:p>
                      <a:r>
                        <a:rPr lang="en-GB" dirty="0" smtClean="0"/>
                        <a:t>Sex Orientation</a:t>
                      </a:r>
                      <a:endParaRPr lang="en-GB" dirty="0"/>
                    </a:p>
                  </a:txBody>
                  <a:tcPr/>
                </a:tc>
                <a:tc>
                  <a:txBody>
                    <a:bodyPr/>
                    <a:lstStyle/>
                    <a:p>
                      <a:r>
                        <a:rPr lang="en-GB" dirty="0" smtClean="0"/>
                        <a:t>Other</a:t>
                      </a:r>
                      <a:endParaRPr lang="en-GB" dirty="0"/>
                    </a:p>
                  </a:txBody>
                  <a:tcPr/>
                </a:tc>
                <a:tc>
                  <a:txBody>
                    <a:bodyPr/>
                    <a:lstStyle/>
                    <a:p>
                      <a:r>
                        <a:rPr lang="en-GB" dirty="0" smtClean="0"/>
                        <a:t>Total</a:t>
                      </a:r>
                      <a:endParaRPr lang="en-GB" dirty="0"/>
                    </a:p>
                  </a:txBody>
                  <a:tcPr/>
                </a:tc>
              </a:tr>
              <a:tr h="370840">
                <a:tc>
                  <a:txBody>
                    <a:bodyPr/>
                    <a:lstStyle/>
                    <a:p>
                      <a:r>
                        <a:rPr lang="en-GB" dirty="0" err="1" smtClean="0"/>
                        <a:t>Pri</a:t>
                      </a:r>
                      <a:r>
                        <a:rPr lang="en-GB" dirty="0" smtClean="0"/>
                        <a:t> Total</a:t>
                      </a:r>
                      <a:endParaRPr lang="en-GB" dirty="0"/>
                    </a:p>
                  </a:txBody>
                  <a:tcPr/>
                </a:tc>
                <a:tc>
                  <a:txBody>
                    <a:bodyPr/>
                    <a:lstStyle/>
                    <a:p>
                      <a:r>
                        <a:rPr lang="en-GB" dirty="0" smtClean="0"/>
                        <a:t>44</a:t>
                      </a:r>
                      <a:endParaRPr lang="en-GB" dirty="0"/>
                    </a:p>
                  </a:txBody>
                  <a:tcPr/>
                </a:tc>
                <a:tc>
                  <a:txBody>
                    <a:bodyPr/>
                    <a:lstStyle/>
                    <a:p>
                      <a:r>
                        <a:rPr lang="en-GB" dirty="0" smtClean="0"/>
                        <a:t>13</a:t>
                      </a:r>
                      <a:endParaRPr lang="en-GB" dirty="0"/>
                    </a:p>
                  </a:txBody>
                  <a:tcPr/>
                </a:tc>
                <a:tc>
                  <a:txBody>
                    <a:bodyPr/>
                    <a:lstStyle/>
                    <a:p>
                      <a:r>
                        <a:rPr lang="en-GB" dirty="0" smtClean="0"/>
                        <a:t>9</a:t>
                      </a:r>
                      <a:endParaRPr lang="en-GB" dirty="0"/>
                    </a:p>
                  </a:txBody>
                  <a:tcPr/>
                </a:tc>
                <a:tc>
                  <a:txBody>
                    <a:bodyPr/>
                    <a:lstStyle/>
                    <a:p>
                      <a:r>
                        <a:rPr lang="en-GB" dirty="0" smtClean="0"/>
                        <a:t>16</a:t>
                      </a:r>
                      <a:endParaRPr lang="en-GB" dirty="0"/>
                    </a:p>
                  </a:txBody>
                  <a:tcPr/>
                </a:tc>
                <a:tc>
                  <a:txBody>
                    <a:bodyPr/>
                    <a:lstStyle/>
                    <a:p>
                      <a:r>
                        <a:rPr lang="en-GB" dirty="0" smtClean="0"/>
                        <a:t>122</a:t>
                      </a:r>
                      <a:endParaRPr lang="en-GB" dirty="0"/>
                    </a:p>
                  </a:txBody>
                  <a:tcPr/>
                </a:tc>
                <a:tc>
                  <a:txBody>
                    <a:bodyPr/>
                    <a:lstStyle/>
                    <a:p>
                      <a:r>
                        <a:rPr lang="en-GB" dirty="0" smtClean="0"/>
                        <a:t>14</a:t>
                      </a:r>
                      <a:endParaRPr lang="en-GB" dirty="0"/>
                    </a:p>
                  </a:txBody>
                  <a:tcPr/>
                </a:tc>
                <a:tc>
                  <a:txBody>
                    <a:bodyPr/>
                    <a:lstStyle/>
                    <a:p>
                      <a:r>
                        <a:rPr lang="en-GB" dirty="0" smtClean="0"/>
                        <a:t>9</a:t>
                      </a:r>
                      <a:endParaRPr lang="en-GB" dirty="0"/>
                    </a:p>
                  </a:txBody>
                  <a:tcPr/>
                </a:tc>
                <a:tc>
                  <a:txBody>
                    <a:bodyPr/>
                    <a:lstStyle/>
                    <a:p>
                      <a:r>
                        <a:rPr lang="en-GB" dirty="0" smtClean="0"/>
                        <a:t>71</a:t>
                      </a:r>
                      <a:endParaRPr lang="en-GB" dirty="0"/>
                    </a:p>
                  </a:txBody>
                  <a:tcPr/>
                </a:tc>
                <a:tc>
                  <a:txBody>
                    <a:bodyPr/>
                    <a:lstStyle/>
                    <a:p>
                      <a:r>
                        <a:rPr lang="en-GB" dirty="0" smtClean="0"/>
                        <a:t>151</a:t>
                      </a:r>
                      <a:endParaRPr lang="en-GB" dirty="0"/>
                    </a:p>
                  </a:txBody>
                  <a:tcPr/>
                </a:tc>
                <a:tc>
                  <a:txBody>
                    <a:bodyPr/>
                    <a:lstStyle/>
                    <a:p>
                      <a:r>
                        <a:rPr lang="en-GB" dirty="0" smtClean="0"/>
                        <a:t>449</a:t>
                      </a:r>
                      <a:endParaRPr lang="en-GB" dirty="0"/>
                    </a:p>
                  </a:txBody>
                  <a:tcPr/>
                </a:tc>
              </a:tr>
              <a:tr h="370840">
                <a:tc>
                  <a:txBody>
                    <a:bodyPr/>
                    <a:lstStyle/>
                    <a:p>
                      <a:r>
                        <a:rPr lang="en-GB" dirty="0" smtClean="0"/>
                        <a:t>Sec</a:t>
                      </a:r>
                      <a:endParaRPr lang="en-GB" dirty="0"/>
                    </a:p>
                  </a:txBody>
                  <a:tcPr/>
                </a:tc>
                <a:tc>
                  <a:txBody>
                    <a:bodyPr/>
                    <a:lstStyle/>
                    <a:p>
                      <a:r>
                        <a:rPr lang="en-GB" dirty="0" smtClean="0"/>
                        <a:t>101</a:t>
                      </a:r>
                      <a:endParaRPr lang="en-GB" dirty="0"/>
                    </a:p>
                  </a:txBody>
                  <a:tcPr/>
                </a:tc>
                <a:tc>
                  <a:txBody>
                    <a:bodyPr/>
                    <a:lstStyle/>
                    <a:p>
                      <a:r>
                        <a:rPr lang="en-GB" dirty="0" smtClean="0"/>
                        <a:t>75</a:t>
                      </a:r>
                      <a:endParaRPr lang="en-GB" dirty="0"/>
                    </a:p>
                  </a:txBody>
                  <a:tcPr/>
                </a:tc>
                <a:tc>
                  <a:txBody>
                    <a:bodyPr/>
                    <a:lstStyle/>
                    <a:p>
                      <a:r>
                        <a:rPr lang="en-GB" dirty="0" smtClean="0"/>
                        <a:t>4</a:t>
                      </a:r>
                      <a:endParaRPr lang="en-GB" dirty="0"/>
                    </a:p>
                  </a:txBody>
                  <a:tcPr/>
                </a:tc>
                <a:tc>
                  <a:txBody>
                    <a:bodyPr/>
                    <a:lstStyle/>
                    <a:p>
                      <a:r>
                        <a:rPr lang="en-GB" dirty="0" smtClean="0"/>
                        <a:t>27</a:t>
                      </a:r>
                      <a:endParaRPr lang="en-GB" dirty="0"/>
                    </a:p>
                  </a:txBody>
                  <a:tcPr/>
                </a:tc>
                <a:tc>
                  <a:txBody>
                    <a:bodyPr/>
                    <a:lstStyle/>
                    <a:p>
                      <a:r>
                        <a:rPr lang="en-GB" dirty="0" smtClean="0"/>
                        <a:t>96</a:t>
                      </a:r>
                      <a:endParaRPr lang="en-GB" dirty="0"/>
                    </a:p>
                  </a:txBody>
                  <a:tcPr/>
                </a:tc>
                <a:tc>
                  <a:txBody>
                    <a:bodyPr/>
                    <a:lstStyle/>
                    <a:p>
                      <a:r>
                        <a:rPr lang="en-GB" dirty="0" smtClean="0"/>
                        <a:t>10</a:t>
                      </a:r>
                      <a:endParaRPr lang="en-GB" dirty="0"/>
                    </a:p>
                  </a:txBody>
                  <a:tcPr/>
                </a:tc>
                <a:tc>
                  <a:txBody>
                    <a:bodyPr/>
                    <a:lstStyle/>
                    <a:p>
                      <a:r>
                        <a:rPr lang="en-GB" dirty="0" smtClean="0"/>
                        <a:t>11</a:t>
                      </a:r>
                      <a:endParaRPr lang="en-GB" dirty="0"/>
                    </a:p>
                  </a:txBody>
                  <a:tcPr/>
                </a:tc>
                <a:tc>
                  <a:txBody>
                    <a:bodyPr/>
                    <a:lstStyle/>
                    <a:p>
                      <a:r>
                        <a:rPr lang="en-GB" dirty="0" smtClean="0"/>
                        <a:t>41</a:t>
                      </a:r>
                      <a:endParaRPr lang="en-GB" dirty="0"/>
                    </a:p>
                  </a:txBody>
                  <a:tcPr/>
                </a:tc>
                <a:tc>
                  <a:txBody>
                    <a:bodyPr/>
                    <a:lstStyle/>
                    <a:p>
                      <a:r>
                        <a:rPr lang="en-GB" dirty="0" smtClean="0"/>
                        <a:t>262</a:t>
                      </a:r>
                      <a:endParaRPr lang="en-GB" dirty="0"/>
                    </a:p>
                  </a:txBody>
                  <a:tcPr/>
                </a:tc>
                <a:tc>
                  <a:txBody>
                    <a:bodyPr/>
                    <a:lstStyle/>
                    <a:p>
                      <a:r>
                        <a:rPr lang="en-GB" dirty="0" smtClean="0"/>
                        <a:t>627</a:t>
                      </a:r>
                      <a:endParaRPr lang="en-GB" dirty="0"/>
                    </a:p>
                  </a:txBody>
                  <a:tcPr/>
                </a:tc>
              </a:tr>
              <a:tr h="370840">
                <a:tc>
                  <a:txBody>
                    <a:bodyPr/>
                    <a:lstStyle/>
                    <a:p>
                      <a:r>
                        <a:rPr lang="en-GB" dirty="0" smtClean="0"/>
                        <a:t>Special</a:t>
                      </a:r>
                      <a:endParaRPr lang="en-GB" dirty="0"/>
                    </a:p>
                  </a:txBody>
                  <a:tcPr/>
                </a:tc>
                <a:tc>
                  <a:txBody>
                    <a:bodyPr/>
                    <a:lstStyle/>
                    <a:p>
                      <a:r>
                        <a:rPr lang="en-GB" dirty="0" smtClean="0"/>
                        <a:t>3</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err="1"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18</a:t>
                      </a:r>
                      <a:endParaRPr lang="en-GB" dirty="0"/>
                    </a:p>
                  </a:txBody>
                  <a:tcPr/>
                </a:tc>
                <a:tc>
                  <a:txBody>
                    <a:bodyPr/>
                    <a:lstStyle/>
                    <a:p>
                      <a:r>
                        <a:rPr lang="en-GB" dirty="0" smtClean="0"/>
                        <a:t>23</a:t>
                      </a:r>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dirty="0" smtClean="0"/>
                        <a:t>All Sch.</a:t>
                      </a:r>
                    </a:p>
                    <a:p>
                      <a:r>
                        <a:rPr lang="en-GB" dirty="0" err="1" smtClean="0"/>
                        <a:t>AnnualTotal</a:t>
                      </a:r>
                      <a:endParaRPr lang="en-GB" dirty="0"/>
                    </a:p>
                  </a:txBody>
                  <a:tcPr/>
                </a:tc>
                <a:tc>
                  <a:txBody>
                    <a:bodyPr/>
                    <a:lstStyle/>
                    <a:p>
                      <a:r>
                        <a:rPr lang="en-GB" dirty="0" smtClean="0"/>
                        <a:t>148</a:t>
                      </a:r>
                      <a:endParaRPr lang="en-GB" dirty="0"/>
                    </a:p>
                  </a:txBody>
                  <a:tcPr/>
                </a:tc>
                <a:tc>
                  <a:txBody>
                    <a:bodyPr/>
                    <a:lstStyle/>
                    <a:p>
                      <a:r>
                        <a:rPr lang="en-GB" dirty="0" smtClean="0"/>
                        <a:t>88</a:t>
                      </a:r>
                      <a:endParaRPr lang="en-GB" dirty="0"/>
                    </a:p>
                  </a:txBody>
                  <a:tcPr/>
                </a:tc>
                <a:tc>
                  <a:txBody>
                    <a:bodyPr/>
                    <a:lstStyle/>
                    <a:p>
                      <a:r>
                        <a:rPr lang="en-GB" dirty="0" smtClean="0"/>
                        <a:t>13</a:t>
                      </a:r>
                      <a:endParaRPr lang="en-GB" dirty="0"/>
                    </a:p>
                  </a:txBody>
                  <a:tcPr/>
                </a:tc>
                <a:tc>
                  <a:txBody>
                    <a:bodyPr/>
                    <a:lstStyle/>
                    <a:p>
                      <a:r>
                        <a:rPr lang="en-GB" dirty="0" smtClean="0"/>
                        <a:t>13</a:t>
                      </a:r>
                      <a:endParaRPr lang="en-GB" dirty="0"/>
                    </a:p>
                  </a:txBody>
                  <a:tcPr/>
                </a:tc>
                <a:tc>
                  <a:txBody>
                    <a:bodyPr/>
                    <a:lstStyle/>
                    <a:p>
                      <a:r>
                        <a:rPr lang="en-GB" dirty="0" smtClean="0"/>
                        <a:t>219</a:t>
                      </a:r>
                      <a:endParaRPr lang="en-GB" dirty="0"/>
                    </a:p>
                  </a:txBody>
                  <a:tcPr/>
                </a:tc>
                <a:tc>
                  <a:txBody>
                    <a:bodyPr/>
                    <a:lstStyle/>
                    <a:p>
                      <a:r>
                        <a:rPr lang="en-GB" dirty="0" smtClean="0"/>
                        <a:t>24</a:t>
                      </a:r>
                      <a:endParaRPr lang="en-GB" dirty="0"/>
                    </a:p>
                  </a:txBody>
                  <a:tcPr/>
                </a:tc>
                <a:tc>
                  <a:txBody>
                    <a:bodyPr/>
                    <a:lstStyle/>
                    <a:p>
                      <a:r>
                        <a:rPr lang="en-GB" dirty="0" smtClean="0"/>
                        <a:t>21</a:t>
                      </a:r>
                      <a:endParaRPr lang="en-GB" dirty="0"/>
                    </a:p>
                  </a:txBody>
                  <a:tcPr/>
                </a:tc>
                <a:tc>
                  <a:txBody>
                    <a:bodyPr/>
                    <a:lstStyle/>
                    <a:p>
                      <a:r>
                        <a:rPr lang="en-GB" dirty="0" smtClean="0"/>
                        <a:t>112</a:t>
                      </a:r>
                      <a:endParaRPr lang="en-GB" dirty="0"/>
                    </a:p>
                  </a:txBody>
                  <a:tcPr/>
                </a:tc>
                <a:tc>
                  <a:txBody>
                    <a:bodyPr/>
                    <a:lstStyle/>
                    <a:p>
                      <a:r>
                        <a:rPr lang="en-GB" dirty="0" smtClean="0"/>
                        <a:t>431</a:t>
                      </a:r>
                      <a:endParaRPr lang="en-GB" dirty="0"/>
                    </a:p>
                  </a:txBody>
                  <a:tcPr/>
                </a:tc>
                <a:tc>
                  <a:txBody>
                    <a:bodyPr/>
                    <a:lstStyle/>
                    <a:p>
                      <a:r>
                        <a:rPr lang="en-GB" dirty="0" smtClean="0"/>
                        <a:t>1099</a:t>
                      </a:r>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5" name="TextBox 4"/>
          <p:cNvSpPr txBox="1"/>
          <p:nvPr/>
        </p:nvSpPr>
        <p:spPr>
          <a:xfrm>
            <a:off x="611560" y="5949280"/>
            <a:ext cx="8280920" cy="369332"/>
          </a:xfrm>
          <a:prstGeom prst="rect">
            <a:avLst/>
          </a:prstGeom>
          <a:noFill/>
        </p:spPr>
        <p:txBody>
          <a:bodyPr wrap="square" rtlCol="0">
            <a:spAutoFit/>
          </a:bodyPr>
          <a:lstStyle/>
          <a:p>
            <a:r>
              <a:rPr lang="en-GB" dirty="0" smtClean="0"/>
              <a:t>91 % Schools made a return Dec 31</a:t>
            </a:r>
            <a:r>
              <a:rPr lang="en-GB" baseline="30000" dirty="0" smtClean="0"/>
              <a:t>st</a:t>
            </a:r>
            <a:r>
              <a:rPr lang="en-GB" dirty="0" smtClean="0"/>
              <a:t> 2013 Source Sam.beal@brighton-hove.gov.uk</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sz="3600" dirty="0" smtClean="0">
                <a:solidFill>
                  <a:srgbClr val="FF0000"/>
                </a:solidFill>
              </a:rPr>
              <a:t/>
            </a:r>
            <a:br>
              <a:rPr lang="en-GB" sz="3600" dirty="0" smtClean="0">
                <a:solidFill>
                  <a:srgbClr val="FF0000"/>
                </a:solidFill>
              </a:rPr>
            </a:br>
            <a:r>
              <a:rPr lang="en-GB" sz="3600" dirty="0" smtClean="0">
                <a:solidFill>
                  <a:srgbClr val="FF0000"/>
                </a:solidFill>
              </a:rPr>
              <a:t>Prejudice-based incidents and bullying can be perpetrated using the following behaviours:</a:t>
            </a:r>
            <a:r>
              <a:rPr lang="en-GB" dirty="0" smtClean="0"/>
              <a:t/>
            </a:r>
            <a:br>
              <a:rPr lang="en-GB" dirty="0" smtClean="0"/>
            </a:br>
            <a:endParaRPr lang="en-GB" dirty="0"/>
          </a:p>
        </p:txBody>
      </p:sp>
      <p:sp>
        <p:nvSpPr>
          <p:cNvPr id="3" name="Content Placeholder 2"/>
          <p:cNvSpPr>
            <a:spLocks noGrp="1"/>
          </p:cNvSpPr>
          <p:nvPr>
            <p:ph idx="1"/>
          </p:nvPr>
        </p:nvSpPr>
        <p:spPr>
          <a:xfrm>
            <a:off x="395536" y="1196752"/>
            <a:ext cx="8568952" cy="5328592"/>
          </a:xfrm>
        </p:spPr>
        <p:txBody>
          <a:bodyPr>
            <a:normAutofit fontScale="62500" lnSpcReduction="20000"/>
          </a:bodyPr>
          <a:lstStyle/>
          <a:p>
            <a:r>
              <a:rPr lang="en-GB" b="1" dirty="0" err="1" smtClean="0"/>
              <a:t>Cyberbullying</a:t>
            </a:r>
            <a:r>
              <a:rPr lang="en-GB" b="1" dirty="0" smtClean="0"/>
              <a:t>- </a:t>
            </a:r>
            <a:r>
              <a:rPr lang="en-GB" dirty="0"/>
              <a:t>Internet, mobile phones, blackberry messenger, social media</a:t>
            </a:r>
          </a:p>
          <a:p>
            <a:r>
              <a:rPr lang="en-GB" b="1" dirty="0"/>
              <a:t>Damage </a:t>
            </a:r>
            <a:r>
              <a:rPr lang="en-GB" b="1" dirty="0" smtClean="0"/>
              <a:t>to property-</a:t>
            </a:r>
            <a:r>
              <a:rPr lang="en-GB" dirty="0" smtClean="0"/>
              <a:t>Damage</a:t>
            </a:r>
            <a:r>
              <a:rPr lang="en-GB" dirty="0"/>
              <a:t>, interference, withholding, demanding or stealing of </a:t>
            </a:r>
            <a:r>
              <a:rPr lang="en-GB" dirty="0" smtClean="0"/>
              <a:t>personal possessions</a:t>
            </a:r>
            <a:r>
              <a:rPr lang="en-GB" dirty="0"/>
              <a:t>, money and loaned or allocated </a:t>
            </a:r>
            <a:r>
              <a:rPr lang="en-GB" dirty="0" smtClean="0"/>
              <a:t>equipment/resources, graffiti</a:t>
            </a:r>
            <a:endParaRPr lang="en-GB" dirty="0"/>
          </a:p>
          <a:p>
            <a:r>
              <a:rPr lang="en-GB" b="1" dirty="0"/>
              <a:t>Indirect / social </a:t>
            </a:r>
            <a:r>
              <a:rPr lang="en-GB" b="1" dirty="0" smtClean="0"/>
              <a:t>-</a:t>
            </a:r>
            <a:r>
              <a:rPr lang="en-GB" dirty="0" smtClean="0"/>
              <a:t>Not </a:t>
            </a:r>
            <a:r>
              <a:rPr lang="en-GB" dirty="0"/>
              <a:t>being spoken to or being excluded, or left out of activities, </a:t>
            </a:r>
            <a:r>
              <a:rPr lang="en-GB" dirty="0" smtClean="0"/>
              <a:t>gossiping, spreading </a:t>
            </a:r>
            <a:r>
              <a:rPr lang="en-GB" dirty="0"/>
              <a:t>rumours, dirty or intimidating looks, </a:t>
            </a:r>
            <a:r>
              <a:rPr lang="en-GB" dirty="0" smtClean="0"/>
              <a:t>gestures</a:t>
            </a:r>
            <a:r>
              <a:rPr lang="en-GB" dirty="0"/>
              <a:t> </a:t>
            </a:r>
            <a:endParaRPr lang="en-GB" dirty="0" smtClean="0"/>
          </a:p>
          <a:p>
            <a:r>
              <a:rPr lang="en-GB" b="1" dirty="0" smtClean="0"/>
              <a:t>Physical </a:t>
            </a:r>
            <a:r>
              <a:rPr lang="en-GB" b="1" dirty="0"/>
              <a:t>Pushing, </a:t>
            </a:r>
            <a:r>
              <a:rPr lang="en-GB" dirty="0"/>
              <a:t>kicking, hitting, pinching, tripping, spitting or any other form </a:t>
            </a:r>
            <a:r>
              <a:rPr lang="en-GB" dirty="0" smtClean="0"/>
              <a:t>of violence </a:t>
            </a:r>
            <a:r>
              <a:rPr lang="en-GB" dirty="0"/>
              <a:t>or physical force.</a:t>
            </a:r>
          </a:p>
          <a:p>
            <a:r>
              <a:rPr lang="en-GB" dirty="0"/>
              <a:t>Possession </a:t>
            </a:r>
            <a:r>
              <a:rPr lang="en-GB" b="1" dirty="0" smtClean="0"/>
              <a:t>distribution of offensive materials </a:t>
            </a:r>
            <a:r>
              <a:rPr lang="en-GB" dirty="0" smtClean="0"/>
              <a:t>This </a:t>
            </a:r>
            <a:r>
              <a:rPr lang="en-GB" dirty="0"/>
              <a:t>could be materials or publications that seek to promote </a:t>
            </a:r>
            <a:r>
              <a:rPr lang="en-GB" dirty="0" smtClean="0"/>
              <a:t>extremist and </a:t>
            </a:r>
            <a:r>
              <a:rPr lang="en-GB" dirty="0"/>
              <a:t>prejudiced views such as racist literature.</a:t>
            </a:r>
          </a:p>
          <a:p>
            <a:r>
              <a:rPr lang="en-GB" b="1" dirty="0"/>
              <a:t>Sexual abuse </a:t>
            </a:r>
            <a:r>
              <a:rPr lang="en-GB" b="1" dirty="0" smtClean="0"/>
              <a:t>/ harassment </a:t>
            </a:r>
            <a:r>
              <a:rPr lang="en-GB" dirty="0" smtClean="0"/>
              <a:t>Suggestive </a:t>
            </a:r>
            <a:r>
              <a:rPr lang="en-GB" dirty="0"/>
              <a:t>sexual comments or innuendo including offensive </a:t>
            </a:r>
            <a:r>
              <a:rPr lang="en-GB" dirty="0" smtClean="0"/>
              <a:t>comments about </a:t>
            </a:r>
            <a:r>
              <a:rPr lang="en-GB" dirty="0"/>
              <a:t>sexual reputation; or using sexual language that is designed </a:t>
            </a:r>
            <a:r>
              <a:rPr lang="en-GB" dirty="0" smtClean="0"/>
              <a:t>to subordinate</a:t>
            </a:r>
            <a:r>
              <a:rPr lang="en-GB" dirty="0"/>
              <a:t>, humiliate or intimidate, groping / inappropriate touching</a:t>
            </a:r>
          </a:p>
          <a:p>
            <a:r>
              <a:rPr lang="en-GB" b="1" dirty="0"/>
              <a:t>Verbal Abuse Using language in a derogatory or offensive manner, such as </a:t>
            </a:r>
            <a:r>
              <a:rPr lang="en-GB" b="1" dirty="0" smtClean="0"/>
              <a:t>name calling, </a:t>
            </a:r>
            <a:r>
              <a:rPr lang="en-GB" dirty="0" smtClean="0"/>
              <a:t>sarcasm</a:t>
            </a:r>
            <a:r>
              <a:rPr lang="en-GB" dirty="0"/>
              <a:t>, personal threats, nasty comments or ‘jokes’ or</a:t>
            </a:r>
          </a:p>
          <a:p>
            <a:r>
              <a:rPr lang="en-GB" dirty="0"/>
              <a:t>persistent teasing and taunting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normAutofit fontScale="90000"/>
          </a:bodyPr>
          <a:lstStyle/>
          <a:p>
            <a:r>
              <a:rPr lang="en-GB" dirty="0">
                <a:solidFill>
                  <a:srgbClr val="FF0000"/>
                </a:solidFill>
              </a:rPr>
              <a:t>Person Centred </a:t>
            </a:r>
            <a:r>
              <a:rPr lang="en-GB" dirty="0" smtClean="0">
                <a:solidFill>
                  <a:srgbClr val="FF0000"/>
                </a:solidFill>
              </a:rPr>
              <a:t>Planning and Peer Support</a:t>
            </a:r>
            <a:endParaRPr lang="en-GB" dirty="0">
              <a:solidFill>
                <a:srgbClr val="FF0000"/>
              </a:solidFill>
            </a:endParaRPr>
          </a:p>
        </p:txBody>
      </p:sp>
      <p:sp>
        <p:nvSpPr>
          <p:cNvPr id="9221" name="Rectangle 5"/>
          <p:cNvSpPr>
            <a:spLocks noGrp="1" noChangeArrowheads="1"/>
          </p:cNvSpPr>
          <p:nvPr>
            <p:ph type="body" idx="1"/>
          </p:nvPr>
        </p:nvSpPr>
        <p:spPr/>
        <p:txBody>
          <a:bodyPr/>
          <a:lstStyle/>
          <a:p>
            <a:r>
              <a:rPr lang="en-GB" b="1"/>
              <a:t>Person centred planning keeps the person at the centre of things</a:t>
            </a:r>
          </a:p>
          <a:p>
            <a:r>
              <a:rPr lang="en-GB" b="1"/>
              <a:t>The person, says what they hope for and makes plans, with the support of other people who are important to them</a:t>
            </a:r>
          </a:p>
          <a:p>
            <a:r>
              <a:rPr lang="en-GB" b="1"/>
              <a:t>Services will often need to change and do things in new ways, if plans are going to be put into practice.</a:t>
            </a:r>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858125" y="6178550"/>
            <a:ext cx="1155700" cy="6794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9552" y="476671"/>
          <a:ext cx="8280920" cy="6120681"/>
        </p:xfrm>
        <a:graphic>
          <a:graphicData uri="http://schemas.openxmlformats.org/drawingml/2006/table">
            <a:tbl>
              <a:tblPr/>
              <a:tblGrid>
                <a:gridCol w="2736140"/>
                <a:gridCol w="5544780"/>
              </a:tblGrid>
              <a:tr h="288032">
                <a:tc>
                  <a:txBody>
                    <a:bodyPr/>
                    <a:lstStyle/>
                    <a:p>
                      <a:pPr marL="342900" lvl="0" indent="-342900">
                        <a:lnSpc>
                          <a:spcPct val="115000"/>
                        </a:lnSpc>
                        <a:spcAft>
                          <a:spcPts val="0"/>
                        </a:spcAft>
                        <a:buFont typeface="+mj-lt"/>
                        <a:buAutoNum type="arabicPeriod"/>
                      </a:pPr>
                      <a:r>
                        <a:rPr lang="en-GB" sz="1400" b="1" dirty="0">
                          <a:latin typeface="Calibri"/>
                          <a:ea typeface="Calibri"/>
                          <a:cs typeface="Times New Roman"/>
                        </a:rPr>
                        <a:t>      </a:t>
                      </a:r>
                      <a:r>
                        <a:rPr lang="en-GB" sz="1400" b="1" dirty="0" smtClean="0">
                          <a:latin typeface="Calibri"/>
                          <a:ea typeface="Calibri"/>
                          <a:cs typeface="Times New Roman"/>
                        </a:rPr>
                        <a:t>Assessment  20</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1.Impairment based name calling challenged and recorded.</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1">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2.      Discipline  18</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2.School Access Plan progressively realised.</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3.      </a:t>
                      </a:r>
                      <a:r>
                        <a:rPr lang="en-GB" sz="1400" b="1" dirty="0">
                          <a:latin typeface="Calibri"/>
                          <a:ea typeface="Calibri"/>
                          <a:cs typeface="Times New Roman"/>
                        </a:rPr>
                        <a:t>Pupil </a:t>
                      </a:r>
                      <a:r>
                        <a:rPr lang="en-GB" sz="1400" b="1" dirty="0" smtClean="0">
                          <a:latin typeface="Calibri"/>
                          <a:ea typeface="Calibri"/>
                          <a:cs typeface="Times New Roman"/>
                        </a:rPr>
                        <a:t>Participation  6</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Calibri"/>
                          <a:ea typeface="Calibri"/>
                          <a:cs typeface="Times New Roman"/>
                        </a:rPr>
                        <a:t>3.Fund earmarked for auxiliary aids and services.</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4.     Anti-Bullying  1</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4.Menus checked for allergens, different diets catered.</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5.     Capital-Funding  2</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5.Positive action exercised to increase number of disabled staff in all grades.</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6.     Staff-Employment   5</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6.EnsureYear and School Council has disabled representatives.</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7.     Curriculum  17</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7.All venues and activities offered checked for access and barriers.</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8.     </a:t>
                      </a:r>
                      <a:r>
                        <a:rPr lang="en-GB" sz="1400" b="1" dirty="0">
                          <a:latin typeface="Calibri"/>
                          <a:ea typeface="Calibri"/>
                          <a:cs typeface="Times New Roman"/>
                        </a:rPr>
                        <a:t>Teaching and </a:t>
                      </a:r>
                      <a:r>
                        <a:rPr lang="en-GB" sz="1400" b="1" dirty="0" smtClean="0">
                          <a:latin typeface="Calibri"/>
                          <a:ea typeface="Calibri"/>
                          <a:cs typeface="Times New Roman"/>
                        </a:rPr>
                        <a:t>Learning  11</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8.Governors are aware of duties under Equalities Act and implement</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9.      </a:t>
                      </a:r>
                      <a:r>
                        <a:rPr lang="en-GB" sz="1400" b="1" dirty="0">
                          <a:latin typeface="Calibri"/>
                          <a:ea typeface="Calibri"/>
                          <a:cs typeface="Times New Roman"/>
                        </a:rPr>
                        <a:t>School </a:t>
                      </a:r>
                      <a:r>
                        <a:rPr lang="en-GB" sz="1400" b="1" dirty="0" smtClean="0">
                          <a:latin typeface="Calibri"/>
                          <a:ea typeface="Calibri"/>
                          <a:cs typeface="Times New Roman"/>
                        </a:rPr>
                        <a:t>Meals  4</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9.A variety of books age appropriate that are easy read.</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10 .  After </a:t>
                      </a:r>
                      <a:r>
                        <a:rPr lang="en-GB" sz="1400" b="1" dirty="0">
                          <a:latin typeface="Calibri"/>
                          <a:ea typeface="Calibri"/>
                          <a:cs typeface="Times New Roman"/>
                        </a:rPr>
                        <a:t>School </a:t>
                      </a:r>
                      <a:r>
                        <a:rPr lang="en-GB" sz="1400" b="1" dirty="0" smtClean="0">
                          <a:latin typeface="Calibri"/>
                          <a:ea typeface="Calibri"/>
                          <a:cs typeface="Times New Roman"/>
                        </a:rPr>
                        <a:t>Activities     19</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Calibri"/>
                          <a:ea typeface="Calibri"/>
                          <a:cs typeface="Times New Roman"/>
                        </a:rPr>
                        <a:t>10.Fire Practice evacuates all students/Signage accessible.</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11.    Trips </a:t>
                      </a:r>
                      <a:r>
                        <a:rPr lang="en-GB" sz="1400" b="1" dirty="0">
                          <a:latin typeface="Calibri"/>
                          <a:ea typeface="Calibri"/>
                          <a:cs typeface="Times New Roman"/>
                        </a:rPr>
                        <a:t>and </a:t>
                      </a:r>
                      <a:r>
                        <a:rPr lang="en-GB" sz="1400" b="1" dirty="0" smtClean="0">
                          <a:latin typeface="Calibri"/>
                          <a:ea typeface="Calibri"/>
                          <a:cs typeface="Times New Roman"/>
                        </a:rPr>
                        <a:t>Outings    7</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11.All teachers take responsibility for the learning of all class pupils.</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12.     Governance   8</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12.There are a variety of appropriate software and access methods.</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13.        Premises   10</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13.Equalities Objectives include disability and are monitored.</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14.         Library    9</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14.All learners are welcomed and different provision explained.</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15.          ICT    12</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15.Class furniture and fittings flexible &amp; adjustable for range need. </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16.        School </a:t>
                      </a:r>
                      <a:r>
                        <a:rPr lang="en-GB" sz="1400" b="1" dirty="0">
                          <a:latin typeface="Calibri"/>
                          <a:ea typeface="Calibri"/>
                          <a:cs typeface="Times New Roman"/>
                        </a:rPr>
                        <a:t>Revenue </a:t>
                      </a:r>
                      <a:r>
                        <a:rPr lang="en-GB" sz="1400" b="1" dirty="0" smtClean="0">
                          <a:latin typeface="Calibri"/>
                          <a:ea typeface="Calibri"/>
                          <a:cs typeface="Times New Roman"/>
                        </a:rPr>
                        <a:t>Budget    3</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16.Senior Managers promote inclusion and progress of all</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17.     Equalities Objectives   13</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17.Disability is positively approached in all study areas.</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18.        Information </a:t>
                      </a:r>
                      <a:r>
                        <a:rPr lang="en-GB" sz="1400" b="1" dirty="0">
                          <a:latin typeface="Calibri"/>
                          <a:ea typeface="Calibri"/>
                          <a:cs typeface="Times New Roman"/>
                        </a:rPr>
                        <a:t>for </a:t>
                      </a:r>
                      <a:r>
                        <a:rPr lang="en-GB" sz="1400" b="1" dirty="0" smtClean="0">
                          <a:latin typeface="Calibri"/>
                          <a:ea typeface="Calibri"/>
                          <a:cs typeface="Times New Roman"/>
                        </a:rPr>
                        <a:t>Parents    14</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18.There is an agreed differentiated Behaviour Policy.</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19.      Classroom layout        15</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latin typeface="Calibri"/>
                          <a:ea typeface="Calibri"/>
                          <a:cs typeface="Times New Roman"/>
                        </a:rPr>
                        <a:t>19.Provision is made to support disabled pupils/students</a:t>
                      </a:r>
                      <a:endParaRPr lang="en-GB" sz="140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marL="342900" lvl="0" indent="-342900">
                        <a:lnSpc>
                          <a:spcPct val="115000"/>
                        </a:lnSpc>
                        <a:spcAft>
                          <a:spcPts val="0"/>
                        </a:spcAft>
                        <a:buFont typeface="+mj-lt"/>
                        <a:buNone/>
                      </a:pPr>
                      <a:r>
                        <a:rPr lang="en-GB" sz="1400" b="1" dirty="0" smtClean="0">
                          <a:latin typeface="Calibri"/>
                          <a:ea typeface="Calibri"/>
                          <a:cs typeface="Times New Roman"/>
                        </a:rPr>
                        <a:t>20.          Management     16</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Calibri"/>
                          <a:ea typeface="Calibri"/>
                          <a:cs typeface="Times New Roman"/>
                        </a:rPr>
                        <a:t>20.Additional time, amanuensis and different formats available</a:t>
                      </a:r>
                      <a:endParaRPr lang="en-GB" sz="1400" dirty="0">
                        <a:latin typeface="Calibri"/>
                        <a:ea typeface="Calibri"/>
                        <a:cs typeface="Times New Roman"/>
                      </a:endParaRPr>
                    </a:p>
                  </a:txBody>
                  <a:tcPr marL="41467" marR="41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Use a Line to Match the Areas of School Policy and Practice to Disability Equality Objectives in School</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fontScale="90000"/>
          </a:bodyPr>
          <a:lstStyle/>
          <a:p>
            <a:r>
              <a:rPr lang="en-GB" sz="4000" b="1" dirty="0">
                <a:solidFill>
                  <a:srgbClr val="FF0000"/>
                </a:solidFill>
              </a:rPr>
              <a:t> PATH - Planning Alternative Tomorrows with Hope</a:t>
            </a:r>
          </a:p>
        </p:txBody>
      </p:sp>
      <p:sp>
        <p:nvSpPr>
          <p:cNvPr id="4101" name="Rectangle 5"/>
          <p:cNvSpPr>
            <a:spLocks noGrp="1" noChangeArrowheads="1"/>
          </p:cNvSpPr>
          <p:nvPr>
            <p:ph type="body" idx="1"/>
          </p:nvPr>
        </p:nvSpPr>
        <p:spPr>
          <a:xfrm>
            <a:off x="457200" y="1600200"/>
            <a:ext cx="8362950" cy="5068888"/>
          </a:xfrm>
        </p:spPr>
        <p:txBody>
          <a:bodyPr/>
          <a:lstStyle/>
          <a:p>
            <a:endParaRPr lang="en-GB" b="1" dirty="0"/>
          </a:p>
          <a:p>
            <a:pPr>
              <a:buFontTx/>
              <a:buNone/>
            </a:pPr>
            <a:r>
              <a:rPr lang="en-GB" b="1" dirty="0"/>
              <a:t>   Using the focus person's dreams as a starting point, a PATH is used to help plan the steps necessary to achieve those dreams and aspirations. The PATH helps to make clear who's help is needed, how to go back enrolling appropriate assistance, who will help with what, the first steps to be taken, 6 monthly goals and so on. </a:t>
            </a:r>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858125" y="6178550"/>
            <a:ext cx="1155700" cy="6794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348163" y="1143000"/>
            <a:ext cx="17840326" cy="4573588"/>
          </a:xfrm>
          <a:prstGeom prst="rect">
            <a:avLst/>
          </a:prstGeom>
          <a:noFill/>
          <a:ln w="9525">
            <a:noFill/>
            <a:miter lim="800000"/>
            <a:headEnd/>
            <a:tailEnd/>
          </a:ln>
          <a:effectLst/>
        </p:spPr>
        <p:txBody>
          <a:bodyPr wrap="none" anchor="ctr">
            <a:spAutoFit/>
          </a:bodyPr>
          <a:lstStyle/>
          <a:p>
            <a:pPr algn="ctr"/>
            <a:r>
              <a:rPr lang="en-GB" sz="2000">
                <a:solidFill>
                  <a:srgbClr val="800080"/>
                </a:solidFill>
              </a:rPr>
              <a:t>Sample PATH - Planning Alternative Tomorrows with Hope</a:t>
            </a:r>
            <a:endParaRPr lang="en-GB" sz="1100"/>
          </a:p>
          <a:p>
            <a:pPr algn="ctr" eaLnBrk="0" hangingPunct="0"/>
            <a:r>
              <a:rPr lang="en-GB"/>
              <a:t> </a:t>
            </a:r>
          </a:p>
          <a:p>
            <a:pPr algn="ctr" eaLnBrk="0" hangingPunct="0"/>
            <a:r>
              <a:rPr lang="en-GB" b="1"/>
              <a:t>Using the focus person's dreams as a starting point, a PATH is used to help plan the steps necessary to achieve those dreams and aspirations. The PATH helps to make clear who's help is needed, how to go back enrolling appropriate assistance, who will help with what, the first steps to be taken, 6 monthly goals and so on. </a:t>
            </a:r>
            <a:endParaRPr lang="en-GB"/>
          </a:p>
          <a:p>
            <a:pPr algn="ctr" eaLnBrk="0" hangingPunct="0"/>
            <a:r>
              <a:rPr lang="en-GB"/>
              <a:t>  </a:t>
            </a:r>
            <a:r>
              <a:rPr lang="en-GB" sz="20600"/>
              <a:t> </a:t>
            </a:r>
            <a:r>
              <a:rPr lang="en-GB"/>
              <a:t>                                                                                                                                                </a:t>
            </a:r>
          </a:p>
          <a:p>
            <a:pPr algn="ctr" eaLnBrk="0" hangingPunct="0"/>
            <a:r>
              <a:rPr lang="en-GB" sz="1400"/>
              <a:t>Copyright Circles Network © 2005</a:t>
            </a:r>
            <a:endParaRPr lang="en-GB"/>
          </a:p>
        </p:txBody>
      </p:sp>
      <p:pic>
        <p:nvPicPr>
          <p:cNvPr id="2053" name="Picture 5" descr="rebecca's%20path"/>
          <p:cNvPicPr>
            <a:picLocks noChangeAspect="1" noChangeArrowheads="1"/>
          </p:cNvPicPr>
          <p:nvPr/>
        </p:nvPicPr>
        <p:blipFill>
          <a:blip r:embed="rId2" cstate="print"/>
          <a:srcRect/>
          <a:stretch>
            <a:fillRect/>
          </a:stretch>
        </p:blipFill>
        <p:spPr bwMode="auto">
          <a:xfrm>
            <a:off x="0" y="52388"/>
            <a:ext cx="8964613" cy="6397625"/>
          </a:xfrm>
          <a:prstGeom prst="rect">
            <a:avLst/>
          </a:prstGeom>
          <a:noFill/>
        </p:spPr>
      </p:pic>
      <p:pic>
        <p:nvPicPr>
          <p:cNvPr id="4" name="Picture 1" descr="X:\My Documents\My Pictures\RRDE Logo\rrlogo.gif"/>
          <p:cNvPicPr>
            <a:picLocks noChangeAspect="1" noChangeArrowheads="1"/>
          </p:cNvPicPr>
          <p:nvPr/>
        </p:nvPicPr>
        <p:blipFill>
          <a:blip r:embed="rId3" cstate="print"/>
          <a:srcRect/>
          <a:stretch>
            <a:fillRect/>
          </a:stretch>
        </p:blipFill>
        <p:spPr bwMode="auto">
          <a:xfrm>
            <a:off x="3347864" y="6178550"/>
            <a:ext cx="1155700" cy="6794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438275" y="1484313"/>
            <a:ext cx="6269038" cy="3887787"/>
          </a:xfrm>
          <a:prstGeom prst="rect">
            <a:avLst/>
          </a:prstGeom>
          <a:noFill/>
          <a:ln w="9525">
            <a:noFill/>
            <a:miter lim="800000"/>
            <a:headEnd/>
            <a:tailEnd/>
          </a:ln>
          <a:effectLst/>
        </p:spPr>
        <p:txBody>
          <a:bodyPr wrap="none" anchor="ctr">
            <a:spAutoFit/>
          </a:bodyPr>
          <a:lstStyle/>
          <a:p>
            <a:r>
              <a:rPr lang="en-GB"/>
              <a:t/>
            </a:r>
            <a:br>
              <a:rPr lang="en-GB"/>
            </a:br>
            <a:r>
              <a:rPr lang="en-GB"/>
              <a:t>  </a:t>
            </a:r>
            <a:r>
              <a:rPr lang="en-GB" sz="21300"/>
              <a:t> </a:t>
            </a:r>
            <a:r>
              <a:rPr lang="en-GB"/>
              <a:t>                                                                                  </a:t>
            </a:r>
          </a:p>
          <a:p>
            <a:pPr eaLnBrk="0" hangingPunct="0"/>
            <a:r>
              <a:rPr lang="en-GB"/>
              <a:t>We can join with you and your organisation </a:t>
            </a:r>
          </a:p>
        </p:txBody>
      </p:sp>
      <p:pic>
        <p:nvPicPr>
          <p:cNvPr id="11269" name="Picture 5" descr="an introduction to person centered planning graphic"/>
          <p:cNvPicPr>
            <a:picLocks noChangeAspect="1" noChangeArrowheads="1"/>
          </p:cNvPicPr>
          <p:nvPr/>
        </p:nvPicPr>
        <p:blipFill>
          <a:blip r:embed="rId2" cstate="print"/>
          <a:srcRect/>
          <a:stretch>
            <a:fillRect/>
          </a:stretch>
        </p:blipFill>
        <p:spPr bwMode="auto">
          <a:xfrm>
            <a:off x="0" y="188640"/>
            <a:ext cx="9144000" cy="5918200"/>
          </a:xfrm>
          <a:prstGeom prst="rect">
            <a:avLst/>
          </a:prstGeom>
          <a:noFill/>
        </p:spPr>
      </p:pic>
      <p:pic>
        <p:nvPicPr>
          <p:cNvPr id="4" name="Picture 1" descr="X:\My Documents\My Pictures\RRDE Logo\rrlogo.gif"/>
          <p:cNvPicPr>
            <a:picLocks noChangeAspect="1" noChangeArrowheads="1"/>
          </p:cNvPicPr>
          <p:nvPr/>
        </p:nvPicPr>
        <p:blipFill>
          <a:blip r:embed="rId3" cstate="print"/>
          <a:srcRect/>
          <a:stretch>
            <a:fillRect/>
          </a:stretch>
        </p:blipFill>
        <p:spPr bwMode="auto">
          <a:xfrm>
            <a:off x="7858125" y="6178550"/>
            <a:ext cx="1155700" cy="6794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GB" b="1" dirty="0">
                <a:solidFill>
                  <a:srgbClr val="FF0000"/>
                </a:solidFill>
              </a:rPr>
              <a:t>Relationship </a:t>
            </a:r>
            <a:r>
              <a:rPr lang="en-GB" b="1" dirty="0" smtClean="0">
                <a:solidFill>
                  <a:srgbClr val="FF0000"/>
                </a:solidFill>
              </a:rPr>
              <a:t>Map/ Circles of Friends</a:t>
            </a:r>
            <a:endParaRPr lang="en-GB" b="1" dirty="0">
              <a:solidFill>
                <a:srgbClr val="FF0000"/>
              </a:solidFill>
            </a:endParaRPr>
          </a:p>
        </p:txBody>
      </p:sp>
      <p:sp>
        <p:nvSpPr>
          <p:cNvPr id="6147" name="Rectangle 3"/>
          <p:cNvSpPr>
            <a:spLocks noGrp="1" noChangeArrowheads="1"/>
          </p:cNvSpPr>
          <p:nvPr>
            <p:ph type="body" idx="1"/>
          </p:nvPr>
        </p:nvSpPr>
        <p:spPr/>
        <p:txBody>
          <a:bodyPr/>
          <a:lstStyle/>
          <a:p>
            <a:pPr>
              <a:buFontTx/>
              <a:buNone/>
            </a:pPr>
            <a:r>
              <a:rPr lang="en-GB"/>
              <a:t> </a:t>
            </a:r>
            <a:endParaRPr lang="en-GB" b="1"/>
          </a:p>
          <a:p>
            <a:r>
              <a:rPr lang="en-GB" b="1"/>
              <a:t>Relationship maps are used to find out who is currently involved with the focus person's life and in what capacity. By mapping relationships in this way, it allows conscious changes and developments to be planned and made to the benefit of the focus person</a:t>
            </a:r>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858125" y="6178550"/>
            <a:ext cx="1155700" cy="6794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26988" y="1363663"/>
            <a:ext cx="9197976" cy="4130675"/>
          </a:xfrm>
          <a:prstGeom prst="rect">
            <a:avLst/>
          </a:prstGeom>
          <a:noFill/>
          <a:ln w="9525">
            <a:noFill/>
            <a:miter lim="800000"/>
            <a:headEnd/>
            <a:tailEnd/>
          </a:ln>
          <a:effectLst/>
        </p:spPr>
        <p:txBody>
          <a:bodyPr wrap="none" anchor="ctr">
            <a:spAutoFit/>
          </a:bodyPr>
          <a:lstStyle/>
          <a:p>
            <a:pPr algn="ctr"/>
            <a:r>
              <a:rPr lang="en-GB"/>
              <a:t>  </a:t>
            </a:r>
            <a:r>
              <a:rPr lang="en-GB" sz="17900"/>
              <a:t> </a:t>
            </a:r>
            <a:r>
              <a:rPr lang="en-GB"/>
              <a:t>                                                                                                                                  </a:t>
            </a:r>
          </a:p>
          <a:p>
            <a:pPr algn="ctr" eaLnBrk="0" hangingPunct="0"/>
            <a:r>
              <a:rPr lang="en-GB"/>
              <a:t>  </a:t>
            </a:r>
          </a:p>
          <a:p>
            <a:pPr algn="ctr" eaLnBrk="0" hangingPunct="0"/>
            <a:r>
              <a:rPr lang="en-GB"/>
              <a:t>  </a:t>
            </a:r>
          </a:p>
          <a:p>
            <a:pPr algn="ctr" eaLnBrk="0" hangingPunct="0"/>
            <a:r>
              <a:rPr lang="en-GB"/>
              <a:t>  </a:t>
            </a:r>
          </a:p>
          <a:p>
            <a:pPr algn="ctr" eaLnBrk="0" hangingPunct="0"/>
            <a:r>
              <a:rPr lang="en-GB"/>
              <a:t>  </a:t>
            </a:r>
          </a:p>
          <a:p>
            <a:pPr algn="ctr" eaLnBrk="0" hangingPunct="0"/>
            <a:r>
              <a:rPr lang="en-GB" sz="1400"/>
              <a:t>Copyright Circles Network © 2005</a:t>
            </a:r>
            <a:endParaRPr lang="en-GB"/>
          </a:p>
        </p:txBody>
      </p:sp>
      <p:pic>
        <p:nvPicPr>
          <p:cNvPr id="7173" name="Picture 5" descr="vicky"/>
          <p:cNvPicPr>
            <a:picLocks noChangeAspect="1" noChangeArrowheads="1"/>
          </p:cNvPicPr>
          <p:nvPr/>
        </p:nvPicPr>
        <p:blipFill>
          <a:blip r:embed="rId2" cstate="print"/>
          <a:srcRect/>
          <a:stretch>
            <a:fillRect/>
          </a:stretch>
        </p:blipFill>
        <p:spPr bwMode="auto">
          <a:xfrm>
            <a:off x="128588" y="173038"/>
            <a:ext cx="8836025" cy="6072187"/>
          </a:xfrm>
          <a:prstGeom prst="rect">
            <a:avLst/>
          </a:prstGeom>
          <a:noFill/>
        </p:spPr>
      </p:pic>
      <p:pic>
        <p:nvPicPr>
          <p:cNvPr id="4" name="Picture 1" descr="X:\My Documents\My Pictures\RRDE Logo\rrlogo.gif"/>
          <p:cNvPicPr>
            <a:picLocks noChangeAspect="1" noChangeArrowheads="1"/>
          </p:cNvPicPr>
          <p:nvPr/>
        </p:nvPicPr>
        <p:blipFill>
          <a:blip r:embed="rId3" cstate="print"/>
          <a:srcRect/>
          <a:stretch>
            <a:fillRect/>
          </a:stretch>
        </p:blipFill>
        <p:spPr bwMode="auto">
          <a:xfrm>
            <a:off x="7858125" y="6178550"/>
            <a:ext cx="1155700" cy="6794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457200" y="866775"/>
            <a:ext cx="2541588" cy="946150"/>
          </a:xfrm>
          <a:prstGeom prst="rect">
            <a:avLst/>
          </a:prstGeom>
          <a:noFill/>
          <a:ln w="9525">
            <a:noFill/>
            <a:miter lim="800000"/>
            <a:headEnd/>
            <a:tailEnd/>
          </a:ln>
          <a:effectLst/>
        </p:spPr>
        <p:txBody>
          <a:bodyPr wrap="none" anchor="ctr">
            <a:spAutoFit/>
          </a:bodyPr>
          <a:lstStyle/>
          <a:p>
            <a:r>
              <a:rPr lang="en-GB" sz="2000" b="1">
                <a:solidFill>
                  <a:srgbClr val="800080"/>
                </a:solidFill>
              </a:rPr>
              <a:t>Sample MAP Pages</a:t>
            </a:r>
            <a:endParaRPr lang="en-GB" sz="1100"/>
          </a:p>
          <a:p>
            <a:pPr eaLnBrk="0" hangingPunct="0"/>
            <a:r>
              <a:rPr lang="en-GB"/>
              <a:t>  </a:t>
            </a:r>
          </a:p>
          <a:p>
            <a:pPr eaLnBrk="0" hangingPunct="0"/>
            <a:endParaRPr lang="en-GB"/>
          </a:p>
        </p:txBody>
      </p:sp>
      <p:graphicFrame>
        <p:nvGraphicFramePr>
          <p:cNvPr id="8209" name="Group 17"/>
          <p:cNvGraphicFramePr>
            <a:graphicFrameLocks noGrp="1"/>
          </p:cNvGraphicFramePr>
          <p:nvPr/>
        </p:nvGraphicFramePr>
        <p:xfrm>
          <a:off x="1371600" y="1812925"/>
          <a:ext cx="7315200" cy="3536950"/>
        </p:xfrm>
        <a:graphic>
          <a:graphicData uri="http://schemas.openxmlformats.org/drawingml/2006/table">
            <a:tbl>
              <a:tblPr/>
              <a:tblGrid>
                <a:gridCol w="3657600"/>
                <a:gridCol w="3657600"/>
              </a:tblGrid>
              <a:tr h="3536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t>
                      </a:r>
                      <a:r>
                        <a:rPr kumimoji="0" lang="en-GB" sz="20700" b="0" i="0" u="none" strike="noStrike" cap="none" normalizeH="0" baseline="0" smtClean="0">
                          <a:ln>
                            <a:noFill/>
                          </a:ln>
                          <a:solidFill>
                            <a:schemeClr val="tx1"/>
                          </a:solidFill>
                          <a:effectLst/>
                          <a:latin typeface="Arial" pitchFamily="34" charset="0"/>
                          <a:cs typeface="Arial" pitchFamily="34" charset="0"/>
                        </a:rPr>
                        <a:t> </a:t>
                      </a:r>
                      <a:r>
                        <a:rPr kumimoji="0" lang="en-GB" sz="1800" b="0" i="0" u="none" strike="noStrike" cap="none" normalizeH="0" baseline="0" smtClean="0">
                          <a:ln>
                            <a:noFill/>
                          </a:ln>
                          <a:solidFill>
                            <a:schemeClr val="tx1"/>
                          </a:solidFill>
                          <a:effectLst/>
                          <a:latin typeface="Arial" pitchFamily="34" charset="0"/>
                          <a:cs typeface="Arial" pitchFamily="34" charset="0"/>
                        </a:rPr>
                        <a:t>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t>
                      </a:r>
                      <a:r>
                        <a:rPr kumimoji="0" lang="en-GB" sz="20800" b="0" i="0" u="none" strike="noStrike" cap="none" normalizeH="0" baseline="0" smtClean="0">
                          <a:ln>
                            <a:noFill/>
                          </a:ln>
                          <a:solidFill>
                            <a:schemeClr val="tx1"/>
                          </a:solidFill>
                          <a:effectLst/>
                          <a:latin typeface="Arial" pitchFamily="34" charset="0"/>
                          <a:cs typeface="Arial" pitchFamily="34" charset="0"/>
                        </a:rPr>
                        <a:t> </a:t>
                      </a:r>
                      <a:r>
                        <a:rPr kumimoji="0" lang="en-GB" sz="1800" b="0" i="0" u="none" strike="noStrike" cap="none" normalizeH="0" baseline="0" smtClean="0">
                          <a:ln>
                            <a:noFill/>
                          </a:ln>
                          <a:solidFill>
                            <a:schemeClr val="tx1"/>
                          </a:solidFill>
                          <a:effectLst/>
                          <a:latin typeface="Arial" pitchFamily="34" charset="0"/>
                          <a:cs typeface="Arial" pitchFamily="34" charset="0"/>
                        </a:rPr>
                        <a:t>                                      </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8210" name="Rectangle 18"/>
          <p:cNvSpPr>
            <a:spLocks noChangeArrowheads="1"/>
          </p:cNvSpPr>
          <p:nvPr/>
        </p:nvSpPr>
        <p:spPr bwMode="auto">
          <a:xfrm>
            <a:off x="4937125" y="5349875"/>
            <a:ext cx="184150" cy="641350"/>
          </a:xfrm>
          <a:prstGeom prst="rect">
            <a:avLst/>
          </a:prstGeom>
          <a:noFill/>
          <a:ln w="9525">
            <a:noFill/>
            <a:miter lim="800000"/>
            <a:headEnd/>
            <a:tailEnd/>
          </a:ln>
          <a:effectLst/>
        </p:spPr>
        <p:txBody>
          <a:bodyPr wrap="none" anchor="ctr">
            <a:spAutoFit/>
          </a:bodyPr>
          <a:lstStyle/>
          <a:p>
            <a:endParaRPr lang="en-GB"/>
          </a:p>
          <a:p>
            <a:pPr eaLnBrk="0" hangingPunct="0"/>
            <a:endParaRPr lang="en-GB"/>
          </a:p>
        </p:txBody>
      </p:sp>
      <p:pic>
        <p:nvPicPr>
          <p:cNvPr id="8200" name="Picture 8" descr="kevin's%20nightmares"/>
          <p:cNvPicPr>
            <a:picLocks noChangeAspect="1" noChangeArrowheads="1"/>
          </p:cNvPicPr>
          <p:nvPr/>
        </p:nvPicPr>
        <p:blipFill>
          <a:blip r:embed="rId2" cstate="print"/>
          <a:srcRect/>
          <a:stretch>
            <a:fillRect/>
          </a:stretch>
        </p:blipFill>
        <p:spPr bwMode="auto">
          <a:xfrm>
            <a:off x="3630613" y="0"/>
            <a:ext cx="5238750" cy="6858000"/>
          </a:xfrm>
          <a:prstGeom prst="rect">
            <a:avLst/>
          </a:prstGeom>
          <a:noFill/>
        </p:spPr>
      </p:pic>
      <p:pic>
        <p:nvPicPr>
          <p:cNvPr id="6" name="Picture 1" descr="X:\My Documents\My Pictures\RRDE Logo\rrlogo.gif"/>
          <p:cNvPicPr>
            <a:picLocks noChangeAspect="1" noChangeArrowheads="1"/>
          </p:cNvPicPr>
          <p:nvPr/>
        </p:nvPicPr>
        <p:blipFill>
          <a:blip r:embed="rId3" cstate="print"/>
          <a:srcRect/>
          <a:stretch>
            <a:fillRect/>
          </a:stretch>
        </p:blipFill>
        <p:spPr bwMode="auto">
          <a:xfrm>
            <a:off x="395536" y="5733256"/>
            <a:ext cx="1155700" cy="6794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solidFill>
                  <a:srgbClr val="FF0000"/>
                </a:solidFill>
              </a:rPr>
              <a:t>Person </a:t>
            </a:r>
            <a:r>
              <a:rPr lang="en-US" dirty="0" err="1" smtClean="0">
                <a:solidFill>
                  <a:srgbClr val="FF0000"/>
                </a:solidFill>
              </a:rPr>
              <a:t>Centred</a:t>
            </a:r>
            <a:r>
              <a:rPr lang="en-US" dirty="0" smtClean="0">
                <a:solidFill>
                  <a:srgbClr val="FF0000"/>
                </a:solidFill>
              </a:rPr>
              <a:t> Transition Planning</a:t>
            </a:r>
            <a:endParaRPr lang="en-US" dirty="0">
              <a:solidFill>
                <a:srgbClr val="FF0000"/>
              </a:solidFill>
            </a:endParaRPr>
          </a:p>
        </p:txBody>
      </p:sp>
      <p:sp>
        <p:nvSpPr>
          <p:cNvPr id="14339" name="Rectangle 3"/>
          <p:cNvSpPr>
            <a:spLocks noGrp="1" noChangeArrowheads="1"/>
          </p:cNvSpPr>
          <p:nvPr>
            <p:ph type="body" idx="1"/>
          </p:nvPr>
        </p:nvSpPr>
        <p:spPr/>
        <p:txBody>
          <a:bodyPr/>
          <a:lstStyle/>
          <a:p>
            <a:r>
              <a:rPr lang="en-GB">
                <a:hlinkClick r:id="rId2"/>
              </a:rPr>
              <a:t>MAPS</a:t>
            </a:r>
            <a:r>
              <a:rPr lang="en-GB"/>
              <a:t> and</a:t>
            </a:r>
            <a:r>
              <a:rPr lang="en-GB">
                <a:hlinkClick r:id="rId3"/>
              </a:rPr>
              <a:t> PATH</a:t>
            </a:r>
            <a:r>
              <a:rPr lang="en-GB"/>
              <a:t>. These tools can replace review and transitional planning processes for many young people with high support needs and can break in to destructive cycles of blame and exclusion around young people labelled as 'trouble'.</a:t>
            </a:r>
            <a:br>
              <a:rPr lang="en-GB"/>
            </a:br>
            <a:endParaRPr lang="en-GB"/>
          </a:p>
        </p:txBody>
      </p:sp>
      <p:pic>
        <p:nvPicPr>
          <p:cNvPr id="4" name="Picture 1" descr="X:\My Documents\My Pictures\RRDE Logo\rrlogo.gif"/>
          <p:cNvPicPr>
            <a:picLocks noChangeAspect="1" noChangeArrowheads="1"/>
          </p:cNvPicPr>
          <p:nvPr/>
        </p:nvPicPr>
        <p:blipFill>
          <a:blip r:embed="rId4" cstate="print"/>
          <a:srcRect/>
          <a:stretch>
            <a:fillRect/>
          </a:stretch>
        </p:blipFill>
        <p:spPr bwMode="auto">
          <a:xfrm>
            <a:off x="7858125" y="6178550"/>
            <a:ext cx="1155700" cy="6794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214313" y="142875"/>
            <a:ext cx="8715375" cy="830263"/>
          </a:xfrm>
          <a:prstGeom prst="rect">
            <a:avLst/>
          </a:prstGeom>
          <a:noFill/>
          <a:ln w="9525">
            <a:noFill/>
            <a:miter lim="800000"/>
            <a:headEnd/>
            <a:tailEnd/>
          </a:ln>
        </p:spPr>
        <p:txBody>
          <a:bodyPr>
            <a:spAutoFit/>
          </a:bodyPr>
          <a:lstStyle/>
          <a:p>
            <a:r>
              <a:rPr lang="en-GB" altLang="en-US" sz="2400" b="1">
                <a:latin typeface="Calibri" pitchFamily="34" charset="0"/>
              </a:rPr>
              <a:t>Make a diary of the school day- Find out for each activity whether it is enjoyed-liked, disliked or unconcerned</a:t>
            </a:r>
          </a:p>
        </p:txBody>
      </p:sp>
      <p:pic>
        <p:nvPicPr>
          <p:cNvPr id="58371" name="Picture 7" descr="C:\Documents and Settings\rrieser\Local Settings\Temporary Internet Files\Content.IE5\7LJB9PQQ\MCj04238520000[1].wmf"/>
          <p:cNvPicPr>
            <a:picLocks noChangeAspect="1" noChangeArrowheads="1"/>
          </p:cNvPicPr>
          <p:nvPr/>
        </p:nvPicPr>
        <p:blipFill>
          <a:blip r:embed="rId2" cstate="print"/>
          <a:srcRect/>
          <a:stretch>
            <a:fillRect/>
          </a:stretch>
        </p:blipFill>
        <p:spPr bwMode="auto">
          <a:xfrm>
            <a:off x="142875" y="3071813"/>
            <a:ext cx="1258888" cy="1609725"/>
          </a:xfrm>
          <a:prstGeom prst="rect">
            <a:avLst/>
          </a:prstGeom>
          <a:noFill/>
          <a:ln w="9525">
            <a:noFill/>
            <a:miter lim="800000"/>
            <a:headEnd/>
            <a:tailEnd/>
          </a:ln>
        </p:spPr>
      </p:pic>
      <p:pic>
        <p:nvPicPr>
          <p:cNvPr id="58372" name="Picture 8" descr="C:\Documents and Settings\rrieser\Local Settings\Temporary Internet Files\Content.IE5\WYIHZMZK\MCj04244800000[1].wmf"/>
          <p:cNvPicPr>
            <a:picLocks noChangeAspect="1" noChangeArrowheads="1"/>
          </p:cNvPicPr>
          <p:nvPr/>
        </p:nvPicPr>
        <p:blipFill>
          <a:blip r:embed="rId3" cstate="print"/>
          <a:srcRect/>
          <a:stretch>
            <a:fillRect/>
          </a:stretch>
        </p:blipFill>
        <p:spPr bwMode="auto">
          <a:xfrm>
            <a:off x="0" y="4714875"/>
            <a:ext cx="1790700" cy="1889125"/>
          </a:xfrm>
          <a:prstGeom prst="rect">
            <a:avLst/>
          </a:prstGeom>
          <a:noFill/>
          <a:ln w="9525">
            <a:noFill/>
            <a:miter lim="800000"/>
            <a:headEnd/>
            <a:tailEnd/>
          </a:ln>
        </p:spPr>
      </p:pic>
      <p:pic>
        <p:nvPicPr>
          <p:cNvPr id="58373" name="Picture 9" descr="C:\Documents and Settings\rrieser\Local Settings\Temporary Internet Files\Content.IE5\WYIHZMZK\MCj04244760000[1].wmf"/>
          <p:cNvPicPr>
            <a:picLocks noChangeAspect="1" noChangeArrowheads="1"/>
          </p:cNvPicPr>
          <p:nvPr/>
        </p:nvPicPr>
        <p:blipFill>
          <a:blip r:embed="rId4" cstate="print"/>
          <a:srcRect/>
          <a:stretch>
            <a:fillRect/>
          </a:stretch>
        </p:blipFill>
        <p:spPr bwMode="auto">
          <a:xfrm>
            <a:off x="0" y="1000125"/>
            <a:ext cx="1771650" cy="1905000"/>
          </a:xfrm>
          <a:prstGeom prst="rect">
            <a:avLst/>
          </a:prstGeom>
          <a:noFill/>
          <a:ln w="9525">
            <a:noFill/>
            <a:miter lim="800000"/>
            <a:headEnd/>
            <a:tailEnd/>
          </a:ln>
        </p:spPr>
      </p:pic>
      <p:pic>
        <p:nvPicPr>
          <p:cNvPr id="58374" name="Picture 11" descr="C:\Documents and Settings\rrieser\Local Settings\Temporary Internet Files\Content.IE5\7LJB9PQQ\MCj04361290000[1].wmf"/>
          <p:cNvPicPr>
            <a:picLocks noChangeAspect="1" noChangeArrowheads="1"/>
          </p:cNvPicPr>
          <p:nvPr/>
        </p:nvPicPr>
        <p:blipFill>
          <a:blip r:embed="rId5" cstate="print"/>
          <a:srcRect/>
          <a:stretch>
            <a:fillRect/>
          </a:stretch>
        </p:blipFill>
        <p:spPr bwMode="auto">
          <a:xfrm>
            <a:off x="2357438" y="1438275"/>
            <a:ext cx="1000125" cy="901700"/>
          </a:xfrm>
          <a:prstGeom prst="rect">
            <a:avLst/>
          </a:prstGeom>
          <a:noFill/>
          <a:ln w="9525">
            <a:noFill/>
            <a:miter lim="800000"/>
            <a:headEnd/>
            <a:tailEnd/>
          </a:ln>
        </p:spPr>
      </p:pic>
      <p:pic>
        <p:nvPicPr>
          <p:cNvPr id="58375" name="Picture 12" descr="C:\Documents and Settings\rrieser\Local Settings\Temporary Internet Files\Content.IE5\WYIHZMZK\MCj04360410000[1].wmf"/>
          <p:cNvPicPr>
            <a:picLocks noChangeAspect="1" noChangeArrowheads="1"/>
          </p:cNvPicPr>
          <p:nvPr/>
        </p:nvPicPr>
        <p:blipFill>
          <a:blip r:embed="rId6" cstate="print"/>
          <a:srcRect/>
          <a:stretch>
            <a:fillRect/>
          </a:stretch>
        </p:blipFill>
        <p:spPr bwMode="auto">
          <a:xfrm>
            <a:off x="2357438" y="2500313"/>
            <a:ext cx="1062037" cy="857250"/>
          </a:xfrm>
          <a:prstGeom prst="rect">
            <a:avLst/>
          </a:prstGeom>
          <a:noFill/>
          <a:ln w="9525">
            <a:noFill/>
            <a:miter lim="800000"/>
            <a:headEnd/>
            <a:tailEnd/>
          </a:ln>
        </p:spPr>
      </p:pic>
      <p:pic>
        <p:nvPicPr>
          <p:cNvPr id="58376" name="Picture 13" descr="C:\Documents and Settings\rrieser\Local Settings\Temporary Internet Files\Content.IE5\WYIHZMZK\MCj04241780000[1].wmf"/>
          <p:cNvPicPr>
            <a:picLocks noChangeAspect="1" noChangeArrowheads="1"/>
          </p:cNvPicPr>
          <p:nvPr/>
        </p:nvPicPr>
        <p:blipFill>
          <a:blip r:embed="rId7" cstate="print"/>
          <a:srcRect/>
          <a:stretch>
            <a:fillRect/>
          </a:stretch>
        </p:blipFill>
        <p:spPr bwMode="auto">
          <a:xfrm>
            <a:off x="2286000" y="3571875"/>
            <a:ext cx="1057275" cy="1206500"/>
          </a:xfrm>
          <a:prstGeom prst="rect">
            <a:avLst/>
          </a:prstGeom>
          <a:noFill/>
          <a:ln w="9525">
            <a:noFill/>
            <a:miter lim="800000"/>
            <a:headEnd/>
            <a:tailEnd/>
          </a:ln>
        </p:spPr>
      </p:pic>
      <p:pic>
        <p:nvPicPr>
          <p:cNvPr id="58377" name="Picture 14" descr="C:\Documents and Settings\rrieser\Local Settings\Temporary Internet Files\Content.IE5\WYIHZMZK\MPj04088930000[1].jpg"/>
          <p:cNvPicPr>
            <a:picLocks noChangeAspect="1" noChangeArrowheads="1"/>
          </p:cNvPicPr>
          <p:nvPr/>
        </p:nvPicPr>
        <p:blipFill>
          <a:blip r:embed="rId8" cstate="print"/>
          <a:srcRect/>
          <a:stretch>
            <a:fillRect/>
          </a:stretch>
        </p:blipFill>
        <p:spPr bwMode="auto">
          <a:xfrm>
            <a:off x="2357438" y="5072063"/>
            <a:ext cx="995362" cy="1500187"/>
          </a:xfrm>
          <a:prstGeom prst="rect">
            <a:avLst/>
          </a:prstGeom>
          <a:noFill/>
          <a:ln w="9525">
            <a:noFill/>
            <a:miter lim="800000"/>
            <a:headEnd/>
            <a:tailEnd/>
          </a:ln>
        </p:spPr>
      </p:pic>
      <p:pic>
        <p:nvPicPr>
          <p:cNvPr id="58378" name="Picture 15" descr="C:\Documents and Settings\rrieser\Local Settings\Temporary Internet Files\Content.IE5\7LJB9PQQ\MPj04097110000[1].jpg"/>
          <p:cNvPicPr>
            <a:picLocks noChangeAspect="1" noChangeArrowheads="1"/>
          </p:cNvPicPr>
          <p:nvPr/>
        </p:nvPicPr>
        <p:blipFill>
          <a:blip r:embed="rId9" cstate="print"/>
          <a:srcRect/>
          <a:stretch>
            <a:fillRect/>
          </a:stretch>
        </p:blipFill>
        <p:spPr bwMode="auto">
          <a:xfrm>
            <a:off x="5286375" y="1428750"/>
            <a:ext cx="996950" cy="1500188"/>
          </a:xfrm>
          <a:prstGeom prst="rect">
            <a:avLst/>
          </a:prstGeom>
          <a:noFill/>
          <a:ln w="9525">
            <a:noFill/>
            <a:miter lim="800000"/>
            <a:headEnd/>
            <a:tailEnd/>
          </a:ln>
        </p:spPr>
      </p:pic>
      <p:pic>
        <p:nvPicPr>
          <p:cNvPr id="58379" name="Picture 19" descr="C:\Documents and Settings\rrieser\Local Settings\Temporary Internet Files\Content.IE5\5PZR6PJE\MCj04129640000[1].wmf"/>
          <p:cNvPicPr>
            <a:picLocks noChangeAspect="1" noChangeArrowheads="1"/>
          </p:cNvPicPr>
          <p:nvPr/>
        </p:nvPicPr>
        <p:blipFill>
          <a:blip r:embed="rId10" cstate="print"/>
          <a:srcRect/>
          <a:stretch>
            <a:fillRect/>
          </a:stretch>
        </p:blipFill>
        <p:spPr bwMode="auto">
          <a:xfrm>
            <a:off x="5286375" y="3357563"/>
            <a:ext cx="1050925" cy="1033462"/>
          </a:xfrm>
          <a:prstGeom prst="rect">
            <a:avLst/>
          </a:prstGeom>
          <a:noFill/>
          <a:ln w="9525">
            <a:noFill/>
            <a:miter lim="800000"/>
            <a:headEnd/>
            <a:tailEnd/>
          </a:ln>
        </p:spPr>
      </p:pic>
      <p:pic>
        <p:nvPicPr>
          <p:cNvPr id="58380" name="Picture 20" descr="C:\Documents and Settings\rrieser\Local Settings\Temporary Internet Files\Content.IE5\BLJRKF7O\MPj04265630000[1].jpg"/>
          <p:cNvPicPr>
            <a:picLocks noChangeAspect="1" noChangeArrowheads="1"/>
          </p:cNvPicPr>
          <p:nvPr/>
        </p:nvPicPr>
        <p:blipFill>
          <a:blip r:embed="rId11" cstate="print"/>
          <a:srcRect/>
          <a:stretch>
            <a:fillRect/>
          </a:stretch>
        </p:blipFill>
        <p:spPr bwMode="auto">
          <a:xfrm>
            <a:off x="5286375" y="5143500"/>
            <a:ext cx="1223963" cy="1223963"/>
          </a:xfrm>
          <a:prstGeom prst="rect">
            <a:avLst/>
          </a:prstGeom>
          <a:noFill/>
          <a:ln w="9525">
            <a:noFill/>
            <a:miter lim="800000"/>
            <a:headEnd/>
            <a:tailEnd/>
          </a:ln>
        </p:spPr>
      </p:pic>
      <p:pic>
        <p:nvPicPr>
          <p:cNvPr id="58381" name="Picture 1" descr="X:\My Documents\My Pictures\RRDE Logo\rrlogo.gif"/>
          <p:cNvPicPr>
            <a:picLocks noChangeAspect="1" noChangeArrowheads="1"/>
          </p:cNvPicPr>
          <p:nvPr/>
        </p:nvPicPr>
        <p:blipFill>
          <a:blip r:embed="rId12" cstate="print"/>
          <a:srcRect/>
          <a:stretch>
            <a:fillRect/>
          </a:stretch>
        </p:blipFill>
        <p:spPr bwMode="auto">
          <a:xfrm>
            <a:off x="7786688" y="5929313"/>
            <a:ext cx="1155700" cy="6794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LSAfrom Hell2"/>
          <p:cNvPicPr>
            <a:picLocks noChangeAspect="1" noChangeArrowheads="1"/>
          </p:cNvPicPr>
          <p:nvPr/>
        </p:nvPicPr>
        <p:blipFill>
          <a:blip r:embed="rId3" cstate="print"/>
          <a:srcRect/>
          <a:stretch>
            <a:fillRect/>
          </a:stretch>
        </p:blipFill>
        <p:spPr bwMode="auto">
          <a:xfrm>
            <a:off x="0" y="0"/>
            <a:ext cx="4870450" cy="6858000"/>
          </a:xfrm>
          <a:prstGeom prst="rect">
            <a:avLst/>
          </a:prstGeom>
          <a:noFill/>
          <a:ln w="9525">
            <a:noFill/>
            <a:miter lim="800000"/>
            <a:headEnd/>
            <a:tailEnd/>
          </a:ln>
        </p:spPr>
      </p:pic>
      <p:pic>
        <p:nvPicPr>
          <p:cNvPr id="59395" name="Picture 2" descr="LSAfrom Heaven"/>
          <p:cNvPicPr>
            <a:picLocks noChangeAspect="1" noChangeArrowheads="1"/>
          </p:cNvPicPr>
          <p:nvPr/>
        </p:nvPicPr>
        <p:blipFill>
          <a:blip r:embed="rId4" cstate="print"/>
          <a:srcRect/>
          <a:stretch>
            <a:fillRect/>
          </a:stretch>
        </p:blipFill>
        <p:spPr bwMode="auto">
          <a:xfrm>
            <a:off x="4714875" y="0"/>
            <a:ext cx="4143375" cy="6669088"/>
          </a:xfrm>
          <a:prstGeom prst="rect">
            <a:avLst/>
          </a:prstGeom>
          <a:noFill/>
          <a:ln w="9525">
            <a:noFill/>
            <a:miter lim="800000"/>
            <a:headEnd/>
            <a:tailEnd/>
          </a:ln>
        </p:spPr>
      </p:pic>
      <p:pic>
        <p:nvPicPr>
          <p:cNvPr id="59396" name="Picture 1" descr="X:\My Documents\My Pictures\RRDE Logo\rrlogo.gif"/>
          <p:cNvPicPr>
            <a:picLocks noChangeAspect="1" noChangeArrowheads="1"/>
          </p:cNvPicPr>
          <p:nvPr/>
        </p:nvPicPr>
        <p:blipFill>
          <a:blip r:embed="rId5" cstate="print"/>
          <a:srcRect/>
          <a:stretch>
            <a:fillRect/>
          </a:stretch>
        </p:blipFill>
        <p:spPr bwMode="auto">
          <a:xfrm>
            <a:off x="7858125" y="6178550"/>
            <a:ext cx="1155700" cy="6794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500313" y="274638"/>
            <a:ext cx="6186487" cy="582612"/>
          </a:xfrm>
        </p:spPr>
        <p:txBody>
          <a:bodyPr>
            <a:normAutofit fontScale="90000"/>
          </a:bodyPr>
          <a:lstStyle/>
          <a:p>
            <a:pPr eaLnBrk="1" hangingPunct="1"/>
            <a:r>
              <a:rPr lang="en-GB" altLang="en-US" smtClean="0">
                <a:solidFill>
                  <a:srgbClr val="FF0000"/>
                </a:solidFill>
              </a:rPr>
              <a:t>Nadia Clarke</a:t>
            </a:r>
          </a:p>
        </p:txBody>
      </p:sp>
      <p:sp>
        <p:nvSpPr>
          <p:cNvPr id="60419" name="Content Placeholder 2"/>
          <p:cNvSpPr>
            <a:spLocks noGrp="1"/>
          </p:cNvSpPr>
          <p:nvPr>
            <p:ph idx="1"/>
          </p:nvPr>
        </p:nvSpPr>
        <p:spPr>
          <a:xfrm>
            <a:off x="5429250" y="1071563"/>
            <a:ext cx="3257550" cy="5643562"/>
          </a:xfrm>
        </p:spPr>
        <p:txBody>
          <a:bodyPr>
            <a:normAutofit lnSpcReduction="10000"/>
          </a:bodyPr>
          <a:lstStyle/>
          <a:p>
            <a:pPr eaLnBrk="1" hangingPunct="1">
              <a:buFont typeface="Arial" pitchFamily="34" charset="0"/>
              <a:buNone/>
            </a:pPr>
            <a:r>
              <a:rPr lang="en-GB" altLang="en-US" sz="2400" b="1" smtClean="0"/>
              <a:t>Nadia has cerebral palsy and is deaf.</a:t>
            </a:r>
          </a:p>
          <a:p>
            <a:pPr eaLnBrk="1" hangingPunct="1">
              <a:buFont typeface="Arial" pitchFamily="34" charset="0"/>
              <a:buNone/>
            </a:pPr>
            <a:r>
              <a:rPr lang="en-GB" altLang="en-US" sz="2400" b="1" smtClean="0"/>
              <a:t>When she was aged 6 her parents moved 100 miles to Halifax as the local Authority had signed the Salamanca statement and said they could accommodate her.</a:t>
            </a:r>
          </a:p>
          <a:p>
            <a:pPr eaLnBrk="1" hangingPunct="1">
              <a:buFont typeface="Arial" pitchFamily="34" charset="0"/>
              <a:buNone/>
            </a:pPr>
            <a:r>
              <a:rPr lang="en-GB" altLang="en-US" sz="2400" b="1" smtClean="0"/>
              <a:t>Last July she got 2 GCSE’s and is now in college  studying BTEC social and health care</a:t>
            </a:r>
          </a:p>
        </p:txBody>
      </p:sp>
      <p:pic>
        <p:nvPicPr>
          <p:cNvPr id="60420" name="Picture 5" descr="Nadia Clarke with her mother"/>
          <p:cNvPicPr>
            <a:picLocks noChangeAspect="1" noChangeArrowheads="1"/>
          </p:cNvPicPr>
          <p:nvPr/>
        </p:nvPicPr>
        <p:blipFill>
          <a:blip r:embed="rId2" cstate="print"/>
          <a:srcRect/>
          <a:stretch>
            <a:fillRect/>
          </a:stretch>
        </p:blipFill>
        <p:spPr bwMode="auto">
          <a:xfrm>
            <a:off x="0" y="1285875"/>
            <a:ext cx="5351463" cy="3214688"/>
          </a:xfrm>
          <a:prstGeom prst="rect">
            <a:avLst/>
          </a:prstGeom>
          <a:noFill/>
          <a:ln w="9525">
            <a:noFill/>
            <a:miter lim="800000"/>
            <a:headEnd/>
            <a:tailEnd/>
          </a:ln>
        </p:spPr>
      </p:pic>
      <p:sp>
        <p:nvSpPr>
          <p:cNvPr id="60421" name="TextBox 4"/>
          <p:cNvSpPr txBox="1">
            <a:spLocks noChangeArrowheads="1"/>
          </p:cNvSpPr>
          <p:nvPr/>
        </p:nvSpPr>
        <p:spPr bwMode="auto">
          <a:xfrm>
            <a:off x="214313" y="5072063"/>
            <a:ext cx="4572000" cy="1200150"/>
          </a:xfrm>
          <a:prstGeom prst="rect">
            <a:avLst/>
          </a:prstGeom>
          <a:noFill/>
          <a:ln w="9525">
            <a:noFill/>
            <a:miter lim="800000"/>
            <a:headEnd/>
            <a:tailEnd/>
          </a:ln>
        </p:spPr>
        <p:txBody>
          <a:bodyPr>
            <a:spAutoFit/>
          </a:bodyPr>
          <a:lstStyle/>
          <a:p>
            <a:r>
              <a:rPr lang="en-GB" altLang="en-US"/>
              <a:t>"</a:t>
            </a:r>
            <a:r>
              <a:rPr lang="en-GB" altLang="en-US" b="1"/>
              <a:t>Now I'm off to college and then after that uni, I hope, maybe travel the world for a year, and then go on to my dream of working in healthcare." </a:t>
            </a:r>
          </a:p>
        </p:txBody>
      </p:sp>
      <p:pic>
        <p:nvPicPr>
          <p:cNvPr id="60422" name="Picture 1" descr="X:\My Documents\My Pictures\RRDE Logo\rrlogo.gif"/>
          <p:cNvPicPr>
            <a:picLocks noChangeAspect="1" noChangeArrowheads="1"/>
          </p:cNvPicPr>
          <p:nvPr/>
        </p:nvPicPr>
        <p:blipFill>
          <a:blip r:embed="rId3" cstate="print"/>
          <a:srcRect/>
          <a:stretch>
            <a:fillRect/>
          </a:stretch>
        </p:blipFill>
        <p:spPr bwMode="auto">
          <a:xfrm>
            <a:off x="142875" y="0"/>
            <a:ext cx="1674813" cy="984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normAutofit fontScale="90000"/>
          </a:bodyPr>
          <a:lstStyle/>
          <a:p>
            <a:r>
              <a:rPr lang="en-GB" sz="3200" b="1" dirty="0" smtClean="0">
                <a:solidFill>
                  <a:srgbClr val="FF0000"/>
                </a:solidFill>
              </a:rPr>
              <a:t>Set and Review Values of Organisation in light of Disability Equality Duty: Index for Inclusion</a:t>
            </a:r>
            <a:endParaRPr lang="en-GB" sz="3200" b="1" dirty="0">
              <a:solidFill>
                <a:srgbClr val="FF0000"/>
              </a:solidFill>
            </a:endParaRPr>
          </a:p>
        </p:txBody>
      </p:sp>
      <p:sp>
        <p:nvSpPr>
          <p:cNvPr id="3" name="Content Placeholder 2"/>
          <p:cNvSpPr>
            <a:spLocks noGrp="1"/>
          </p:cNvSpPr>
          <p:nvPr>
            <p:ph idx="1"/>
          </p:nvPr>
        </p:nvSpPr>
        <p:spPr>
          <a:xfrm>
            <a:off x="0" y="980728"/>
            <a:ext cx="8892480" cy="5877272"/>
          </a:xfrm>
        </p:spPr>
        <p:txBody>
          <a:bodyPr>
            <a:normAutofit fontScale="62500" lnSpcReduction="20000"/>
          </a:bodyPr>
          <a:lstStyle/>
          <a:p>
            <a:r>
              <a:rPr lang="en-GB" b="1" dirty="0"/>
              <a:t>Valuing all students and staff equally.</a:t>
            </a:r>
          </a:p>
          <a:p>
            <a:r>
              <a:rPr lang="en-GB" b="1" dirty="0"/>
              <a:t>Increasing the participation of students in, and reducing their exclusion from, the cultures, curricula and communities of local schools.</a:t>
            </a:r>
          </a:p>
          <a:p>
            <a:r>
              <a:rPr lang="en-GB" b="1" dirty="0"/>
              <a:t>Restructuring the cultures, policies and practices in schools so that they respond to the diversity of students in the locality.</a:t>
            </a:r>
          </a:p>
          <a:p>
            <a:r>
              <a:rPr lang="en-GB" b="1" dirty="0"/>
              <a:t>Reducing barriers to learning and participation for all students, not only those with impairments or those who are categorised as `having special educational needs'.</a:t>
            </a:r>
          </a:p>
          <a:p>
            <a:r>
              <a:rPr lang="en-GB" b="1" dirty="0"/>
              <a:t>Learning from attempts to overcome barriers to the access and participation of particular students to make changes for the benefit of students more widely.</a:t>
            </a:r>
          </a:p>
          <a:p>
            <a:r>
              <a:rPr lang="en-GB" b="1" dirty="0"/>
              <a:t>Viewing the difference between students as resources to support learning, rather than as problems to be overcome.</a:t>
            </a:r>
          </a:p>
          <a:p>
            <a:r>
              <a:rPr lang="en-GB" b="1" dirty="0"/>
              <a:t>Acknowledging the right of students to an education in their locality.</a:t>
            </a:r>
          </a:p>
          <a:p>
            <a:r>
              <a:rPr lang="en-GB" b="1" dirty="0"/>
              <a:t>Improving schools for staff as well as for students.</a:t>
            </a:r>
          </a:p>
          <a:p>
            <a:r>
              <a:rPr lang="en-GB" b="1" dirty="0"/>
              <a:t>Emphasising the role of schools in building community and developing values, as well as in increasing achievement.</a:t>
            </a:r>
          </a:p>
          <a:p>
            <a:r>
              <a:rPr lang="en-GB" b="1" dirty="0"/>
              <a:t>Fostering mutually sustaining relationships between schools and communities.</a:t>
            </a:r>
          </a:p>
          <a:p>
            <a:r>
              <a:rPr lang="en-GB" b="1" dirty="0"/>
              <a:t>Recognising that inclusion in education is one aspect of inclusion in society.</a:t>
            </a:r>
          </a:p>
          <a:p>
            <a:r>
              <a:rPr lang="en-GB" dirty="0" smtClean="0"/>
              <a:t>http://www.csie.org.uk/resources/inclusion-index-explained.shtml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Documents and Settings\Richard Rieser.RICHARD-BFF3D22\My Documents\My Pictures\Inclusion is NOT.jpg"/>
          <p:cNvPicPr>
            <a:picLocks noChangeAspect="1" noChangeArrowheads="1"/>
          </p:cNvPicPr>
          <p:nvPr/>
        </p:nvPicPr>
        <p:blipFill>
          <a:blip r:embed="rId2" cstate="print"/>
          <a:srcRect/>
          <a:stretch>
            <a:fillRect/>
          </a:stretch>
        </p:blipFill>
        <p:spPr bwMode="auto">
          <a:xfrm>
            <a:off x="0" y="0"/>
            <a:ext cx="3928363" cy="2924944"/>
          </a:xfrm>
          <a:prstGeom prst="rect">
            <a:avLst/>
          </a:prstGeom>
          <a:noFill/>
          <a:ln w="9525">
            <a:noFill/>
            <a:miter lim="800000"/>
            <a:headEnd/>
            <a:tailEnd/>
          </a:ln>
        </p:spPr>
      </p:pic>
      <p:pic>
        <p:nvPicPr>
          <p:cNvPr id="61443" name="Picture 1" descr="X:\My Documents\My Pictures\RRDE Logo\rrlogo.gif"/>
          <p:cNvPicPr>
            <a:picLocks noChangeAspect="1" noChangeArrowheads="1"/>
          </p:cNvPicPr>
          <p:nvPr/>
        </p:nvPicPr>
        <p:blipFill>
          <a:blip r:embed="rId3" cstate="print"/>
          <a:srcRect/>
          <a:stretch>
            <a:fillRect/>
          </a:stretch>
        </p:blipFill>
        <p:spPr bwMode="auto">
          <a:xfrm>
            <a:off x="8012113" y="6000750"/>
            <a:ext cx="1131887" cy="642938"/>
          </a:xfrm>
          <a:prstGeom prst="rect">
            <a:avLst/>
          </a:prstGeom>
          <a:noFill/>
          <a:ln w="9525">
            <a:noFill/>
            <a:miter lim="800000"/>
            <a:headEnd/>
            <a:tailEnd/>
          </a:ln>
        </p:spPr>
      </p:pic>
      <p:pic>
        <p:nvPicPr>
          <p:cNvPr id="4" name="Picture 2" descr="C:\Documents and Settings\Richard Rieser.RICHARD-BFF3D22\My Documents\My Pictures\Inclusion IS.jpg"/>
          <p:cNvPicPr>
            <a:picLocks noChangeAspect="1" noChangeArrowheads="1"/>
          </p:cNvPicPr>
          <p:nvPr/>
        </p:nvPicPr>
        <p:blipFill>
          <a:blip r:embed="rId4" cstate="print"/>
          <a:srcRect/>
          <a:stretch>
            <a:fillRect/>
          </a:stretch>
        </p:blipFill>
        <p:spPr bwMode="auto">
          <a:xfrm>
            <a:off x="3923928" y="2898868"/>
            <a:ext cx="5220072" cy="3833447"/>
          </a:xfrm>
          <a:prstGeom prst="rect">
            <a:avLst/>
          </a:prstGeom>
          <a:noFill/>
          <a:ln w="9525">
            <a:noFill/>
            <a:miter lim="800000"/>
            <a:headEnd/>
            <a:tailEnd/>
          </a:ln>
        </p:spPr>
      </p:pic>
      <p:pic>
        <p:nvPicPr>
          <p:cNvPr id="5" name="Picture 1" descr="X:\My Documents\My Pictures\RRDE Logo\rrlogo.gif"/>
          <p:cNvPicPr>
            <a:picLocks noChangeAspect="1" noChangeArrowheads="1"/>
          </p:cNvPicPr>
          <p:nvPr/>
        </p:nvPicPr>
        <p:blipFill>
          <a:blip r:embed="rId5" cstate="print"/>
          <a:srcRect/>
          <a:stretch>
            <a:fillRect/>
          </a:stretch>
        </p:blipFill>
        <p:spPr bwMode="auto">
          <a:xfrm>
            <a:off x="7812360" y="188640"/>
            <a:ext cx="1155700" cy="6794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4" cstate="print"/>
          <a:srcRect/>
          <a:stretch>
            <a:fillRect/>
          </a:stretch>
        </p:blipFill>
        <p:spPr bwMode="auto">
          <a:xfrm>
            <a:off x="0" y="1052736"/>
            <a:ext cx="9144000" cy="5386062"/>
          </a:xfrm>
          <a:prstGeom prst="rect">
            <a:avLst/>
          </a:prstGeom>
          <a:noFill/>
          <a:ln w="9525">
            <a:noFill/>
            <a:miter lim="800000"/>
            <a:headEnd/>
            <a:tailEnd/>
          </a:ln>
        </p:spPr>
      </p:pic>
      <p:sp>
        <p:nvSpPr>
          <p:cNvPr id="47108" name="Title 1"/>
          <p:cNvSpPr>
            <a:spLocks noGrp="1"/>
          </p:cNvSpPr>
          <p:nvPr>
            <p:ph type="title"/>
          </p:nvPr>
        </p:nvSpPr>
        <p:spPr>
          <a:xfrm>
            <a:off x="395536" y="188640"/>
            <a:ext cx="8352928" cy="792088"/>
          </a:xfrm>
        </p:spPr>
        <p:txBody>
          <a:bodyPr>
            <a:noAutofit/>
          </a:bodyPr>
          <a:lstStyle/>
          <a:p>
            <a:pPr eaLnBrk="1" hangingPunct="1"/>
            <a:r>
              <a:rPr lang="en-GB" sz="3200" b="1" dirty="0" smtClean="0">
                <a:solidFill>
                  <a:srgbClr val="FF0000"/>
                </a:solidFill>
              </a:rPr>
              <a:t>The Bicycle all process move in same direction guided by Equality and Value for Money</a:t>
            </a:r>
          </a:p>
        </p:txBody>
      </p:sp>
      <p:graphicFrame>
        <p:nvGraphicFramePr>
          <p:cNvPr id="47106" name="Object 19"/>
          <p:cNvGraphicFramePr>
            <a:graphicFrameLocks noChangeAspect="1"/>
          </p:cNvGraphicFramePr>
          <p:nvPr/>
        </p:nvGraphicFramePr>
        <p:xfrm>
          <a:off x="5148064" y="3068960"/>
          <a:ext cx="3995936" cy="3327620"/>
        </p:xfrm>
        <a:graphic>
          <a:graphicData uri="http://schemas.openxmlformats.org/presentationml/2006/ole">
            <p:oleObj spid="_x0000_s1026" name="Document" r:id="rId5" imgW="3743834" imgH="3118334" progId="Word.Document.8">
              <p:embed/>
            </p:oleObj>
          </a:graphicData>
        </a:graphic>
      </p:graphicFrame>
      <p:pic>
        <p:nvPicPr>
          <p:cNvPr id="47109" name="Picture 5"/>
          <p:cNvPicPr>
            <a:picLocks noGrp="1" noChangeAspect="1" noChangeArrowheads="1"/>
          </p:cNvPicPr>
          <p:nvPr>
            <p:ph idx="1"/>
          </p:nvPr>
        </p:nvPicPr>
        <p:blipFill>
          <a:blip r:embed="rId6" cstate="print"/>
          <a:srcRect/>
          <a:stretch>
            <a:fillRect/>
          </a:stretch>
        </p:blipFill>
        <p:spPr>
          <a:xfrm>
            <a:off x="-14747" y="3212976"/>
            <a:ext cx="3692551" cy="3240360"/>
          </a:xfrm>
        </p:spPr>
      </p:pic>
      <p:sp>
        <p:nvSpPr>
          <p:cNvPr id="8" name="Oval 7"/>
          <p:cNvSpPr/>
          <p:nvPr/>
        </p:nvSpPr>
        <p:spPr>
          <a:xfrm rot="21437660">
            <a:off x="8378825" y="6157913"/>
            <a:ext cx="404813" cy="233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a:p>
            <a:pPr algn="ctr" fontAlgn="auto">
              <a:spcBef>
                <a:spcPts val="0"/>
              </a:spcBef>
              <a:spcAft>
                <a:spcPts val="0"/>
              </a:spcAft>
              <a:defRPr/>
            </a:pPr>
            <a:r>
              <a:rPr lang="en-GB" dirty="0"/>
              <a:t>c</a:t>
            </a:r>
          </a:p>
          <a:p>
            <a:pPr algn="ctr" fontAlgn="auto">
              <a:spcBef>
                <a:spcPts val="0"/>
              </a:spcBef>
              <a:spcAft>
                <a:spcPts val="0"/>
              </a:spcAft>
              <a:defRPr/>
            </a:pPr>
            <a:endParaRPr lang="en-GB" dirty="0"/>
          </a:p>
        </p:txBody>
      </p:sp>
      <p:sp>
        <p:nvSpPr>
          <p:cNvPr id="7" name="TextBox 6"/>
          <p:cNvSpPr txBox="1"/>
          <p:nvPr/>
        </p:nvSpPr>
        <p:spPr>
          <a:xfrm>
            <a:off x="323528" y="1772816"/>
            <a:ext cx="1512168" cy="369332"/>
          </a:xfrm>
          <a:prstGeom prst="rect">
            <a:avLst/>
          </a:prstGeom>
          <a:noFill/>
        </p:spPr>
        <p:txBody>
          <a:bodyPr wrap="square" rtlCol="0">
            <a:spAutoFit/>
          </a:bodyPr>
          <a:lstStyle/>
          <a:p>
            <a:r>
              <a:rPr lang="en-GB" b="1" dirty="0" smtClean="0"/>
              <a:t>Procurement</a:t>
            </a:r>
            <a:endParaRPr lang="en-GB" b="1" dirty="0"/>
          </a:p>
        </p:txBody>
      </p:sp>
      <p:sp>
        <p:nvSpPr>
          <p:cNvPr id="9" name="Right Arrow 8"/>
          <p:cNvSpPr/>
          <p:nvPr/>
        </p:nvSpPr>
        <p:spPr>
          <a:xfrm>
            <a:off x="3203848" y="1268760"/>
            <a:ext cx="15841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0" name="TextBox 9"/>
          <p:cNvSpPr txBox="1"/>
          <p:nvPr/>
        </p:nvSpPr>
        <p:spPr>
          <a:xfrm>
            <a:off x="6804248" y="1988840"/>
            <a:ext cx="2160240" cy="369332"/>
          </a:xfrm>
          <a:prstGeom prst="rect">
            <a:avLst/>
          </a:prstGeom>
          <a:noFill/>
        </p:spPr>
        <p:txBody>
          <a:bodyPr wrap="square" rtlCol="0">
            <a:spAutoFit/>
          </a:bodyPr>
          <a:lstStyle/>
          <a:p>
            <a:r>
              <a:rPr lang="en-GB" b="1" dirty="0" smtClean="0"/>
              <a:t>Outcomes</a:t>
            </a:r>
            <a:endParaRPr lang="en-GB"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2800" b="1" dirty="0" smtClean="0">
                <a:solidFill>
                  <a:srgbClr val="FF0000"/>
                </a:solidFill>
              </a:rPr>
              <a:t>Impact on Procurement of School or Local Authority </a:t>
            </a:r>
            <a:endParaRPr lang="en-GB" sz="2800" b="1" dirty="0">
              <a:solidFill>
                <a:srgbClr val="FF0000"/>
              </a:solidFill>
            </a:endParaRPr>
          </a:p>
        </p:txBody>
      </p:sp>
      <p:sp>
        <p:nvSpPr>
          <p:cNvPr id="3" name="Content Placeholder 2"/>
          <p:cNvSpPr>
            <a:spLocks noGrp="1"/>
          </p:cNvSpPr>
          <p:nvPr>
            <p:ph idx="1"/>
          </p:nvPr>
        </p:nvSpPr>
        <p:spPr>
          <a:xfrm>
            <a:off x="457200" y="980728"/>
            <a:ext cx="8229600" cy="5145435"/>
          </a:xfrm>
        </p:spPr>
        <p:txBody>
          <a:bodyPr/>
          <a:lstStyle/>
          <a:p>
            <a:pPr>
              <a:defRPr/>
            </a:pPr>
            <a:r>
              <a:rPr lang="en-US" sz="2200" b="1" dirty="0"/>
              <a:t>Within your procurement activities, consider whether or not your </a:t>
            </a:r>
            <a:r>
              <a:rPr lang="en-US" sz="2200" b="1" dirty="0" err="1" smtClean="0"/>
              <a:t>school,authority’s</a:t>
            </a:r>
            <a:r>
              <a:rPr lang="en-US" sz="2200" b="1" dirty="0" smtClean="0"/>
              <a:t> </a:t>
            </a:r>
            <a:r>
              <a:rPr lang="en-US" sz="2200" b="1" dirty="0"/>
              <a:t>overall corporate vision and aims supports </a:t>
            </a:r>
          </a:p>
          <a:p>
            <a:pPr lvl="1">
              <a:buFont typeface="Arial" pitchFamily="34" charset="0"/>
              <a:buChar char="•"/>
              <a:defRPr/>
            </a:pPr>
            <a:r>
              <a:rPr lang="en-US" sz="2400" dirty="0"/>
              <a:t> </a:t>
            </a:r>
            <a:r>
              <a:rPr lang="en-US" sz="2000" b="1" dirty="0"/>
              <a:t>compliance with the equality duty </a:t>
            </a:r>
          </a:p>
          <a:p>
            <a:pPr lvl="1">
              <a:buNone/>
              <a:defRPr/>
            </a:pPr>
            <a:r>
              <a:rPr lang="en-US" sz="2000" b="1" dirty="0"/>
              <a:t>     adding value by achieving wider corporate equality aims</a:t>
            </a:r>
            <a:endParaRPr lang="en-GB" sz="2000" b="1" dirty="0"/>
          </a:p>
          <a:p>
            <a:pPr marL="0" indent="0">
              <a:buNone/>
              <a:defRPr/>
            </a:pPr>
            <a:endParaRPr lang="en-GB" sz="2400" dirty="0"/>
          </a:p>
          <a:p>
            <a:pPr>
              <a:defRPr/>
            </a:pPr>
            <a:r>
              <a:rPr lang="en-US" sz="2200" b="1" dirty="0"/>
              <a:t>Are relevant equality matters and the requirements of the equality duty addressed in your procurement /commissioning strategy?</a:t>
            </a:r>
            <a:endParaRPr lang="en-GB" sz="2200" b="1" dirty="0"/>
          </a:p>
          <a:p>
            <a:pPr marL="0" indent="0">
              <a:buNone/>
              <a:defRPr/>
            </a:pPr>
            <a:endParaRPr lang="en-US" sz="2400" b="1" dirty="0"/>
          </a:p>
          <a:p>
            <a:pPr marL="0" indent="0">
              <a:buNone/>
              <a:defRPr/>
            </a:pPr>
            <a:r>
              <a:rPr lang="en-US" sz="2200" b="1" dirty="0"/>
              <a:t>    What steps can you take to improve your performance?</a:t>
            </a:r>
            <a:endParaRPr lang="en-GB" sz="2200" b="1"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p:spPr>
        <p:txBody>
          <a:bodyPr>
            <a:normAutofit fontScale="90000"/>
          </a:bodyPr>
          <a:lstStyle/>
          <a:p>
            <a:r>
              <a:rPr lang="en-GB" sz="2800" b="1" dirty="0" smtClean="0">
                <a:solidFill>
                  <a:srgbClr val="FF0000"/>
                </a:solidFill>
              </a:rPr>
              <a:t>Why are so few children with disabilities accessing and completing basic education? Finding from the UNICEF REAP Project 1.</a:t>
            </a:r>
            <a:endParaRPr lang="en-GB" sz="2800" b="1" dirty="0">
              <a:solidFill>
                <a:srgbClr val="FF0000"/>
              </a:solidFill>
            </a:endParaRPr>
          </a:p>
        </p:txBody>
      </p:sp>
      <p:sp>
        <p:nvSpPr>
          <p:cNvPr id="3" name="Content Placeholder 2"/>
          <p:cNvSpPr>
            <a:spLocks noGrp="1"/>
          </p:cNvSpPr>
          <p:nvPr>
            <p:ph idx="1"/>
          </p:nvPr>
        </p:nvSpPr>
        <p:spPr>
          <a:xfrm>
            <a:off x="323528" y="1052736"/>
            <a:ext cx="8363272" cy="5328592"/>
          </a:xfrm>
        </p:spPr>
        <p:txBody>
          <a:bodyPr>
            <a:noAutofit/>
          </a:bodyPr>
          <a:lstStyle/>
          <a:p>
            <a:r>
              <a:rPr lang="en-GB" b="1" dirty="0" smtClean="0">
                <a:solidFill>
                  <a:srgbClr val="7030A0"/>
                </a:solidFill>
              </a:rPr>
              <a:t>Generalised approaches of the inclusion of all excluded groups are not sufficient. Education for All and Millennium Development Goal 2 have talked of All, without the specifics of the training and accommodation of meeting different impairment needs. </a:t>
            </a:r>
          </a:p>
          <a:p>
            <a:r>
              <a:rPr lang="en-GB" b="1" dirty="0" smtClean="0">
                <a:solidFill>
                  <a:srgbClr val="C00000"/>
                </a:solidFill>
              </a:rPr>
              <a:t>Reactions to categorical medical model/deficit SEN approaches has led to its replacement with generalised inclusion principles</a:t>
            </a:r>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8012112" y="6215062"/>
            <a:ext cx="1131888" cy="642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smtClean="0">
                <a:solidFill>
                  <a:srgbClr val="FF0000"/>
                </a:solidFill>
              </a:rPr>
              <a:t>Why are so few children with disabilities accessing and completing basic education? </a:t>
            </a:r>
            <a:r>
              <a:rPr lang="en-GB" sz="2400" b="1" dirty="0">
                <a:solidFill>
                  <a:srgbClr val="FF0000"/>
                </a:solidFill>
              </a:rPr>
              <a:t> </a:t>
            </a:r>
            <a:r>
              <a:rPr lang="en-GB" sz="2400" b="1" dirty="0" smtClean="0">
                <a:solidFill>
                  <a:srgbClr val="FF0000"/>
                </a:solidFill>
              </a:rPr>
              <a:t>2.</a:t>
            </a:r>
            <a:endParaRPr lang="en-GB" sz="2400" dirty="0"/>
          </a:p>
        </p:txBody>
      </p:sp>
      <p:sp>
        <p:nvSpPr>
          <p:cNvPr id="3" name="Content Placeholder 2"/>
          <p:cNvSpPr>
            <a:spLocks noGrp="1"/>
          </p:cNvSpPr>
          <p:nvPr>
            <p:ph idx="1"/>
          </p:nvPr>
        </p:nvSpPr>
        <p:spPr/>
        <p:txBody>
          <a:bodyPr>
            <a:normAutofit fontScale="92500" lnSpcReduction="20000"/>
          </a:bodyPr>
          <a:lstStyle/>
          <a:p>
            <a:r>
              <a:rPr lang="en-GB" b="1" dirty="0">
                <a:solidFill>
                  <a:schemeClr val="tx2">
                    <a:lumMod val="75000"/>
                  </a:schemeClr>
                </a:solidFill>
              </a:rPr>
              <a:t>This leaves  most teachers believing that the expertise for, and the inclusion of, children with disabilities, is someone else’s expertise and responsibility. </a:t>
            </a:r>
          </a:p>
          <a:p>
            <a:r>
              <a:rPr lang="en-GB" b="1" dirty="0">
                <a:solidFill>
                  <a:srgbClr val="C00000"/>
                </a:solidFill>
              </a:rPr>
              <a:t>What is needed is </a:t>
            </a:r>
            <a:r>
              <a:rPr lang="en-GB" b="1" i="1" u="sng" dirty="0">
                <a:solidFill>
                  <a:srgbClr val="002060"/>
                </a:solidFill>
              </a:rPr>
              <a:t>twin track approach</a:t>
            </a:r>
            <a:r>
              <a:rPr lang="en-GB" b="1" i="1" u="sng" dirty="0">
                <a:solidFill>
                  <a:srgbClr val="C00000"/>
                </a:solidFill>
              </a:rPr>
              <a:t>, </a:t>
            </a:r>
            <a:r>
              <a:rPr lang="en-GB" b="1" dirty="0">
                <a:solidFill>
                  <a:srgbClr val="C00000"/>
                </a:solidFill>
              </a:rPr>
              <a:t>with</a:t>
            </a:r>
            <a:r>
              <a:rPr lang="en-GB" b="1" i="1" dirty="0">
                <a:solidFill>
                  <a:srgbClr val="C00000"/>
                </a:solidFill>
              </a:rPr>
              <a:t> </a:t>
            </a:r>
            <a:r>
              <a:rPr lang="en-GB" b="1" dirty="0">
                <a:solidFill>
                  <a:srgbClr val="C00000"/>
                </a:solidFill>
              </a:rPr>
              <a:t>mandatory training, for all teachers on how to meet impairment specific needs, as well as, more general training on developing child friendly classrooms for all. Backed up by disability specialist local resource centres and teachers.</a:t>
            </a:r>
          </a:p>
          <a:p>
            <a:endParaRPr lang="en-GB"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8012112" y="6215062"/>
            <a:ext cx="1131888" cy="642938"/>
          </a:xfrm>
          <a:prstGeom prst="rect">
            <a:avLst/>
          </a:prstGeom>
          <a:noFill/>
          <a:ln w="9525">
            <a:noFill/>
            <a:miter lim="800000"/>
            <a:headEnd/>
            <a:tailEnd/>
          </a:ln>
        </p:spPr>
      </p:pic>
    </p:spTree>
    <p:extLst>
      <p:ext uri="{BB962C8B-B14F-4D97-AF65-F5344CB8AC3E}">
        <p14:creationId xmlns:p14="http://schemas.microsoft.com/office/powerpoint/2010/main" xmlns="" val="41598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136904" cy="1077218"/>
          </a:xfrm>
          <a:prstGeom prst="rect">
            <a:avLst/>
          </a:prstGeom>
          <a:noFill/>
        </p:spPr>
        <p:txBody>
          <a:bodyPr wrap="square" rtlCol="0">
            <a:spAutoFit/>
          </a:bodyPr>
          <a:lstStyle/>
          <a:p>
            <a:r>
              <a:rPr lang="en-GB" sz="3200" b="1" u="sng" dirty="0">
                <a:solidFill>
                  <a:srgbClr val="C00000"/>
                </a:solidFill>
              </a:rPr>
              <a:t>Track </a:t>
            </a:r>
            <a:r>
              <a:rPr lang="en-GB" sz="3200" b="1" u="sng" dirty="0" smtClean="0">
                <a:solidFill>
                  <a:srgbClr val="C00000"/>
                </a:solidFill>
              </a:rPr>
              <a:t>One </a:t>
            </a:r>
            <a:r>
              <a:rPr lang="en-GB" sz="3200" b="1" i="1" dirty="0" smtClean="0">
                <a:solidFill>
                  <a:srgbClr val="C00000"/>
                </a:solidFill>
              </a:rPr>
              <a:t>Education</a:t>
            </a:r>
            <a:r>
              <a:rPr lang="en-GB" sz="3200" b="1" dirty="0" smtClean="0">
                <a:solidFill>
                  <a:srgbClr val="C00000"/>
                </a:solidFill>
              </a:rPr>
              <a:t> </a:t>
            </a:r>
            <a:r>
              <a:rPr lang="en-GB" sz="3200" b="1" dirty="0">
                <a:solidFill>
                  <a:srgbClr val="C00000"/>
                </a:solidFill>
              </a:rPr>
              <a:t>based on Principles of </a:t>
            </a:r>
            <a:r>
              <a:rPr lang="en-GB" sz="3200" b="1" dirty="0" smtClean="0">
                <a:solidFill>
                  <a:srgbClr val="C00000"/>
                </a:solidFill>
              </a:rPr>
              <a:t>Equality </a:t>
            </a:r>
            <a:r>
              <a:rPr lang="en-GB" sz="3200" b="1" dirty="0">
                <a:solidFill>
                  <a:srgbClr val="C00000"/>
                </a:solidFill>
              </a:rPr>
              <a:t>and </a:t>
            </a:r>
            <a:r>
              <a:rPr lang="en-GB" sz="3200" b="1" dirty="0" smtClean="0">
                <a:solidFill>
                  <a:srgbClr val="C00000"/>
                </a:solidFill>
              </a:rPr>
              <a:t>Child Empowerment</a:t>
            </a:r>
            <a:r>
              <a:rPr lang="en-GB" sz="3200" b="1" dirty="0">
                <a:solidFill>
                  <a:srgbClr val="C00000"/>
                </a:solidFill>
              </a:rPr>
              <a:t>.</a:t>
            </a:r>
          </a:p>
        </p:txBody>
      </p:sp>
      <p:sp>
        <p:nvSpPr>
          <p:cNvPr id="6" name="Content Placeholder 5"/>
          <p:cNvSpPr>
            <a:spLocks noGrp="1"/>
          </p:cNvSpPr>
          <p:nvPr>
            <p:ph idx="1"/>
          </p:nvPr>
        </p:nvSpPr>
        <p:spPr>
          <a:xfrm>
            <a:off x="457200" y="1600201"/>
            <a:ext cx="8229600" cy="4997151"/>
          </a:xfrm>
        </p:spPr>
        <p:txBody>
          <a:bodyPr>
            <a:normAutofit fontScale="92500" lnSpcReduction="20000"/>
          </a:bodyPr>
          <a:lstStyle/>
          <a:p>
            <a:pPr lvl="0"/>
            <a:r>
              <a:rPr lang="en-GB" b="1" dirty="0" smtClean="0">
                <a:latin typeface="Calibri" pitchFamily="34" charset="0"/>
                <a:ea typeface="Calibri" pitchFamily="34" charset="0"/>
                <a:cs typeface="Calibri" pitchFamily="34" charset="0"/>
              </a:rPr>
              <a:t>Equality </a:t>
            </a:r>
            <a:r>
              <a:rPr lang="en-GB" b="1" dirty="0">
                <a:latin typeface="Calibri" pitchFamily="34" charset="0"/>
                <a:ea typeface="Calibri" pitchFamily="34" charset="0"/>
                <a:cs typeface="Calibri" pitchFamily="34" charset="0"/>
              </a:rPr>
              <a:t>and Valuing </a:t>
            </a:r>
            <a:r>
              <a:rPr lang="en-GB" b="1" dirty="0" smtClean="0">
                <a:latin typeface="Calibri" pitchFamily="34" charset="0"/>
                <a:ea typeface="Calibri" pitchFamily="34" charset="0"/>
                <a:cs typeface="Calibri" pitchFamily="34" charset="0"/>
              </a:rPr>
              <a:t>Difference</a:t>
            </a:r>
            <a:endParaRPr lang="en-GB" b="1" dirty="0">
              <a:latin typeface="Arial" pitchFamily="34" charset="0"/>
              <a:cs typeface="Arial" pitchFamily="34" charset="0"/>
            </a:endParaRPr>
          </a:p>
          <a:p>
            <a:r>
              <a:rPr lang="en-GB" b="1" dirty="0"/>
              <a:t>Identifying Barriers-Finding </a:t>
            </a:r>
            <a:r>
              <a:rPr lang="en-GB" b="1" dirty="0" smtClean="0"/>
              <a:t>Solutions</a:t>
            </a:r>
          </a:p>
          <a:p>
            <a:pPr fontAlgn="base">
              <a:spcBef>
                <a:spcPct val="0"/>
              </a:spcBef>
              <a:spcAft>
                <a:spcPct val="0"/>
              </a:spcAft>
            </a:pPr>
            <a:r>
              <a:rPr lang="en-GB" b="1" dirty="0" smtClean="0">
                <a:latin typeface="Calibri" pitchFamily="34" charset="0"/>
                <a:ea typeface="Calibri" pitchFamily="34" charset="0"/>
                <a:cs typeface="Calibri" pitchFamily="34" charset="0"/>
              </a:rPr>
              <a:t>Collaborative </a:t>
            </a:r>
            <a:r>
              <a:rPr lang="en-GB" b="1" dirty="0">
                <a:latin typeface="Calibri" pitchFamily="34" charset="0"/>
                <a:ea typeface="Calibri" pitchFamily="34" charset="0"/>
                <a:cs typeface="Calibri" pitchFamily="34" charset="0"/>
              </a:rPr>
              <a:t>Learning </a:t>
            </a:r>
            <a:r>
              <a:rPr lang="en-GB" b="1" dirty="0" smtClean="0">
                <a:latin typeface="Calibri" pitchFamily="34" charset="0"/>
                <a:ea typeface="Calibri" pitchFamily="34" charset="0"/>
                <a:cs typeface="Calibri" pitchFamily="34" charset="0"/>
              </a:rPr>
              <a:t>-Peer Support</a:t>
            </a:r>
          </a:p>
          <a:p>
            <a:pPr lvl="0" fontAlgn="base">
              <a:spcBef>
                <a:spcPct val="0"/>
              </a:spcBef>
              <a:spcAft>
                <a:spcPct val="0"/>
              </a:spcAft>
            </a:pPr>
            <a:r>
              <a:rPr lang="en-GB" b="1" dirty="0">
                <a:latin typeface="Calibri" pitchFamily="34" charset="0"/>
                <a:ea typeface="Calibri" pitchFamily="34" charset="0"/>
                <a:cs typeface="Calibri" pitchFamily="34" charset="0"/>
              </a:rPr>
              <a:t>Differentiation &amp; Flexible Curriculum and </a:t>
            </a:r>
            <a:r>
              <a:rPr lang="en-GB" b="1" dirty="0" smtClean="0">
                <a:latin typeface="Calibri" pitchFamily="34" charset="0"/>
                <a:ea typeface="Calibri" pitchFamily="34" charset="0"/>
                <a:cs typeface="Calibri" pitchFamily="34" charset="0"/>
              </a:rPr>
              <a:t>Assessment and monitoring</a:t>
            </a:r>
            <a:endParaRPr lang="en-GB" b="1" dirty="0">
              <a:latin typeface="Arial" pitchFamily="34" charset="0"/>
              <a:cs typeface="Arial" pitchFamily="34" charset="0"/>
            </a:endParaRPr>
          </a:p>
          <a:p>
            <a:pPr lvl="0" fontAlgn="base">
              <a:spcBef>
                <a:spcPct val="0"/>
              </a:spcBef>
              <a:spcAft>
                <a:spcPct val="0"/>
              </a:spcAft>
            </a:pPr>
            <a:r>
              <a:rPr lang="en-GB" b="1" dirty="0">
                <a:latin typeface="Calibri" pitchFamily="34" charset="0"/>
                <a:ea typeface="Calibri" pitchFamily="34" charset="0"/>
                <a:cs typeface="Calibri" pitchFamily="34" charset="0"/>
              </a:rPr>
              <a:t>Stimulating and Interesting Multi-Sensory Learning </a:t>
            </a:r>
            <a:r>
              <a:rPr lang="en-GB" b="1" dirty="0" smtClean="0">
                <a:latin typeface="Calibri" pitchFamily="34" charset="0"/>
                <a:ea typeface="Calibri" pitchFamily="34" charset="0"/>
                <a:cs typeface="Calibri" pitchFamily="34" charset="0"/>
              </a:rPr>
              <a:t>Environment</a:t>
            </a:r>
          </a:p>
          <a:p>
            <a:pPr fontAlgn="base">
              <a:spcBef>
                <a:spcPct val="0"/>
              </a:spcBef>
              <a:spcAft>
                <a:spcPct val="0"/>
              </a:spcAft>
            </a:pPr>
            <a:r>
              <a:rPr lang="en-GB" b="1" dirty="0">
                <a:latin typeface="Calibri" pitchFamily="34" charset="0"/>
                <a:ea typeface="Calibri" pitchFamily="34" charset="0"/>
                <a:cs typeface="Calibri" pitchFamily="34" charset="0"/>
              </a:rPr>
              <a:t>Anti Bias </a:t>
            </a:r>
            <a:r>
              <a:rPr lang="en-GB" b="1" dirty="0" smtClean="0">
                <a:latin typeface="Calibri" pitchFamily="34" charset="0"/>
                <a:ea typeface="Calibri" pitchFamily="34" charset="0"/>
                <a:cs typeface="Calibri" pitchFamily="34" charset="0"/>
              </a:rPr>
              <a:t>Curriculum-Disability Equality Training </a:t>
            </a:r>
          </a:p>
          <a:p>
            <a:pPr fontAlgn="base">
              <a:spcBef>
                <a:spcPct val="0"/>
              </a:spcBef>
              <a:spcAft>
                <a:spcPct val="0"/>
              </a:spcAft>
            </a:pPr>
            <a:r>
              <a:rPr lang="en-GB" b="1" dirty="0"/>
              <a:t>Child Centred Pedagogy, Creative with Reflective </a:t>
            </a:r>
            <a:r>
              <a:rPr lang="en-GB" b="1" dirty="0" smtClean="0"/>
              <a:t>Teachers</a:t>
            </a:r>
          </a:p>
          <a:p>
            <a:pPr fontAlgn="base">
              <a:spcBef>
                <a:spcPct val="0"/>
              </a:spcBef>
              <a:spcAft>
                <a:spcPct val="0"/>
              </a:spcAft>
            </a:pPr>
            <a:r>
              <a:rPr lang="en-GB" b="1" dirty="0"/>
              <a:t>Quality education requiring rigour and effort for each child to achieve their potential</a:t>
            </a:r>
          </a:p>
          <a:p>
            <a:pPr fontAlgn="base">
              <a:spcBef>
                <a:spcPct val="0"/>
              </a:spcBef>
              <a:spcAft>
                <a:spcPct val="0"/>
              </a:spcAft>
            </a:pPr>
            <a:endParaRPr lang="en-GB" b="1" dirty="0"/>
          </a:p>
          <a:p>
            <a:pPr fontAlgn="base">
              <a:spcBef>
                <a:spcPct val="0"/>
              </a:spcBef>
              <a:spcAft>
                <a:spcPct val="0"/>
              </a:spcAft>
            </a:pPr>
            <a:endParaRPr lang="en-GB" b="1" dirty="0" smtClean="0">
              <a:latin typeface="Calibri" pitchFamily="34" charset="0"/>
              <a:ea typeface="Calibri" pitchFamily="34" charset="0"/>
              <a:cs typeface="Calibri" pitchFamily="34" charset="0"/>
            </a:endParaRPr>
          </a:p>
          <a:p>
            <a:pPr fontAlgn="base">
              <a:spcBef>
                <a:spcPct val="0"/>
              </a:spcBef>
              <a:spcAft>
                <a:spcPct val="0"/>
              </a:spcAft>
            </a:pPr>
            <a:endParaRPr lang="en-GB" b="1" dirty="0">
              <a:latin typeface="Arial" pitchFamily="34" charset="0"/>
              <a:cs typeface="Arial" pitchFamily="34" charset="0"/>
            </a:endParaRPr>
          </a:p>
          <a:p>
            <a:pPr lvl="0" fontAlgn="base">
              <a:spcBef>
                <a:spcPct val="0"/>
              </a:spcBef>
              <a:spcAft>
                <a:spcPct val="0"/>
              </a:spcAft>
            </a:pPr>
            <a:endParaRPr lang="en-GB" b="1" dirty="0" smtClean="0">
              <a:latin typeface="Calibri" pitchFamily="34" charset="0"/>
              <a:ea typeface="Calibri" pitchFamily="34" charset="0"/>
              <a:cs typeface="Calibri" pitchFamily="34" charset="0"/>
            </a:endParaRPr>
          </a:p>
          <a:p>
            <a:pPr lvl="0" fontAlgn="base">
              <a:spcBef>
                <a:spcPct val="0"/>
              </a:spcBef>
              <a:spcAft>
                <a:spcPct val="0"/>
              </a:spcAft>
            </a:pPr>
            <a:endParaRPr lang="en-GB" b="1" dirty="0">
              <a:latin typeface="Arial" pitchFamily="34" charset="0"/>
              <a:cs typeface="Arial" pitchFamily="34" charset="0"/>
            </a:endParaRPr>
          </a:p>
          <a:p>
            <a:pPr fontAlgn="base">
              <a:spcBef>
                <a:spcPct val="0"/>
              </a:spcBef>
              <a:spcAft>
                <a:spcPct val="0"/>
              </a:spcAft>
            </a:pPr>
            <a:endParaRPr lang="en-GB" b="1" dirty="0">
              <a:latin typeface="Arial" pitchFamily="34" charset="0"/>
              <a:cs typeface="Arial" pitchFamily="34" charset="0"/>
            </a:endParaRPr>
          </a:p>
          <a:p>
            <a:endParaRPr lang="en-GB" dirty="0"/>
          </a:p>
        </p:txBody>
      </p:sp>
      <p:pic>
        <p:nvPicPr>
          <p:cNvPr id="7" name="Picture 1" descr="X:\My Documents\My Pictures\RRDE Logo\rrlogo.gif"/>
          <p:cNvPicPr>
            <a:picLocks noChangeAspect="1" noChangeArrowheads="1"/>
          </p:cNvPicPr>
          <p:nvPr/>
        </p:nvPicPr>
        <p:blipFill>
          <a:blip r:embed="rId2" cstate="print"/>
          <a:srcRect/>
          <a:stretch>
            <a:fillRect/>
          </a:stretch>
        </p:blipFill>
        <p:spPr bwMode="auto">
          <a:xfrm>
            <a:off x="7092280" y="6058544"/>
            <a:ext cx="1131888" cy="642938"/>
          </a:xfrm>
          <a:prstGeom prst="rect">
            <a:avLst/>
          </a:prstGeom>
          <a:noFill/>
          <a:ln w="9525">
            <a:noFill/>
            <a:miter lim="800000"/>
            <a:headEnd/>
            <a:tailEnd/>
          </a:ln>
        </p:spPr>
      </p:pic>
      <p:pic>
        <p:nvPicPr>
          <p:cNvPr id="583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692696"/>
            <a:ext cx="1977008" cy="19770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95341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102408"/>
            <a:ext cx="898027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u="sng" dirty="0" smtClean="0">
                <a:solidFill>
                  <a:srgbClr val="C00000"/>
                </a:solidFill>
              </a:rPr>
              <a:t>Track Two  </a:t>
            </a:r>
            <a:r>
              <a:rPr lang="en-GB" sz="2800" b="1" dirty="0" smtClean="0">
                <a:solidFill>
                  <a:srgbClr val="C00000"/>
                </a:solidFill>
              </a:rPr>
              <a:t>Education accommodating the different impairment specific needs of children with disabilities.</a:t>
            </a:r>
            <a:endParaRPr lang="en-GB" sz="2800" b="1" dirty="0">
              <a:solidFill>
                <a:srgbClr val="C00000"/>
              </a:solidFill>
            </a:endParaRPr>
          </a:p>
        </p:txBody>
      </p:sp>
      <p:sp>
        <p:nvSpPr>
          <p:cNvPr id="24582" name="Rectangle 6"/>
          <p:cNvSpPr>
            <a:spLocks noChangeArrowheads="1"/>
          </p:cNvSpPr>
          <p:nvPr/>
        </p:nvSpPr>
        <p:spPr bwMode="auto">
          <a:xfrm>
            <a:off x="0" y="1135776"/>
            <a:ext cx="2884154" cy="230832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b="1" dirty="0" smtClean="0">
                <a:solidFill>
                  <a:srgbClr val="C00000"/>
                </a:solidFill>
                <a:latin typeface="Calibri" pitchFamily="34" charset="0"/>
                <a:ea typeface="Calibri" pitchFamily="34" charset="0"/>
                <a:cs typeface="Calibri" pitchFamily="34" charset="0"/>
              </a:rPr>
              <a:t>Blind And Visually Impaired </a:t>
            </a:r>
            <a:endParaRPr kumimoji="0" lang="en-GB" b="1" i="0" u="none" strike="noStrike" cap="none" normalizeH="0" baseline="0" dirty="0" smtClean="0">
              <a:ln>
                <a:noFill/>
              </a:ln>
              <a:solidFill>
                <a:srgbClr val="C00000"/>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b="1" dirty="0" smtClean="0">
                <a:latin typeface="Calibri" pitchFamily="34" charset="0"/>
                <a:ea typeface="Calibri" pitchFamily="34" charset="0"/>
                <a:cs typeface="Calibri" pitchFamily="34" charset="0"/>
              </a:rPr>
              <a:t>Br</a:t>
            </a: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aille, Tactile Maps</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Tapes and Text to Talk,</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Mobility Training,</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Large Print, Magnification,</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Orientation,</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Auditory Environment &amp;</a:t>
            </a:r>
            <a:endParaRPr kumimoji="0" lang="en-GB" b="1" i="0" u="none" strike="noStrike" cap="none" normalizeH="0" baseline="0" dirty="0" smtClean="0">
              <a:ln>
                <a:noFill/>
              </a:ln>
              <a:solidFill>
                <a:schemeClr val="tx1"/>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Talking instruments</a:t>
            </a:r>
            <a:r>
              <a:rPr kumimoji="0" lang="en-GB" b="1" i="0" u="none" strike="noStrike" cap="none" normalizeH="0" baseline="0" dirty="0" smtClean="0">
                <a:ln>
                  <a:noFill/>
                </a:ln>
                <a:solidFill>
                  <a:schemeClr val="tx1"/>
                </a:solidFill>
                <a:effectLst/>
                <a:cs typeface="Arial" pitchFamily="34" charset="0"/>
              </a:rPr>
              <a:t> </a:t>
            </a:r>
          </a:p>
        </p:txBody>
      </p:sp>
      <p:sp>
        <p:nvSpPr>
          <p:cNvPr id="24583" name="Rectangle 7"/>
          <p:cNvSpPr>
            <a:spLocks noChangeArrowheads="1"/>
          </p:cNvSpPr>
          <p:nvPr/>
        </p:nvSpPr>
        <p:spPr bwMode="auto">
          <a:xfrm>
            <a:off x="18550" y="3605827"/>
            <a:ext cx="1728192" cy="175432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C00000"/>
                </a:solidFill>
                <a:effectLst/>
                <a:ea typeface="Calibri" pitchFamily="34" charset="0"/>
                <a:cs typeface="Calibri" pitchFamily="34" charset="0"/>
              </a:rPr>
              <a:t>Deaf Blind </a:t>
            </a:r>
            <a:r>
              <a:rPr kumimoji="0" lang="en-GB" b="1" i="0" u="none" strike="noStrike" cap="none" normalizeH="0" baseline="0" dirty="0" smtClean="0">
                <a:ln>
                  <a:noFill/>
                </a:ln>
                <a:solidFill>
                  <a:schemeClr val="tx1"/>
                </a:solidFill>
                <a:effectLst/>
                <a:ea typeface="Calibri" pitchFamily="34" charset="0"/>
                <a:cs typeface="Calibri" pitchFamily="34" charset="0"/>
              </a:rPr>
              <a:t>Language,</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Interpreters,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Tactile Environment,</a:t>
            </a:r>
          </a:p>
          <a:p>
            <a:pPr marL="0" marR="0" lvl="0" indent="0" algn="l" defTabSz="914400" rtl="0" eaLnBrk="0" fontAlgn="base" latinLnBrk="0" hangingPunct="0">
              <a:lnSpc>
                <a:spcPct val="100000"/>
              </a:lnSpc>
              <a:spcBef>
                <a:spcPct val="0"/>
              </a:spcBef>
              <a:spcAft>
                <a:spcPct val="0"/>
              </a:spcAft>
              <a:buClrTx/>
              <a:buSzTx/>
              <a:buFontTx/>
              <a:buNone/>
              <a:tabLst/>
            </a:pPr>
            <a:r>
              <a:rPr lang="en-GB" b="1" dirty="0" smtClean="0">
                <a:cs typeface="Arial" pitchFamily="34" charset="0"/>
              </a:rPr>
              <a:t>Orientation</a:t>
            </a:r>
            <a:r>
              <a:rPr kumimoji="0" lang="en-GB" b="1" i="0" u="none" strike="noStrike" cap="none" normalizeH="0" baseline="0" dirty="0" smtClean="0">
                <a:ln>
                  <a:noFill/>
                </a:ln>
                <a:solidFill>
                  <a:schemeClr val="tx1"/>
                </a:solidFill>
                <a:effectLst/>
                <a:cs typeface="Arial" pitchFamily="34" charset="0"/>
              </a:rPr>
              <a:t> </a:t>
            </a:r>
          </a:p>
        </p:txBody>
      </p:sp>
      <p:sp>
        <p:nvSpPr>
          <p:cNvPr id="24584" name="Rectangle 8"/>
          <p:cNvSpPr>
            <a:spLocks noChangeArrowheads="1"/>
          </p:cNvSpPr>
          <p:nvPr/>
        </p:nvSpPr>
        <p:spPr bwMode="auto">
          <a:xfrm>
            <a:off x="2916756" y="1135776"/>
            <a:ext cx="2159300" cy="230832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b="1" dirty="0" smtClean="0">
                <a:solidFill>
                  <a:srgbClr val="C00000"/>
                </a:solidFill>
                <a:ea typeface="Calibri" pitchFamily="34" charset="0"/>
                <a:cs typeface="Calibri" pitchFamily="34" charset="0"/>
              </a:rPr>
              <a:t>Deaf &amp; Hearing Impaired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Sign Language Taught &amp;</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Interpretation,</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Oral/Finger Spelling,</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Hearing Aid Support,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Visual Environments</a:t>
            </a:r>
            <a:r>
              <a:rPr kumimoji="0" lang="en-GB" b="1" i="0" u="none" strike="noStrike" cap="none" normalizeH="0" baseline="0" dirty="0" smtClean="0">
                <a:ln>
                  <a:noFill/>
                </a:ln>
                <a:solidFill>
                  <a:schemeClr val="tx1"/>
                </a:solidFill>
                <a:effectLst/>
                <a:cs typeface="Arial" pitchFamily="34" charset="0"/>
              </a:rPr>
              <a:t> </a:t>
            </a:r>
          </a:p>
        </p:txBody>
      </p:sp>
      <p:sp>
        <p:nvSpPr>
          <p:cNvPr id="24585" name="Rectangle 9"/>
          <p:cNvSpPr>
            <a:spLocks noChangeArrowheads="1"/>
          </p:cNvSpPr>
          <p:nvPr/>
        </p:nvSpPr>
        <p:spPr bwMode="auto">
          <a:xfrm>
            <a:off x="1862028" y="3542068"/>
            <a:ext cx="2078624" cy="28623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C00000"/>
                </a:solidFill>
                <a:effectLst/>
                <a:ea typeface="Calibri" pitchFamily="34" charset="0"/>
                <a:cs typeface="Calibri" pitchFamily="34" charset="0"/>
              </a:rPr>
              <a:t>Physical Impairment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Accessible Infra-structure.</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Toilets, Furniture</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Equipment, prosthesis,</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Personal Assistance</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Diet, Transport,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Medication.</a:t>
            </a:r>
            <a:r>
              <a:rPr kumimoji="0" lang="en-GB" b="1" i="0" u="none" strike="noStrike" cap="none" normalizeH="0" baseline="0" dirty="0" smtClean="0">
                <a:ln>
                  <a:noFill/>
                </a:ln>
                <a:solidFill>
                  <a:schemeClr val="tx1"/>
                </a:solidFill>
                <a:effectLst/>
                <a:cs typeface="Arial" pitchFamily="34" charset="0"/>
              </a:rPr>
              <a:t> </a:t>
            </a:r>
          </a:p>
        </p:txBody>
      </p:sp>
      <p:sp>
        <p:nvSpPr>
          <p:cNvPr id="24586" name="Rectangle 10"/>
          <p:cNvSpPr>
            <a:spLocks noChangeArrowheads="1"/>
          </p:cNvSpPr>
          <p:nvPr/>
        </p:nvSpPr>
        <p:spPr bwMode="auto">
          <a:xfrm>
            <a:off x="4052864" y="4096066"/>
            <a:ext cx="2376264" cy="230832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b="1" dirty="0" smtClean="0">
                <a:solidFill>
                  <a:srgbClr val="C00000"/>
                </a:solidFill>
                <a:ea typeface="Calibri" pitchFamily="34" charset="0"/>
                <a:cs typeface="Calibri" pitchFamily="34" charset="0"/>
              </a:rPr>
              <a:t>Specific Learning Difficulty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Colour overlays &amp; background</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Easy Read</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Tapes and Text to Talk </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Spell- checker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Concrete objects</a:t>
            </a:r>
            <a:r>
              <a:rPr kumimoji="0" lang="en-GB" b="1" i="0" u="none" strike="noStrike" cap="none" normalizeH="0" baseline="0" dirty="0" smtClean="0">
                <a:ln>
                  <a:noFill/>
                </a:ln>
                <a:solidFill>
                  <a:schemeClr val="tx1"/>
                </a:solidFill>
                <a:effectLst/>
                <a:cs typeface="Arial" pitchFamily="34" charset="0"/>
              </a:rPr>
              <a:t> </a:t>
            </a:r>
          </a:p>
        </p:txBody>
      </p:sp>
      <p:sp>
        <p:nvSpPr>
          <p:cNvPr id="24587" name="Rectangle 11"/>
          <p:cNvSpPr>
            <a:spLocks noChangeArrowheads="1"/>
          </p:cNvSpPr>
          <p:nvPr/>
        </p:nvSpPr>
        <p:spPr bwMode="auto">
          <a:xfrm>
            <a:off x="5076056" y="1143396"/>
            <a:ext cx="1735088" cy="286232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b="1" dirty="0" smtClean="0">
                <a:solidFill>
                  <a:srgbClr val="C00000"/>
                </a:solidFill>
                <a:latin typeface="Calibri" pitchFamily="34" charset="0"/>
                <a:ea typeface="Calibri" pitchFamily="34" charset="0"/>
                <a:cs typeface="Calibri" pitchFamily="34" charset="0"/>
              </a:rPr>
              <a:t>Speech &amp; Communication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Facilitated Communication</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Augmented Communication</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Switching,</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Talkers,</a:t>
            </a:r>
            <a:endParaRPr kumimoji="0" lang="en-GB" b="1" i="0" u="none" strike="noStrike" cap="none" normalizeH="0" baseline="0" dirty="0" smtClean="0">
              <a:ln>
                <a:noFill/>
              </a:ln>
              <a:solidFill>
                <a:schemeClr val="tx1"/>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Information Grids.</a:t>
            </a:r>
            <a:r>
              <a:rPr kumimoji="0" lang="en-GB" b="1" i="0" u="none" strike="noStrike" cap="none" normalizeH="0" baseline="0" dirty="0" smtClean="0">
                <a:ln>
                  <a:noFill/>
                </a:ln>
                <a:solidFill>
                  <a:schemeClr val="tx1"/>
                </a:solidFill>
                <a:effectLst/>
                <a:cs typeface="Arial" pitchFamily="34" charset="0"/>
              </a:rPr>
              <a:t> </a:t>
            </a:r>
          </a:p>
        </p:txBody>
      </p:sp>
      <p:sp>
        <p:nvSpPr>
          <p:cNvPr id="24588" name="Rectangle 12"/>
          <p:cNvSpPr>
            <a:spLocks noChangeArrowheads="1"/>
          </p:cNvSpPr>
          <p:nvPr/>
        </p:nvSpPr>
        <p:spPr bwMode="auto">
          <a:xfrm>
            <a:off x="6538452" y="4490703"/>
            <a:ext cx="2534112" cy="20313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b="1" dirty="0" smtClean="0">
                <a:solidFill>
                  <a:srgbClr val="C00000"/>
                </a:solidFill>
                <a:latin typeface="Calibri" pitchFamily="34" charset="0"/>
                <a:ea typeface="Calibri" pitchFamily="34" charset="0"/>
                <a:cs typeface="Calibri" pitchFamily="34" charset="0"/>
              </a:rPr>
              <a:t>General Cognitive Impairment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Pictograms</a:t>
            </a:r>
            <a:r>
              <a:rPr lang="en-GB" b="1" dirty="0" smtClean="0">
                <a:latin typeface="Arial" pitchFamily="34" charset="0"/>
                <a:cs typeface="Arial" pitchFamily="34" charset="0"/>
              </a:rPr>
              <a:t>, </a:t>
            </a: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Small Steps Curriculum, </a:t>
            </a:r>
            <a:r>
              <a:rPr lang="en-GB" b="1" dirty="0" smtClean="0">
                <a:latin typeface="Arial" pitchFamily="34" charset="0"/>
                <a:cs typeface="Arial" pitchFamily="34" charset="0"/>
              </a:rPr>
              <a:t> </a:t>
            </a: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Easy Read,</a:t>
            </a:r>
            <a:r>
              <a:rPr lang="en-GB" b="1" dirty="0" smtClean="0">
                <a:latin typeface="Arial" pitchFamily="34" charset="0"/>
                <a:cs typeface="Arial" pitchFamily="34" charset="0"/>
              </a:rPr>
              <a:t> </a:t>
            </a: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Scaffolding, </a:t>
            </a:r>
            <a:r>
              <a:rPr kumimoji="0" lang="en-GB" b="1"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Makaton</a:t>
            </a:r>
            <a:r>
              <a:rPr kumimoji="0" lang="en-GB"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Symbols, Info. Grids,</a:t>
            </a:r>
            <a:endParaRPr kumimoji="0" lang="en-GB" b="1" i="0" u="none" strike="noStrike" cap="none" normalizeH="0" baseline="0" dirty="0" smtClean="0">
              <a:ln>
                <a:noFill/>
              </a:ln>
              <a:solidFill>
                <a:schemeClr val="tx1"/>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Concrete objects</a:t>
            </a:r>
            <a:r>
              <a:rPr kumimoji="0" lang="en-GB" b="1" i="0" u="none" strike="noStrike" cap="none" normalizeH="0" baseline="0" dirty="0" smtClean="0">
                <a:ln>
                  <a:noFill/>
                </a:ln>
                <a:solidFill>
                  <a:schemeClr val="tx1"/>
                </a:solidFill>
                <a:effectLst/>
                <a:cs typeface="Arial" pitchFamily="34" charset="0"/>
              </a:rPr>
              <a:t> </a:t>
            </a:r>
          </a:p>
        </p:txBody>
      </p:sp>
      <p:sp>
        <p:nvSpPr>
          <p:cNvPr id="28" name="Rectangle 13"/>
          <p:cNvSpPr>
            <a:spLocks noChangeArrowheads="1"/>
          </p:cNvSpPr>
          <p:nvPr/>
        </p:nvSpPr>
        <p:spPr bwMode="auto">
          <a:xfrm>
            <a:off x="6840943" y="1056515"/>
            <a:ext cx="2332856" cy="34163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C00000"/>
                </a:solidFill>
                <a:effectLst/>
                <a:ea typeface="Calibri" pitchFamily="34" charset="0"/>
                <a:cs typeface="Calibri" pitchFamily="34" charset="0"/>
              </a:rPr>
              <a:t>Mental Health and Behaviour</a:t>
            </a:r>
            <a:r>
              <a:rPr kumimoji="0" lang="en-GB" b="1" i="0" u="none" strike="noStrike" cap="none" normalizeH="0" dirty="0" smtClean="0">
                <a:ln>
                  <a:noFill/>
                </a:ln>
                <a:solidFill>
                  <a:srgbClr val="C00000"/>
                </a:solidFill>
                <a:effectLst/>
                <a:ea typeface="Calibri" pitchFamily="34" charset="0"/>
                <a:cs typeface="Calibri" pitchFamily="34" charset="0"/>
              </a:rPr>
              <a:t> </a:t>
            </a:r>
            <a:endParaRPr kumimoji="0" lang="en-GB" b="1" i="0" u="none" strike="noStrike" cap="none" normalizeH="0" baseline="0" dirty="0" smtClean="0">
              <a:ln>
                <a:noFill/>
              </a:ln>
              <a:solidFill>
                <a:srgbClr val="C00000"/>
              </a:solidFill>
              <a:effectLst/>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Counselling and</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Personal support,</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Differentiated</a:t>
            </a:r>
            <a:endParaRPr kumimoji="0" lang="en-GB"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Behaviour Policy,</a:t>
            </a:r>
            <a:r>
              <a:rPr lang="en-GB" b="1" dirty="0" smtClean="0">
                <a:solidFill>
                  <a:schemeClr val="tx1"/>
                </a:solidFill>
                <a:cs typeface="Arial" pitchFamily="34" charset="0"/>
              </a:rPr>
              <a:t> </a:t>
            </a:r>
            <a:r>
              <a:rPr kumimoji="0" lang="en-GB" b="1" i="0" u="none" strike="noStrike" cap="none" normalizeH="0" baseline="0" dirty="0" smtClean="0">
                <a:ln>
                  <a:noFill/>
                </a:ln>
                <a:solidFill>
                  <a:schemeClr val="tx1"/>
                </a:solidFill>
                <a:effectLst/>
                <a:ea typeface="Calibri" pitchFamily="34" charset="0"/>
                <a:cs typeface="Calibri" pitchFamily="34" charset="0"/>
              </a:rPr>
              <a:t>Empathy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Quiet /chill out space,</a:t>
            </a:r>
          </a:p>
          <a:p>
            <a:pPr marL="0" marR="0" lvl="0" indent="0" algn="l" defTabSz="914400" rtl="0" eaLnBrk="0" fontAlgn="base" latinLnBrk="0" hangingPunct="0">
              <a:lnSpc>
                <a:spcPct val="100000"/>
              </a:lnSpc>
              <a:spcBef>
                <a:spcPct val="0"/>
              </a:spcBef>
              <a:spcAft>
                <a:spcPct val="0"/>
              </a:spcAft>
              <a:buClrTx/>
              <a:buSzTx/>
              <a:buFontTx/>
              <a:buNone/>
              <a:tabLst/>
            </a:pPr>
            <a:r>
              <a:rPr lang="en-GB" b="1" dirty="0" smtClean="0">
                <a:ea typeface="Calibri" pitchFamily="34" charset="0"/>
                <a:cs typeface="Calibri" pitchFamily="34" charset="0"/>
              </a:rPr>
              <a:t>Circle of Friends,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Calibri" pitchFamily="34" charset="0"/>
                <a:cs typeface="Calibri" pitchFamily="34" charset="0"/>
              </a:rPr>
              <a:t>Differentiated</a:t>
            </a:r>
            <a:r>
              <a:rPr kumimoji="0" lang="en-GB" b="1" i="0" u="none" strike="noStrike" cap="none" normalizeH="0" dirty="0" smtClean="0">
                <a:ln>
                  <a:noFill/>
                </a:ln>
                <a:solidFill>
                  <a:schemeClr val="tx1"/>
                </a:solidFill>
                <a:effectLst/>
                <a:ea typeface="Calibri" pitchFamily="34" charset="0"/>
                <a:cs typeface="Calibri" pitchFamily="34" charset="0"/>
              </a:rPr>
              <a:t> Behaviour Policy, </a:t>
            </a:r>
            <a:r>
              <a:rPr lang="en-GB" b="1" dirty="0" smtClean="0">
                <a:ea typeface="Calibri" pitchFamily="34" charset="0"/>
                <a:cs typeface="Calibri" pitchFamily="34" charset="0"/>
              </a:rPr>
              <a:t>Structured Day.</a:t>
            </a:r>
            <a:endParaRPr kumimoji="0" lang="en-GB" b="1" i="0" u="none" strike="noStrike" cap="none" normalizeH="0" dirty="0" smtClean="0">
              <a:ln>
                <a:noFill/>
              </a:ln>
              <a:solidFill>
                <a:schemeClr val="tx1"/>
              </a:solidFill>
              <a:effectLst/>
              <a:ea typeface="Calibri" pitchFamily="34" charset="0"/>
              <a:cs typeface="Calibri" pitchFamily="34" charset="0"/>
            </a:endParaRPr>
          </a:p>
        </p:txBody>
      </p:sp>
      <p:sp>
        <p:nvSpPr>
          <p:cNvPr id="30" name="TextBox 29"/>
          <p:cNvSpPr txBox="1"/>
          <p:nvPr/>
        </p:nvSpPr>
        <p:spPr>
          <a:xfrm>
            <a:off x="107504" y="6453336"/>
            <a:ext cx="7890721"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t>Screening, identification and key adjustments for main impairments</a:t>
            </a:r>
            <a:endParaRPr lang="en-GB" sz="2000" b="1" dirty="0"/>
          </a:p>
        </p:txBody>
      </p:sp>
      <p:pic>
        <p:nvPicPr>
          <p:cNvPr id="23" name="Picture 1" descr="X:\My Documents\My Pictures\RRDE Logo\rrlogo.gif"/>
          <p:cNvPicPr>
            <a:picLocks noChangeAspect="1" noChangeArrowheads="1"/>
          </p:cNvPicPr>
          <p:nvPr/>
        </p:nvPicPr>
        <p:blipFill>
          <a:blip r:embed="rId2" cstate="print"/>
          <a:srcRect/>
          <a:stretch>
            <a:fillRect/>
          </a:stretch>
        </p:blipFill>
        <p:spPr bwMode="auto">
          <a:xfrm>
            <a:off x="298152" y="5415606"/>
            <a:ext cx="1131888" cy="642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checkerboard(across)">
                                      <p:cBhvr>
                                        <p:cTn id="7" dur="5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checkerboard(across)">
                                      <p:cBhvr>
                                        <p:cTn id="12" dur="500"/>
                                        <p:tgtEl>
                                          <p:spTgt spid="2458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84"/>
                                        </p:tgtEl>
                                        <p:attrNameLst>
                                          <p:attrName>style.visibility</p:attrName>
                                        </p:attrNameLst>
                                      </p:cBhvr>
                                      <p:to>
                                        <p:strVal val="visible"/>
                                      </p:to>
                                    </p:set>
                                    <p:animEffect transition="in" filter="checkerboard(across)">
                                      <p:cBhvr>
                                        <p:cTn id="17" dur="500"/>
                                        <p:tgtEl>
                                          <p:spTgt spid="2458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85"/>
                                        </p:tgtEl>
                                        <p:attrNameLst>
                                          <p:attrName>style.visibility</p:attrName>
                                        </p:attrNameLst>
                                      </p:cBhvr>
                                      <p:to>
                                        <p:strVal val="visible"/>
                                      </p:to>
                                    </p:set>
                                    <p:animEffect transition="in" filter="checkerboard(across)">
                                      <p:cBhvr>
                                        <p:cTn id="22" dur="500"/>
                                        <p:tgtEl>
                                          <p:spTgt spid="2458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586"/>
                                        </p:tgtEl>
                                        <p:attrNameLst>
                                          <p:attrName>style.visibility</p:attrName>
                                        </p:attrNameLst>
                                      </p:cBhvr>
                                      <p:to>
                                        <p:strVal val="visible"/>
                                      </p:to>
                                    </p:set>
                                    <p:animEffect transition="in" filter="checkerboard(across)">
                                      <p:cBhvr>
                                        <p:cTn id="27" dur="500"/>
                                        <p:tgtEl>
                                          <p:spTgt spid="2458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4587"/>
                                        </p:tgtEl>
                                        <p:attrNameLst>
                                          <p:attrName>style.visibility</p:attrName>
                                        </p:attrNameLst>
                                      </p:cBhvr>
                                      <p:to>
                                        <p:strVal val="visible"/>
                                      </p:to>
                                    </p:set>
                                    <p:animEffect transition="in" filter="checkerboard(across)">
                                      <p:cBhvr>
                                        <p:cTn id="32" dur="500"/>
                                        <p:tgtEl>
                                          <p:spTgt spid="2458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4588"/>
                                        </p:tgtEl>
                                        <p:attrNameLst>
                                          <p:attrName>style.visibility</p:attrName>
                                        </p:attrNameLst>
                                      </p:cBhvr>
                                      <p:to>
                                        <p:strVal val="visible"/>
                                      </p:to>
                                    </p:set>
                                    <p:animEffect transition="in" filter="checkerboard(across)">
                                      <p:cBhvr>
                                        <p:cTn id="37" dur="500"/>
                                        <p:tgtEl>
                                          <p:spTgt spid="2458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heckerboard(across)">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heckerboard(across)">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animBg="1"/>
      <p:bldP spid="24584" grpId="0" animBg="1"/>
      <p:bldP spid="24585" grpId="0" animBg="1"/>
      <p:bldP spid="24586" grpId="0" animBg="1"/>
      <p:bldP spid="24587" grpId="0" animBg="1"/>
      <p:bldP spid="24588" grpId="0" animBg="1"/>
      <p:bldP spid="28"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2048</Words>
  <Application>Microsoft Office PowerPoint</Application>
  <PresentationFormat>On-screen Show (4:3)</PresentationFormat>
  <Paragraphs>295</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Document</vt:lpstr>
      <vt:lpstr>Slide</vt:lpstr>
      <vt:lpstr>Session 2 DET of Trainers Brighton and Hove</vt:lpstr>
      <vt:lpstr>Slide 2</vt:lpstr>
      <vt:lpstr>Set and Review Values of Organisation in light of Disability Equality Duty: Index for Inclusion</vt:lpstr>
      <vt:lpstr>The Bicycle all process move in same direction guided by Equality and Value for Money</vt:lpstr>
      <vt:lpstr>Impact on Procurement of School or Local Authority </vt:lpstr>
      <vt:lpstr>Why are so few children with disabilities accessing and completing basic education? Finding from the UNICEF REAP Project 1.</vt:lpstr>
      <vt:lpstr>Why are so few children with disabilities accessing and completing basic education?  2.</vt:lpstr>
      <vt:lpstr>Slide 8</vt:lpstr>
      <vt:lpstr>Slide 9</vt:lpstr>
      <vt:lpstr>Slide 10</vt:lpstr>
      <vt:lpstr>What is Inclusive Education ?</vt:lpstr>
      <vt:lpstr>Slide 12</vt:lpstr>
      <vt:lpstr>Slide 13</vt:lpstr>
      <vt:lpstr>Slide 14</vt:lpstr>
      <vt:lpstr>Slide 15</vt:lpstr>
      <vt:lpstr>The principles of school inspection as described in the ‘Framework for School Inspection’, Sept. 2012</vt:lpstr>
      <vt:lpstr>Bullying Brighton and Hove 20112-July 2013</vt:lpstr>
      <vt:lpstr> Prejudice-based incidents and bullying can be perpetrated using the following behaviours: </vt:lpstr>
      <vt:lpstr>Person Centred Planning and Peer Support</vt:lpstr>
      <vt:lpstr> PATH - Planning Alternative Tomorrows with Hope</vt:lpstr>
      <vt:lpstr>Slide 21</vt:lpstr>
      <vt:lpstr>Slide 22</vt:lpstr>
      <vt:lpstr>Relationship Map/ Circles of Friends</vt:lpstr>
      <vt:lpstr>Slide 24</vt:lpstr>
      <vt:lpstr>Slide 25</vt:lpstr>
      <vt:lpstr>Person Centred Transition Planning</vt:lpstr>
      <vt:lpstr>Slide 27</vt:lpstr>
      <vt:lpstr>Slide 28</vt:lpstr>
      <vt:lpstr>Nadia Clarke</vt:lpstr>
      <vt:lpstr>Slide 30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DET of Trainers Brighton and Hove</dc:title>
  <dc:creator>Richard</dc:creator>
  <cp:lastModifiedBy>Richard</cp:lastModifiedBy>
  <cp:revision>29</cp:revision>
  <dcterms:created xsi:type="dcterms:W3CDTF">2014-01-29T06:41:02Z</dcterms:created>
  <dcterms:modified xsi:type="dcterms:W3CDTF">2014-01-29T11:31:11Z</dcterms:modified>
</cp:coreProperties>
</file>