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71" r:id="rId3"/>
    <p:sldId id="272" r:id="rId4"/>
    <p:sldId id="273" r:id="rId5"/>
    <p:sldId id="257" r:id="rId6"/>
    <p:sldId id="259" r:id="rId7"/>
    <p:sldId id="260" r:id="rId8"/>
    <p:sldId id="261" r:id="rId9"/>
    <p:sldId id="268" r:id="rId10"/>
    <p:sldId id="262" r:id="rId11"/>
    <p:sldId id="269" r:id="rId12"/>
    <p:sldId id="274" r:id="rId13"/>
    <p:sldId id="280" r:id="rId14"/>
    <p:sldId id="263" r:id="rId15"/>
    <p:sldId id="275" r:id="rId16"/>
    <p:sldId id="276" r:id="rId17"/>
    <p:sldId id="277" r:id="rId18"/>
    <p:sldId id="279" r:id="rId19"/>
    <p:sldId id="284" r:id="rId20"/>
    <p:sldId id="278" r:id="rId21"/>
    <p:sldId id="285" r:id="rId22"/>
    <p:sldId id="286" r:id="rId23"/>
    <p:sldId id="287" r:id="rId24"/>
    <p:sldId id="288" r:id="rId25"/>
    <p:sldId id="289" r:id="rId26"/>
    <p:sldId id="290" r:id="rId27"/>
    <p:sldId id="291" r:id="rId28"/>
    <p:sldId id="281" r:id="rId29"/>
    <p:sldId id="265" r:id="rId30"/>
    <p:sldId id="282" r:id="rId31"/>
    <p:sldId id="283" r:id="rId32"/>
    <p:sldId id="266" r:id="rId33"/>
    <p:sldId id="270" r:id="rId34"/>
    <p:sldId id="292" r:id="rId35"/>
    <p:sldId id="293" r:id="rId36"/>
    <p:sldId id="294" r:id="rId37"/>
    <p:sldId id="295" r:id="rId38"/>
    <p:sldId id="296" r:id="rId39"/>
    <p:sldId id="301" r:id="rId40"/>
    <p:sldId id="300" r:id="rId41"/>
    <p:sldId id="302" r:id="rId42"/>
    <p:sldId id="303" r:id="rId43"/>
    <p:sldId id="299" r:id="rId44"/>
    <p:sldId id="304" r:id="rId45"/>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0"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07B7307F-8DAE-4833-B7CC-4AA81E833966}" type="datetimeFigureOut">
              <a:rPr lang="en-GB" smtClean="0"/>
              <a:t>28/01/2014</a:t>
            </a:fld>
            <a:endParaRPr lang="en-GB"/>
          </a:p>
        </p:txBody>
      </p:sp>
      <p:sp>
        <p:nvSpPr>
          <p:cNvPr id="4" name="Footer Placehold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921D76F7-5564-4302-B048-67E347F5E810}"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E86F183B-29C9-4CDD-9E17-F3086971C631}" type="datetimeFigureOut">
              <a:rPr lang="en-GB" smtClean="0"/>
              <a:pPr/>
              <a:t>28/01/2014</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F3E09A92-857B-4318-BB5E-2FFEDB65E41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21021C-534C-42A1-B444-CB3013B624E4}" type="slidenum">
              <a:rPr lang="en-GB" smtClean="0">
                <a:latin typeface="Arial" charset="0"/>
              </a:rPr>
              <a:pPr/>
              <a:t>9</a:t>
            </a:fld>
            <a:endParaRPr lang="en-GB" smtClean="0">
              <a:latin typeface="Arial" charset="0"/>
            </a:endParaRPr>
          </a:p>
        </p:txBody>
      </p:sp>
      <p:sp>
        <p:nvSpPr>
          <p:cNvPr id="59395" name="Rectangle 2"/>
          <p:cNvSpPr>
            <a:spLocks noGrp="1" noRot="1" noChangeAspect="1" noChangeArrowheads="1" noTextEdit="1"/>
          </p:cNvSpPr>
          <p:nvPr>
            <p:ph type="sldImg"/>
          </p:nvPr>
        </p:nvSpPr>
        <p:spPr bwMode="auto">
          <a:xfrm>
            <a:off x="3248025" y="522288"/>
            <a:ext cx="3411538" cy="2557462"/>
          </a:xfrm>
          <a:noFill/>
          <a:ln>
            <a:solidFill>
              <a:srgbClr val="000000"/>
            </a:solidFill>
            <a:miter lim="800000"/>
            <a:headEnd/>
            <a:tailEnd/>
          </a:ln>
        </p:spPr>
      </p:sp>
      <p:sp>
        <p:nvSpPr>
          <p:cNvPr id="59396" name="Rectangle 3"/>
          <p:cNvSpPr>
            <a:spLocks noGrp="1" noChangeArrowheads="1"/>
          </p:cNvSpPr>
          <p:nvPr>
            <p:ph type="body" idx="1"/>
          </p:nvPr>
        </p:nvSpPr>
        <p:spPr bwMode="auto">
          <a:xfrm>
            <a:off x="1337342" y="3234797"/>
            <a:ext cx="7231281" cy="3077836"/>
          </a:xfrm>
          <a:noFill/>
        </p:spPr>
        <p:txBody>
          <a:bodyPr wrap="square" numCol="1" anchor="t" anchorCtr="0" compatLnSpc="1">
            <a:prstTxWarp prst="textNoShape">
              <a:avLst/>
            </a:prstTxWarp>
          </a:bodyPr>
          <a:lstStyle/>
          <a:p>
            <a:pPr eaLnBrk="1" hangingPunct="1">
              <a:spcBef>
                <a:spcPct val="0"/>
              </a:spcBef>
            </a:pPr>
            <a:r>
              <a:rPr lang="en-GB" smtClean="0"/>
              <a:t>Emphasis the large groups in mainstream Moderate Learning Difficulty, Behaviour Emotional and Social Difficulty, Specific Learning Difficulty, Speech Language and Communication. The traditional groups Sensory Impaired and Physically impaired are in a minority. </a:t>
            </a:r>
          </a:p>
          <a:p>
            <a:pPr eaLnBrk="1" hangingPunct="1">
              <a:spcBef>
                <a:spcPct val="0"/>
              </a:spcBef>
            </a:pPr>
            <a:r>
              <a:rPr lang="en-GB" smtClean="0"/>
              <a:t>These are all pupils on School Action Plus and Statements. </a:t>
            </a:r>
          </a:p>
          <a:p>
            <a:pPr eaLnBrk="1" hangingPunct="1">
              <a:spcBef>
                <a:spcPct val="0"/>
              </a:spcBef>
            </a:pPr>
            <a:r>
              <a:rPr lang="en-GB" smtClean="0"/>
              <a:t>There are only 15.2% in state special schools.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C0CDE-D18D-4113-ADBC-6A5B6B4389DF}" type="slidenum">
              <a:rPr lang="en-GB" smtClean="0"/>
              <a:pPr fontAlgn="base">
                <a:spcBef>
                  <a:spcPct val="0"/>
                </a:spcBef>
                <a:spcAft>
                  <a:spcPct val="0"/>
                </a:spcAft>
                <a:defRPr/>
              </a:pPr>
              <a:t>16</a:t>
            </a:fld>
            <a:endParaRPr lang="en-GB"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xfrm>
            <a:off x="1323446" y="3228128"/>
            <a:ext cx="7279748" cy="3059843"/>
          </a:xfrm>
          <a:noFill/>
        </p:spPr>
        <p:txBody>
          <a:bodyPr wrap="square" numCol="1" anchor="t" anchorCtr="0" compatLnSpc="1">
            <a:prstTxWarp prst="textNoShape">
              <a:avLst/>
            </a:prstTxWarp>
          </a:bodyPr>
          <a:lstStyle/>
          <a:p>
            <a:pPr eaLnBrk="1" hangingPunct="1">
              <a:spcBef>
                <a:spcPct val="0"/>
              </a:spcBef>
            </a:pPr>
            <a:r>
              <a:rPr lang="en-US" b="1" smtClean="0"/>
              <a:t>Reasonable adjustments and ‘factors’</a:t>
            </a:r>
          </a:p>
          <a:p>
            <a:pPr eaLnBrk="1" hangingPunct="1">
              <a:spcBef>
                <a:spcPct val="0"/>
              </a:spcBef>
            </a:pPr>
            <a:r>
              <a:rPr lang="en-US" smtClean="0"/>
              <a:t>The factors that may be taken into account, </a:t>
            </a:r>
            <a:r>
              <a:rPr lang="en-US" i="1" smtClean="0"/>
              <a:t>DRC Code </a:t>
            </a:r>
            <a:r>
              <a:rPr lang="en-US" smtClean="0"/>
              <a:t>p65, para 6.28, may limit what a school might be required to do under the duties, but they do not relieve the responsible body of the need to identify a reasonable adjustment to make sure that a disabled pupil is not placed at a substantial disadvantage.</a:t>
            </a:r>
          </a:p>
          <a:p>
            <a:pPr eaLnBrk="1" hangingPunct="1">
              <a:spcBef>
                <a:spcPct val="0"/>
              </a:spcBef>
            </a:pPr>
            <a:endParaRPr lang="en-US" smtClean="0"/>
          </a:p>
          <a:p>
            <a:pPr eaLnBrk="1" hangingPunct="1">
              <a:spcBef>
                <a:spcPct val="0"/>
              </a:spcBef>
            </a:pPr>
            <a:r>
              <a:rPr lang="en-US" smtClean="0"/>
              <a:t>Some of these factors may appear to limit the duties, but, for example a consideration of standards may dictate that a disabled pupil should participate in a particular activity, not that the pupil might be excluded from it.  Examples: </a:t>
            </a:r>
          </a:p>
          <a:p>
            <a:pPr eaLnBrk="1" hangingPunct="1">
              <a:spcBef>
                <a:spcPct val="0"/>
              </a:spcBef>
              <a:buFontTx/>
              <a:buChar char="•"/>
            </a:pPr>
            <a:r>
              <a:rPr lang="en-US" smtClean="0"/>
              <a:t>standards, </a:t>
            </a:r>
            <a:r>
              <a:rPr lang="en-US" i="1" smtClean="0"/>
              <a:t>DRC Code </a:t>
            </a:r>
            <a:r>
              <a:rPr lang="en-US" smtClean="0"/>
              <a:t>p67, example 6.34A (include);</a:t>
            </a:r>
          </a:p>
          <a:p>
            <a:pPr eaLnBrk="1" hangingPunct="1">
              <a:spcBef>
                <a:spcPct val="0"/>
              </a:spcBef>
              <a:buFontTx/>
              <a:buChar char="•"/>
            </a:pPr>
            <a:r>
              <a:rPr lang="en-US" smtClean="0"/>
              <a:t>interests of other pupils, </a:t>
            </a:r>
            <a:r>
              <a:rPr lang="en-US" i="1" smtClean="0"/>
              <a:t>DRC Code </a:t>
            </a:r>
            <a:r>
              <a:rPr lang="en-US" smtClean="0"/>
              <a:t>p68, example 6.34B (exclude); </a:t>
            </a:r>
          </a:p>
          <a:p>
            <a:pPr eaLnBrk="1" hangingPunct="1">
              <a:spcBef>
                <a:spcPct val="0"/>
              </a:spcBef>
              <a:buFontTx/>
              <a:buChar char="•"/>
            </a:pPr>
            <a:r>
              <a:rPr lang="en-US" smtClean="0"/>
              <a:t>health and safety, </a:t>
            </a:r>
            <a:r>
              <a:rPr lang="en-US" i="1" smtClean="0"/>
              <a:t>DRC Code </a:t>
            </a:r>
            <a:r>
              <a:rPr lang="en-US" smtClean="0"/>
              <a:t>p69, example 6.34C (balancing).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 </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A3166D-9B8C-4BAD-B063-815803A9FA61}" type="slidenum">
              <a:rPr lang="en-GB" smtClean="0">
                <a:latin typeface="Arial" charset="0"/>
              </a:rPr>
              <a:pPr/>
              <a:t>24</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581B7449-3F12-4D9C-8767-3D51BAC2B0A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18C12-66EC-4C18-B05F-6B75F4A60046}" type="datetimeFigureOut">
              <a:rPr lang="en-GB" smtClean="0"/>
              <a:pPr/>
              <a:t>28/01/2014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B5A60-E990-42CC-91AB-4967DB8D8C9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18C12-66EC-4C18-B05F-6B75F4A60046}" type="datetimeFigureOut">
              <a:rPr lang="en-GB" smtClean="0"/>
              <a:pPr/>
              <a:t>28/01/2014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B5A60-E990-42CC-91AB-4967DB8D8C9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lrieser@gmail.com" TargetMode="External"/><Relationship Id="rId2" Type="http://schemas.openxmlformats.org/officeDocument/2006/relationships/hyperlink" Target="http://www.worldofinclusion.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qualityhumanright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qualityhumanrights.com/en/publications%20andresources/disability/pages/education.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n.org/disabilit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images.google.be/imgres?imgurl=http://www.musc.edu/hrm/images/public/disability.gif&amp;imgrefurl=http://www.musc.edu/hrm/benefits/ins_suppl.htm&amp;h=1023&amp;w=1280&amp;sz=27&amp;hl=fr&amp;start=1&amp;um=1&amp;tbnid=vMSynM-V3Dge9M:&amp;tbnh=120&amp;tbnw=150&amp;prev=/images?q=disability%22&amp;svnum=10&amp;um=1&amp;hl=fr&amp;rls=GGLJ,GGLJ:2006-36,GGLJ:en" TargetMode="Externa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FF0000"/>
                </a:solidFill>
              </a:rPr>
              <a:t>Disability Equality Training of Trainers: Brighton and Hove </a:t>
            </a:r>
            <a:endParaRPr lang="en-GB" b="1" dirty="0">
              <a:solidFill>
                <a:srgbClr val="FF0000"/>
              </a:solidFill>
            </a:endParaRPr>
          </a:p>
        </p:txBody>
      </p:sp>
      <p:sp>
        <p:nvSpPr>
          <p:cNvPr id="3" name="Subtitle 2"/>
          <p:cNvSpPr>
            <a:spLocks noGrp="1"/>
          </p:cNvSpPr>
          <p:nvPr>
            <p:ph type="subTitle" idx="1"/>
          </p:nvPr>
        </p:nvSpPr>
        <p:spPr/>
        <p:txBody>
          <a:bodyPr>
            <a:normAutofit fontScale="85000" lnSpcReduction="20000"/>
          </a:bodyPr>
          <a:lstStyle/>
          <a:p>
            <a:r>
              <a:rPr lang="en-GB" dirty="0" smtClean="0">
                <a:solidFill>
                  <a:schemeClr val="tx1"/>
                </a:solidFill>
              </a:rPr>
              <a:t>Richard Rieser</a:t>
            </a:r>
          </a:p>
          <a:p>
            <a:r>
              <a:rPr lang="en-GB" dirty="0" smtClean="0">
                <a:solidFill>
                  <a:schemeClr val="tx1"/>
                </a:solidFill>
              </a:rPr>
              <a:t>World of Inclusion </a:t>
            </a:r>
          </a:p>
          <a:p>
            <a:r>
              <a:rPr lang="en-GB" dirty="0" smtClean="0">
                <a:hlinkClick r:id="rId2"/>
              </a:rPr>
              <a:t>www.worldofinclusion.com</a:t>
            </a:r>
            <a:endParaRPr lang="en-GB" dirty="0" smtClean="0"/>
          </a:p>
          <a:p>
            <a:r>
              <a:rPr lang="en-GB" dirty="0" smtClean="0">
                <a:hlinkClick r:id="rId3"/>
              </a:rPr>
              <a:t>rlrieser@gmail.com</a:t>
            </a:r>
            <a:r>
              <a:rPr lang="en-GB" dirty="0" smtClean="0"/>
              <a:t> </a:t>
            </a:r>
            <a:endParaRPr lang="en-GB" dirty="0"/>
          </a:p>
        </p:txBody>
      </p:sp>
      <p:pic>
        <p:nvPicPr>
          <p:cNvPr id="4" name="Picture 1" descr="X:\My Documents\My Pictures\RRDE Logo\rrlogo.gif"/>
          <p:cNvPicPr>
            <a:picLocks noChangeAspect="1" noChangeArrowheads="1"/>
          </p:cNvPicPr>
          <p:nvPr/>
        </p:nvPicPr>
        <p:blipFill>
          <a:blip r:embed="rId4" cstate="print"/>
          <a:srcRect/>
          <a:stretch>
            <a:fillRect/>
          </a:stretch>
        </p:blipFill>
        <p:spPr bwMode="auto">
          <a:xfrm>
            <a:off x="3131840" y="476672"/>
            <a:ext cx="2573967" cy="151216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505" y="116632"/>
          <a:ext cx="9036495" cy="6682219"/>
        </p:xfrm>
        <a:graphic>
          <a:graphicData uri="http://schemas.openxmlformats.org/drawingml/2006/table">
            <a:tbl>
              <a:tblPr firstRow="1" bandRow="1">
                <a:tableStyleId>{5C22544A-7EE6-4342-B048-85BDC9FD1C3A}</a:tableStyleId>
              </a:tblPr>
              <a:tblGrid>
                <a:gridCol w="673940"/>
                <a:gridCol w="1198268"/>
                <a:gridCol w="1008112"/>
                <a:gridCol w="576063"/>
                <a:gridCol w="893594"/>
                <a:gridCol w="1266646"/>
                <a:gridCol w="1184047"/>
                <a:gridCol w="976193"/>
                <a:gridCol w="1259632"/>
              </a:tblGrid>
              <a:tr h="734899">
                <a:tc>
                  <a:txBody>
                    <a:bodyPr/>
                    <a:lstStyle/>
                    <a:p>
                      <a:r>
                        <a:rPr lang="en-GB" sz="1600" dirty="0" smtClean="0"/>
                        <a:t>YEAR</a:t>
                      </a:r>
                      <a:endParaRPr lang="en-GB" sz="1600" dirty="0"/>
                    </a:p>
                  </a:txBody>
                  <a:tcPr/>
                </a:tc>
                <a:tc>
                  <a:txBody>
                    <a:bodyPr/>
                    <a:lstStyle/>
                    <a:p>
                      <a:r>
                        <a:rPr lang="en-GB" sz="1600" dirty="0" smtClean="0"/>
                        <a:t>Total Pupils</a:t>
                      </a:r>
                      <a:endParaRPr lang="en-GB" sz="1600" dirty="0"/>
                    </a:p>
                  </a:txBody>
                  <a:tcPr/>
                </a:tc>
                <a:tc>
                  <a:txBody>
                    <a:bodyPr/>
                    <a:lstStyle/>
                    <a:p>
                      <a:r>
                        <a:rPr lang="en-GB" sz="1400" dirty="0" smtClean="0"/>
                        <a:t>Nos.</a:t>
                      </a:r>
                    </a:p>
                    <a:p>
                      <a:r>
                        <a:rPr lang="en-GB" sz="1400" dirty="0" smtClean="0"/>
                        <a:t>Statement</a:t>
                      </a:r>
                      <a:endParaRPr lang="en-GB" sz="1400" dirty="0"/>
                    </a:p>
                  </a:txBody>
                  <a:tcPr/>
                </a:tc>
                <a:tc>
                  <a:txBody>
                    <a:bodyPr/>
                    <a:lstStyle/>
                    <a:p>
                      <a:r>
                        <a:rPr lang="en-GB" sz="1600" dirty="0" smtClean="0"/>
                        <a:t>%ST</a:t>
                      </a:r>
                      <a:endParaRPr lang="en-GB" sz="1600" dirty="0"/>
                    </a:p>
                  </a:txBody>
                  <a:tcPr/>
                </a:tc>
                <a:tc>
                  <a:txBody>
                    <a:bodyPr/>
                    <a:lstStyle/>
                    <a:p>
                      <a:r>
                        <a:rPr lang="en-GB" sz="1600" dirty="0" smtClean="0"/>
                        <a:t>% </a:t>
                      </a:r>
                      <a:r>
                        <a:rPr lang="en-GB" sz="1600" baseline="0" dirty="0" smtClean="0"/>
                        <a:t> ST </a:t>
                      </a:r>
                      <a:r>
                        <a:rPr lang="en-GB" sz="1600" dirty="0" smtClean="0"/>
                        <a:t>in</a:t>
                      </a:r>
                    </a:p>
                    <a:p>
                      <a:r>
                        <a:rPr lang="en-GB" sz="1600" dirty="0" smtClean="0"/>
                        <a:t>Main</a:t>
                      </a:r>
                    </a:p>
                  </a:txBody>
                  <a:tcPr/>
                </a:tc>
                <a:tc>
                  <a:txBody>
                    <a:bodyPr/>
                    <a:lstStyle/>
                    <a:p>
                      <a:r>
                        <a:rPr lang="en-GB" sz="1600" dirty="0" smtClean="0"/>
                        <a:t>Nos. SEN No state</a:t>
                      </a:r>
                      <a:endParaRPr lang="en-GB" sz="1600" dirty="0"/>
                    </a:p>
                  </a:txBody>
                  <a:tcPr/>
                </a:tc>
                <a:tc>
                  <a:txBody>
                    <a:bodyPr/>
                    <a:lstStyle/>
                    <a:p>
                      <a:r>
                        <a:rPr lang="en-GB" sz="1600" dirty="0" smtClean="0"/>
                        <a:t>Nos. in</a:t>
                      </a:r>
                    </a:p>
                    <a:p>
                      <a:r>
                        <a:rPr lang="en-GB" sz="1600" dirty="0" smtClean="0"/>
                        <a:t>Special Sch.</a:t>
                      </a:r>
                    </a:p>
                  </a:txBody>
                  <a:tcPr/>
                </a:tc>
                <a:tc>
                  <a:txBody>
                    <a:bodyPr/>
                    <a:lstStyle/>
                    <a:p>
                      <a:r>
                        <a:rPr lang="en-GB" sz="1600" dirty="0" smtClean="0"/>
                        <a:t>State</a:t>
                      </a:r>
                      <a:r>
                        <a:rPr lang="en-GB" sz="1600" baseline="0" dirty="0" smtClean="0"/>
                        <a:t> in </a:t>
                      </a:r>
                      <a:r>
                        <a:rPr lang="en-GB" sz="1600" baseline="0" dirty="0" err="1" smtClean="0"/>
                        <a:t>Ind</a:t>
                      </a:r>
                      <a:r>
                        <a:rPr lang="en-GB" sz="1600" baseline="0" dirty="0" smtClean="0"/>
                        <a:t> +PRU</a:t>
                      </a:r>
                      <a:endParaRPr lang="en-GB" sz="1600" dirty="0"/>
                    </a:p>
                  </a:txBody>
                  <a:tcPr/>
                </a:tc>
                <a:tc>
                  <a:txBody>
                    <a:bodyPr/>
                    <a:lstStyle/>
                    <a:p>
                      <a:r>
                        <a:rPr lang="en-GB" sz="1600" dirty="0" smtClean="0"/>
                        <a:t>Nos. Special Schools</a:t>
                      </a:r>
                      <a:endParaRPr lang="en-GB" sz="1600" dirty="0"/>
                    </a:p>
                  </a:txBody>
                  <a:tcPr/>
                </a:tc>
              </a:tr>
              <a:tr h="269842">
                <a:tc>
                  <a:txBody>
                    <a:bodyPr/>
                    <a:lstStyle/>
                    <a:p>
                      <a:r>
                        <a:rPr lang="en-GB" sz="1300" b="1" dirty="0" smtClean="0"/>
                        <a:t>1994</a:t>
                      </a:r>
                      <a:endParaRPr lang="en-GB" sz="1300" b="1" dirty="0"/>
                    </a:p>
                  </a:txBody>
                  <a:tcPr/>
                </a:tc>
                <a:tc>
                  <a:txBody>
                    <a:bodyPr/>
                    <a:lstStyle/>
                    <a:p>
                      <a:r>
                        <a:rPr lang="en-GB" sz="1300" b="1" dirty="0" smtClean="0"/>
                        <a:t>7,882,835</a:t>
                      </a:r>
                      <a:endParaRPr lang="en-GB" sz="1300" b="1" dirty="0"/>
                    </a:p>
                  </a:txBody>
                  <a:tcPr/>
                </a:tc>
                <a:tc>
                  <a:txBody>
                    <a:bodyPr/>
                    <a:lstStyle/>
                    <a:p>
                      <a:r>
                        <a:rPr lang="en-GB" sz="1300" b="1" dirty="0" smtClean="0"/>
                        <a:t>194,541</a:t>
                      </a:r>
                      <a:endParaRPr lang="en-GB" sz="1300" b="1" dirty="0"/>
                    </a:p>
                  </a:txBody>
                  <a:tcPr/>
                </a:tc>
                <a:tc>
                  <a:txBody>
                    <a:bodyPr/>
                    <a:lstStyle/>
                    <a:p>
                      <a:r>
                        <a:rPr lang="en-GB" sz="1300" b="1" dirty="0" smtClean="0"/>
                        <a:t>2.5</a:t>
                      </a:r>
                      <a:endParaRPr lang="en-GB" sz="1300" b="1" dirty="0"/>
                    </a:p>
                  </a:txBody>
                  <a:tcPr/>
                </a:tc>
                <a:tc>
                  <a:txBody>
                    <a:bodyPr/>
                    <a:lstStyle/>
                    <a:p>
                      <a:r>
                        <a:rPr lang="en-GB" sz="1300" b="1" dirty="0" smtClean="0"/>
                        <a:t>51.8</a:t>
                      </a:r>
                      <a:endParaRPr lang="en-GB" sz="1300" b="1" dirty="0"/>
                    </a:p>
                  </a:txBody>
                  <a:tcPr/>
                </a:tc>
                <a:tc>
                  <a:txBody>
                    <a:bodyPr/>
                    <a:lstStyle/>
                    <a:p>
                      <a:r>
                        <a:rPr lang="en-GB" sz="1300" b="1" dirty="0" smtClean="0"/>
                        <a:t>-</a:t>
                      </a:r>
                      <a:endParaRPr lang="en-GB" sz="1300" b="1" dirty="0"/>
                    </a:p>
                  </a:txBody>
                  <a:tcPr/>
                </a:tc>
                <a:tc>
                  <a:txBody>
                    <a:bodyPr/>
                    <a:lstStyle/>
                    <a:p>
                      <a:r>
                        <a:rPr lang="en-GB" sz="1300" b="1" dirty="0" smtClean="0"/>
                        <a:t>98,973</a:t>
                      </a:r>
                      <a:endParaRPr lang="en-GB" sz="1300" b="1" dirty="0"/>
                    </a:p>
                  </a:txBody>
                  <a:tcPr/>
                </a:tc>
                <a:tc>
                  <a:txBody>
                    <a:bodyPr/>
                    <a:lstStyle/>
                    <a:p>
                      <a:r>
                        <a:rPr lang="en-GB" sz="1300" b="1" dirty="0" smtClean="0"/>
                        <a:t>5,458</a:t>
                      </a:r>
                      <a:endParaRPr lang="en-GB" sz="1300" b="1" dirty="0"/>
                    </a:p>
                  </a:txBody>
                  <a:tcPr/>
                </a:tc>
                <a:tc>
                  <a:txBody>
                    <a:bodyPr/>
                    <a:lstStyle/>
                    <a:p>
                      <a:r>
                        <a:rPr lang="en-GB" sz="1300" b="1" dirty="0" smtClean="0"/>
                        <a:t>1310</a:t>
                      </a:r>
                      <a:endParaRPr lang="en-GB" sz="1300" b="1" dirty="0"/>
                    </a:p>
                  </a:txBody>
                  <a:tcPr/>
                </a:tc>
              </a:tr>
              <a:tr h="269842">
                <a:tc>
                  <a:txBody>
                    <a:bodyPr/>
                    <a:lstStyle/>
                    <a:p>
                      <a:r>
                        <a:rPr lang="en-GB" sz="1300" b="1" dirty="0" smtClean="0"/>
                        <a:t>1995</a:t>
                      </a:r>
                      <a:endParaRPr lang="en-GB" sz="1300" b="1" dirty="0"/>
                    </a:p>
                  </a:txBody>
                  <a:tcPr/>
                </a:tc>
                <a:tc>
                  <a:txBody>
                    <a:bodyPr/>
                    <a:lstStyle/>
                    <a:p>
                      <a:r>
                        <a:rPr lang="en-GB" sz="1300" b="1" dirty="0" smtClean="0"/>
                        <a:t>8,107,830</a:t>
                      </a:r>
                      <a:endParaRPr lang="en-GB" sz="1300" b="1" dirty="0"/>
                    </a:p>
                  </a:txBody>
                  <a:tcPr/>
                </a:tc>
                <a:tc>
                  <a:txBody>
                    <a:bodyPr/>
                    <a:lstStyle/>
                    <a:p>
                      <a:r>
                        <a:rPr lang="en-GB" sz="1300" b="1" dirty="0" smtClean="0"/>
                        <a:t>211,307</a:t>
                      </a:r>
                      <a:endParaRPr lang="en-GB" sz="1300" b="1" dirty="0"/>
                    </a:p>
                  </a:txBody>
                  <a:tcPr/>
                </a:tc>
                <a:tc>
                  <a:txBody>
                    <a:bodyPr/>
                    <a:lstStyle/>
                    <a:p>
                      <a:r>
                        <a:rPr lang="en-GB" sz="1300" b="1" dirty="0" smtClean="0"/>
                        <a:t>2.6</a:t>
                      </a:r>
                      <a:endParaRPr lang="en-GB" sz="1300" b="1" dirty="0"/>
                    </a:p>
                  </a:txBody>
                  <a:tcPr/>
                </a:tc>
                <a:tc>
                  <a:txBody>
                    <a:bodyPr/>
                    <a:lstStyle/>
                    <a:p>
                      <a:r>
                        <a:rPr lang="en-GB" sz="1300" b="1" dirty="0" smtClean="0"/>
                        <a:t>53.6</a:t>
                      </a:r>
                      <a:endParaRPr lang="en-GB" sz="1300" b="1" dirty="0"/>
                    </a:p>
                  </a:txBody>
                  <a:tcPr/>
                </a:tc>
                <a:tc>
                  <a:txBody>
                    <a:bodyPr/>
                    <a:lstStyle/>
                    <a:p>
                      <a:r>
                        <a:rPr lang="en-GB" sz="1300" b="1" dirty="0" smtClean="0"/>
                        <a:t>792,233</a:t>
                      </a:r>
                      <a:endParaRPr lang="en-GB" sz="1300" b="1" dirty="0"/>
                    </a:p>
                  </a:txBody>
                  <a:tcPr/>
                </a:tc>
                <a:tc>
                  <a:txBody>
                    <a:bodyPr/>
                    <a:lstStyle/>
                    <a:p>
                      <a:r>
                        <a:rPr lang="en-GB" sz="1300" b="1" dirty="0" smtClean="0"/>
                        <a:t>98,390</a:t>
                      </a:r>
                      <a:endParaRPr lang="en-GB" sz="1300" b="1" dirty="0"/>
                    </a:p>
                  </a:txBody>
                  <a:tcPr/>
                </a:tc>
                <a:tc>
                  <a:txBody>
                    <a:bodyPr/>
                    <a:lstStyle/>
                    <a:p>
                      <a:r>
                        <a:rPr lang="en-GB" sz="1300" b="1" dirty="0" smtClean="0"/>
                        <a:t>7,151</a:t>
                      </a:r>
                      <a:endParaRPr lang="en-GB" sz="1300" b="1" dirty="0"/>
                    </a:p>
                  </a:txBody>
                  <a:tcPr/>
                </a:tc>
                <a:tc>
                  <a:txBody>
                    <a:bodyPr/>
                    <a:lstStyle/>
                    <a:p>
                      <a:r>
                        <a:rPr lang="en-GB" sz="1300" b="1" dirty="0" smtClean="0"/>
                        <a:t>1291</a:t>
                      </a:r>
                      <a:endParaRPr lang="en-GB" sz="1300" b="1" dirty="0"/>
                    </a:p>
                  </a:txBody>
                  <a:tcPr/>
                </a:tc>
              </a:tr>
              <a:tr h="312607">
                <a:tc>
                  <a:txBody>
                    <a:bodyPr/>
                    <a:lstStyle/>
                    <a:p>
                      <a:r>
                        <a:rPr lang="en-GB" sz="1300" b="1" dirty="0" smtClean="0"/>
                        <a:t>1996</a:t>
                      </a:r>
                      <a:endParaRPr lang="en-GB" sz="1300" b="1" dirty="0"/>
                    </a:p>
                  </a:txBody>
                  <a:tcPr/>
                </a:tc>
                <a:tc>
                  <a:txBody>
                    <a:bodyPr/>
                    <a:lstStyle/>
                    <a:p>
                      <a:r>
                        <a:rPr lang="en-GB" sz="1300" b="1" dirty="0" smtClean="0"/>
                        <a:t>8,116,543</a:t>
                      </a:r>
                      <a:endParaRPr lang="en-GB" sz="1300" b="1" dirty="0"/>
                    </a:p>
                  </a:txBody>
                  <a:tcPr/>
                </a:tc>
                <a:tc>
                  <a:txBody>
                    <a:bodyPr/>
                    <a:lstStyle/>
                    <a:p>
                      <a:r>
                        <a:rPr lang="en-GB" sz="1300" b="1" dirty="0" smtClean="0"/>
                        <a:t>227,307</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56</a:t>
                      </a:r>
                      <a:endParaRPr lang="en-GB" sz="1300" b="1" dirty="0"/>
                    </a:p>
                  </a:txBody>
                  <a:tcPr/>
                </a:tc>
                <a:tc>
                  <a:txBody>
                    <a:bodyPr/>
                    <a:lstStyle/>
                    <a:p>
                      <a:r>
                        <a:rPr lang="en-GB" sz="1300" b="1" dirty="0" smtClean="0"/>
                        <a:t>1,103,426</a:t>
                      </a:r>
                      <a:endParaRPr lang="en-GB" sz="1300" b="1" dirty="0"/>
                    </a:p>
                  </a:txBody>
                  <a:tcPr/>
                </a:tc>
                <a:tc>
                  <a:txBody>
                    <a:bodyPr/>
                    <a:lstStyle/>
                    <a:p>
                      <a:r>
                        <a:rPr lang="en-GB" sz="1300" b="1" dirty="0" smtClean="0"/>
                        <a:t>98,076</a:t>
                      </a:r>
                      <a:endParaRPr lang="en-GB" sz="1300" b="1" dirty="0"/>
                    </a:p>
                  </a:txBody>
                  <a:tcPr/>
                </a:tc>
                <a:tc>
                  <a:txBody>
                    <a:bodyPr/>
                    <a:lstStyle/>
                    <a:p>
                      <a:r>
                        <a:rPr lang="en-GB" sz="1300" b="1" dirty="0" smtClean="0"/>
                        <a:t>7,638</a:t>
                      </a:r>
                      <a:endParaRPr lang="en-GB" sz="1300" b="1" dirty="0"/>
                    </a:p>
                  </a:txBody>
                  <a:tcPr/>
                </a:tc>
                <a:tc>
                  <a:txBody>
                    <a:bodyPr/>
                    <a:lstStyle/>
                    <a:p>
                      <a:r>
                        <a:rPr lang="en-GB" sz="1300" b="1" dirty="0" smtClean="0"/>
                        <a:t>1263</a:t>
                      </a:r>
                      <a:endParaRPr lang="en-GB" sz="1300" b="1" dirty="0"/>
                    </a:p>
                  </a:txBody>
                  <a:tcPr/>
                </a:tc>
              </a:tr>
              <a:tr h="269842">
                <a:tc>
                  <a:txBody>
                    <a:bodyPr/>
                    <a:lstStyle/>
                    <a:p>
                      <a:r>
                        <a:rPr lang="en-GB" sz="1300" b="1" dirty="0" smtClean="0"/>
                        <a:t>1997</a:t>
                      </a:r>
                      <a:endParaRPr lang="en-GB" sz="1300" b="1" dirty="0"/>
                    </a:p>
                  </a:txBody>
                  <a:tcPr/>
                </a:tc>
                <a:tc>
                  <a:txBody>
                    <a:bodyPr/>
                    <a:lstStyle/>
                    <a:p>
                      <a:r>
                        <a:rPr lang="en-GB" sz="1300" b="1" dirty="0" smtClean="0"/>
                        <a:t>8,194,964</a:t>
                      </a:r>
                      <a:endParaRPr lang="en-GB" sz="1300" b="1" dirty="0"/>
                    </a:p>
                  </a:txBody>
                  <a:tcPr/>
                </a:tc>
                <a:tc>
                  <a:txBody>
                    <a:bodyPr/>
                    <a:lstStyle/>
                    <a:p>
                      <a:r>
                        <a:rPr lang="en-GB" sz="1300" b="1" dirty="0" smtClean="0"/>
                        <a:t>234,629</a:t>
                      </a:r>
                      <a:endParaRPr lang="en-GB" sz="1300" b="1" dirty="0"/>
                    </a:p>
                  </a:txBody>
                  <a:tcPr/>
                </a:tc>
                <a:tc>
                  <a:txBody>
                    <a:bodyPr/>
                    <a:lstStyle/>
                    <a:p>
                      <a:r>
                        <a:rPr lang="en-GB" sz="1300" b="1" dirty="0" smtClean="0"/>
                        <a:t>2.9</a:t>
                      </a:r>
                      <a:endParaRPr lang="en-GB" sz="1300" b="1" dirty="0"/>
                    </a:p>
                  </a:txBody>
                  <a:tcPr/>
                </a:tc>
                <a:tc>
                  <a:txBody>
                    <a:bodyPr/>
                    <a:lstStyle/>
                    <a:p>
                      <a:r>
                        <a:rPr lang="en-GB" sz="1300" b="1" dirty="0" smtClean="0"/>
                        <a:t>57.2</a:t>
                      </a:r>
                      <a:endParaRPr lang="en-GB" sz="1300" b="1" dirty="0"/>
                    </a:p>
                  </a:txBody>
                  <a:tcPr/>
                </a:tc>
                <a:tc>
                  <a:txBody>
                    <a:bodyPr/>
                    <a:lstStyle/>
                    <a:p>
                      <a:r>
                        <a:rPr lang="en-GB" sz="1300" b="1" dirty="0" smtClean="0"/>
                        <a:t>1,222,973</a:t>
                      </a:r>
                      <a:endParaRPr lang="en-GB" sz="1300" b="1" dirty="0"/>
                    </a:p>
                  </a:txBody>
                  <a:tcPr/>
                </a:tc>
                <a:tc>
                  <a:txBody>
                    <a:bodyPr/>
                    <a:lstStyle/>
                    <a:p>
                      <a:r>
                        <a:rPr lang="en-GB" sz="1300" b="1" dirty="0" smtClean="0"/>
                        <a:t>98,249</a:t>
                      </a:r>
                      <a:endParaRPr lang="en-GB" sz="1300" b="1" dirty="0"/>
                    </a:p>
                  </a:txBody>
                  <a:tcPr/>
                </a:tc>
                <a:tc>
                  <a:txBody>
                    <a:bodyPr/>
                    <a:lstStyle/>
                    <a:p>
                      <a:r>
                        <a:rPr lang="en-GB" sz="1300" b="1" dirty="0" smtClean="0"/>
                        <a:t>8,154</a:t>
                      </a:r>
                      <a:endParaRPr lang="en-GB" sz="1300" b="1" dirty="0"/>
                    </a:p>
                  </a:txBody>
                  <a:tcPr/>
                </a:tc>
                <a:tc>
                  <a:txBody>
                    <a:bodyPr/>
                    <a:lstStyle/>
                    <a:p>
                      <a:r>
                        <a:rPr lang="en-GB" sz="1300" b="1" dirty="0" smtClean="0"/>
                        <a:t>1239</a:t>
                      </a:r>
                      <a:endParaRPr lang="en-GB" sz="1300" b="1" dirty="0"/>
                    </a:p>
                  </a:txBody>
                  <a:tcPr/>
                </a:tc>
              </a:tr>
              <a:tr h="269842">
                <a:tc>
                  <a:txBody>
                    <a:bodyPr/>
                    <a:lstStyle/>
                    <a:p>
                      <a:r>
                        <a:rPr lang="en-GB" sz="1300" b="1" dirty="0" smtClean="0"/>
                        <a:t>1998</a:t>
                      </a:r>
                      <a:endParaRPr lang="en-GB" sz="1300" b="1" dirty="0"/>
                    </a:p>
                  </a:txBody>
                  <a:tcPr/>
                </a:tc>
                <a:tc>
                  <a:txBody>
                    <a:bodyPr/>
                    <a:lstStyle/>
                    <a:p>
                      <a:r>
                        <a:rPr lang="en-GB" sz="1300" b="1" dirty="0" smtClean="0"/>
                        <a:t>8,260,582</a:t>
                      </a:r>
                      <a:endParaRPr lang="en-GB" sz="1300" b="1" dirty="0"/>
                    </a:p>
                  </a:txBody>
                  <a:tcPr/>
                </a:tc>
                <a:tc>
                  <a:txBody>
                    <a:bodyPr/>
                    <a:lstStyle/>
                    <a:p>
                      <a:r>
                        <a:rPr lang="en-GB" sz="1300" b="1" dirty="0" smtClean="0"/>
                        <a:t>242,294</a:t>
                      </a:r>
                      <a:endParaRPr lang="en-GB" sz="1300" b="1" dirty="0"/>
                    </a:p>
                  </a:txBody>
                  <a:tcPr/>
                </a:tc>
                <a:tc>
                  <a:txBody>
                    <a:bodyPr/>
                    <a:lstStyle/>
                    <a:p>
                      <a:r>
                        <a:rPr lang="en-GB" sz="1300" b="1" dirty="0" smtClean="0"/>
                        <a:t>2.9</a:t>
                      </a:r>
                      <a:endParaRPr lang="en-GB" sz="1300" b="1" dirty="0"/>
                    </a:p>
                  </a:txBody>
                  <a:tcPr/>
                </a:tc>
                <a:tc>
                  <a:txBody>
                    <a:bodyPr/>
                    <a:lstStyle/>
                    <a:p>
                      <a:r>
                        <a:rPr lang="en-GB" sz="1300" b="1" dirty="0" smtClean="0"/>
                        <a:t>58.4</a:t>
                      </a:r>
                      <a:endParaRPr lang="en-GB" sz="1300" b="1" dirty="0"/>
                    </a:p>
                  </a:txBody>
                  <a:tcPr/>
                </a:tc>
                <a:tc>
                  <a:txBody>
                    <a:bodyPr/>
                    <a:lstStyle/>
                    <a:p>
                      <a:r>
                        <a:rPr lang="en-GB" sz="1300" b="1" dirty="0" smtClean="0"/>
                        <a:t>1,331,219</a:t>
                      </a:r>
                      <a:endParaRPr lang="en-GB" sz="1300" b="1" dirty="0"/>
                    </a:p>
                  </a:txBody>
                  <a:tcPr/>
                </a:tc>
                <a:tc>
                  <a:txBody>
                    <a:bodyPr/>
                    <a:lstStyle/>
                    <a:p>
                      <a:r>
                        <a:rPr lang="en-GB" sz="1300" b="1" dirty="0" smtClean="0"/>
                        <a:t>98,427</a:t>
                      </a:r>
                      <a:endParaRPr lang="en-GB" sz="1300" b="1" dirty="0"/>
                    </a:p>
                  </a:txBody>
                  <a:tcPr/>
                </a:tc>
                <a:tc>
                  <a:txBody>
                    <a:bodyPr/>
                    <a:lstStyle/>
                    <a:p>
                      <a:r>
                        <a:rPr lang="en-GB" sz="1300" b="1" dirty="0" smtClean="0"/>
                        <a:t>8,248</a:t>
                      </a:r>
                      <a:endParaRPr lang="en-GB" sz="1300" b="1" dirty="0"/>
                    </a:p>
                  </a:txBody>
                  <a:tcPr/>
                </a:tc>
                <a:tc>
                  <a:txBody>
                    <a:bodyPr/>
                    <a:lstStyle/>
                    <a:p>
                      <a:r>
                        <a:rPr lang="en-GB" sz="1300" b="1" dirty="0" smtClean="0"/>
                        <a:t>1229</a:t>
                      </a:r>
                      <a:endParaRPr lang="en-GB" sz="1300" b="1" dirty="0"/>
                    </a:p>
                  </a:txBody>
                  <a:tcPr/>
                </a:tc>
              </a:tr>
              <a:tr h="269842">
                <a:tc>
                  <a:txBody>
                    <a:bodyPr/>
                    <a:lstStyle/>
                    <a:p>
                      <a:r>
                        <a:rPr lang="en-GB" sz="1300" b="1" dirty="0" smtClean="0"/>
                        <a:t>1999</a:t>
                      </a:r>
                      <a:endParaRPr lang="en-GB" sz="1300" b="1" dirty="0"/>
                    </a:p>
                  </a:txBody>
                  <a:tcPr/>
                </a:tc>
                <a:tc>
                  <a:txBody>
                    <a:bodyPr/>
                    <a:lstStyle/>
                    <a:p>
                      <a:r>
                        <a:rPr lang="en-GB" sz="1300" b="1" dirty="0" smtClean="0"/>
                        <a:t>8,310,476</a:t>
                      </a:r>
                      <a:endParaRPr lang="en-GB" sz="1300" b="1" dirty="0"/>
                    </a:p>
                  </a:txBody>
                  <a:tcPr/>
                </a:tc>
                <a:tc>
                  <a:txBody>
                    <a:bodyPr/>
                    <a:lstStyle/>
                    <a:p>
                      <a:r>
                        <a:rPr lang="en-GB" sz="1300" b="1" dirty="0" smtClean="0"/>
                        <a:t>284,041</a:t>
                      </a:r>
                      <a:endParaRPr lang="en-GB" sz="1300" b="1" dirty="0"/>
                    </a:p>
                  </a:txBody>
                  <a:tcPr/>
                </a:tc>
                <a:tc>
                  <a:txBody>
                    <a:bodyPr/>
                    <a:lstStyle/>
                    <a:p>
                      <a:r>
                        <a:rPr lang="en-GB" sz="1300" b="1" dirty="0" smtClean="0"/>
                        <a:t>3.0</a:t>
                      </a:r>
                      <a:endParaRPr lang="en-GB" sz="1300" b="1" dirty="0"/>
                    </a:p>
                  </a:txBody>
                  <a:tcPr/>
                </a:tc>
                <a:tc>
                  <a:txBody>
                    <a:bodyPr/>
                    <a:lstStyle/>
                    <a:p>
                      <a:r>
                        <a:rPr lang="en-GB" sz="1300" b="1" dirty="0" smtClean="0"/>
                        <a:t>59.5</a:t>
                      </a:r>
                      <a:endParaRPr lang="en-GB" sz="1300" b="1" dirty="0"/>
                    </a:p>
                  </a:txBody>
                  <a:tcPr/>
                </a:tc>
                <a:tc>
                  <a:txBody>
                    <a:bodyPr/>
                    <a:lstStyle/>
                    <a:p>
                      <a:r>
                        <a:rPr lang="en-GB" sz="1300" b="1" dirty="0" smtClean="0"/>
                        <a:t>1,409,811</a:t>
                      </a:r>
                      <a:endParaRPr lang="en-GB" sz="1300" b="1" dirty="0"/>
                    </a:p>
                  </a:txBody>
                  <a:tcPr/>
                </a:tc>
                <a:tc>
                  <a:txBody>
                    <a:bodyPr/>
                    <a:lstStyle/>
                    <a:p>
                      <a:r>
                        <a:rPr lang="en-GB" sz="1300" b="1" dirty="0" smtClean="0"/>
                        <a:t>97,693</a:t>
                      </a:r>
                      <a:endParaRPr lang="en-GB" sz="1300" b="1" dirty="0"/>
                    </a:p>
                  </a:txBody>
                  <a:tcPr/>
                </a:tc>
                <a:tc>
                  <a:txBody>
                    <a:bodyPr/>
                    <a:lstStyle/>
                    <a:p>
                      <a:r>
                        <a:rPr lang="en-GB" sz="1300" b="1" dirty="0" smtClean="0"/>
                        <a:t>8,747</a:t>
                      </a:r>
                      <a:endParaRPr lang="en-GB" sz="1300" b="1" dirty="0"/>
                    </a:p>
                  </a:txBody>
                  <a:tcPr/>
                </a:tc>
                <a:tc>
                  <a:txBody>
                    <a:bodyPr/>
                    <a:lstStyle/>
                    <a:p>
                      <a:r>
                        <a:rPr lang="en-GB" sz="1300" b="1" dirty="0" smtClean="0"/>
                        <a:t>1209</a:t>
                      </a:r>
                      <a:endParaRPr lang="en-GB" sz="1300" b="1" dirty="0"/>
                    </a:p>
                  </a:txBody>
                  <a:tcPr/>
                </a:tc>
              </a:tr>
              <a:tr h="269842">
                <a:tc>
                  <a:txBody>
                    <a:bodyPr/>
                    <a:lstStyle/>
                    <a:p>
                      <a:r>
                        <a:rPr lang="en-GB" sz="1300" b="1" dirty="0" smtClean="0"/>
                        <a:t>2000</a:t>
                      </a:r>
                      <a:endParaRPr lang="en-GB" sz="1300" b="1" dirty="0"/>
                    </a:p>
                  </a:txBody>
                  <a:tcPr/>
                </a:tc>
                <a:tc>
                  <a:txBody>
                    <a:bodyPr/>
                    <a:lstStyle/>
                    <a:p>
                      <a:r>
                        <a:rPr lang="en-GB" sz="1300" b="1" dirty="0" smtClean="0"/>
                        <a:t>8,345,815</a:t>
                      </a:r>
                      <a:endParaRPr lang="en-GB" sz="1300" b="1" dirty="0"/>
                    </a:p>
                  </a:txBody>
                  <a:tcPr/>
                </a:tc>
                <a:tc>
                  <a:txBody>
                    <a:bodyPr/>
                    <a:lstStyle/>
                    <a:p>
                      <a:r>
                        <a:rPr lang="en-GB" sz="1300" b="1" dirty="0" smtClean="0"/>
                        <a:t>252,857</a:t>
                      </a:r>
                      <a:endParaRPr lang="en-GB" sz="1300" b="1" dirty="0"/>
                    </a:p>
                  </a:txBody>
                  <a:tcPr/>
                </a:tc>
                <a:tc>
                  <a:txBody>
                    <a:bodyPr/>
                    <a:lstStyle/>
                    <a:p>
                      <a:r>
                        <a:rPr lang="en-GB" sz="1300" b="1" dirty="0" smtClean="0"/>
                        <a:t>3.0</a:t>
                      </a:r>
                      <a:endParaRPr lang="en-GB" sz="1300" b="1" dirty="0"/>
                    </a:p>
                  </a:txBody>
                  <a:tcPr/>
                </a:tc>
                <a:tc>
                  <a:txBody>
                    <a:bodyPr/>
                    <a:lstStyle/>
                    <a:p>
                      <a:r>
                        <a:rPr lang="en-GB" sz="1300" b="1" dirty="0" smtClean="0"/>
                        <a:t>60.5</a:t>
                      </a:r>
                      <a:endParaRPr lang="en-GB" sz="1300" b="1" dirty="0"/>
                    </a:p>
                  </a:txBody>
                  <a:tcPr/>
                </a:tc>
                <a:tc>
                  <a:txBody>
                    <a:bodyPr/>
                    <a:lstStyle/>
                    <a:p>
                      <a:r>
                        <a:rPr lang="en-GB" sz="1300" b="1" dirty="0" smtClean="0"/>
                        <a:t>1,465,106</a:t>
                      </a:r>
                      <a:endParaRPr lang="en-GB" sz="1300" b="1" dirty="0"/>
                    </a:p>
                  </a:txBody>
                  <a:tcPr/>
                </a:tc>
                <a:tc>
                  <a:txBody>
                    <a:bodyPr/>
                    <a:lstStyle/>
                    <a:p>
                      <a:r>
                        <a:rPr lang="en-GB" sz="1300" b="1" dirty="0" smtClean="0"/>
                        <a:t>96,570</a:t>
                      </a:r>
                      <a:endParaRPr lang="en-GB" sz="1300" b="1" dirty="0"/>
                    </a:p>
                  </a:txBody>
                  <a:tcPr/>
                </a:tc>
                <a:tc>
                  <a:txBody>
                    <a:bodyPr/>
                    <a:lstStyle/>
                    <a:p>
                      <a:r>
                        <a:rPr lang="en-GB" sz="1300" b="1" dirty="0" smtClean="0"/>
                        <a:t>8,582</a:t>
                      </a:r>
                      <a:endParaRPr lang="en-GB" sz="1300" b="1" dirty="0"/>
                    </a:p>
                  </a:txBody>
                  <a:tcPr/>
                </a:tc>
                <a:tc>
                  <a:txBody>
                    <a:bodyPr/>
                    <a:lstStyle/>
                    <a:p>
                      <a:r>
                        <a:rPr lang="en-GB" sz="1300" b="1" dirty="0" smtClean="0"/>
                        <a:t>1197</a:t>
                      </a:r>
                      <a:endParaRPr lang="en-GB" sz="1300" b="1" dirty="0"/>
                    </a:p>
                  </a:txBody>
                  <a:tcPr/>
                </a:tc>
              </a:tr>
              <a:tr h="269842">
                <a:tc>
                  <a:txBody>
                    <a:bodyPr/>
                    <a:lstStyle/>
                    <a:p>
                      <a:r>
                        <a:rPr lang="en-GB" sz="1300" b="1" dirty="0" smtClean="0"/>
                        <a:t>2001</a:t>
                      </a:r>
                      <a:endParaRPr lang="en-GB" sz="1300" b="1" dirty="0"/>
                    </a:p>
                  </a:txBody>
                  <a:tcPr/>
                </a:tc>
                <a:tc>
                  <a:txBody>
                    <a:bodyPr/>
                    <a:lstStyle/>
                    <a:p>
                      <a:r>
                        <a:rPr lang="en-GB" sz="1300" b="1" dirty="0" smtClean="0"/>
                        <a:t>8,374,100</a:t>
                      </a:r>
                      <a:endParaRPr lang="en-GB" sz="1300" b="1" dirty="0"/>
                    </a:p>
                  </a:txBody>
                  <a:tcPr/>
                </a:tc>
                <a:tc>
                  <a:txBody>
                    <a:bodyPr/>
                    <a:lstStyle/>
                    <a:p>
                      <a:r>
                        <a:rPr lang="en-GB" sz="1300" b="1" dirty="0" smtClean="0"/>
                        <a:t>258,200</a:t>
                      </a:r>
                      <a:endParaRPr lang="en-GB" sz="1300" b="1" dirty="0"/>
                    </a:p>
                  </a:txBody>
                  <a:tcPr/>
                </a:tc>
                <a:tc>
                  <a:txBody>
                    <a:bodyPr/>
                    <a:lstStyle/>
                    <a:p>
                      <a:r>
                        <a:rPr lang="en-GB" sz="1300" b="1" dirty="0" smtClean="0"/>
                        <a:t>3.1</a:t>
                      </a:r>
                      <a:endParaRPr lang="en-GB" sz="1300" b="1" dirty="0"/>
                    </a:p>
                  </a:txBody>
                  <a:tcPr/>
                </a:tc>
                <a:tc>
                  <a:txBody>
                    <a:bodyPr/>
                    <a:lstStyle/>
                    <a:p>
                      <a:r>
                        <a:rPr lang="en-GB" sz="1300" b="1" dirty="0" smtClean="0"/>
                        <a:t>61.1</a:t>
                      </a:r>
                      <a:endParaRPr lang="en-GB" sz="1300" b="1" dirty="0"/>
                    </a:p>
                  </a:txBody>
                  <a:tcPr/>
                </a:tc>
                <a:tc>
                  <a:txBody>
                    <a:bodyPr/>
                    <a:lstStyle/>
                    <a:p>
                      <a:r>
                        <a:rPr lang="en-GB" sz="1300" b="1" dirty="0" smtClean="0"/>
                        <a:t>1,556,156</a:t>
                      </a:r>
                      <a:endParaRPr lang="en-GB" sz="1300" b="1" dirty="0"/>
                    </a:p>
                  </a:txBody>
                  <a:tcPr/>
                </a:tc>
                <a:tc>
                  <a:txBody>
                    <a:bodyPr/>
                    <a:lstStyle/>
                    <a:p>
                      <a:r>
                        <a:rPr lang="en-GB" sz="1300" b="1" dirty="0" smtClean="0"/>
                        <a:t>95,600</a:t>
                      </a:r>
                      <a:endParaRPr lang="en-GB" sz="1300" b="1" dirty="0"/>
                    </a:p>
                  </a:txBody>
                  <a:tcPr/>
                </a:tc>
                <a:tc>
                  <a:txBody>
                    <a:bodyPr/>
                    <a:lstStyle/>
                    <a:p>
                      <a:r>
                        <a:rPr lang="en-GB" sz="1300" b="1" dirty="0" smtClean="0"/>
                        <a:t>8,400</a:t>
                      </a:r>
                      <a:endParaRPr lang="en-GB" sz="1300" b="1" dirty="0"/>
                    </a:p>
                  </a:txBody>
                  <a:tcPr/>
                </a:tc>
                <a:tc>
                  <a:txBody>
                    <a:bodyPr/>
                    <a:lstStyle/>
                    <a:p>
                      <a:r>
                        <a:rPr lang="en-GB" sz="1300" b="1" dirty="0" smtClean="0"/>
                        <a:t>1175</a:t>
                      </a:r>
                      <a:endParaRPr lang="en-GB" sz="1300" b="1" dirty="0"/>
                    </a:p>
                  </a:txBody>
                  <a:tcPr/>
                </a:tc>
              </a:tr>
              <a:tr h="269842">
                <a:tc>
                  <a:txBody>
                    <a:bodyPr/>
                    <a:lstStyle/>
                    <a:p>
                      <a:r>
                        <a:rPr lang="en-GB" sz="1300" b="1" dirty="0" smtClean="0"/>
                        <a:t>2002</a:t>
                      </a:r>
                      <a:endParaRPr lang="en-GB" sz="1300" b="1" dirty="0"/>
                    </a:p>
                  </a:txBody>
                  <a:tcPr/>
                </a:tc>
                <a:tc>
                  <a:txBody>
                    <a:bodyPr/>
                    <a:lstStyle/>
                    <a:p>
                      <a:r>
                        <a:rPr lang="en-GB" sz="1300" b="1" dirty="0" smtClean="0"/>
                        <a:t>8,369,081</a:t>
                      </a:r>
                      <a:endParaRPr lang="en-GB" sz="1300" b="1" dirty="0"/>
                    </a:p>
                  </a:txBody>
                  <a:tcPr/>
                </a:tc>
                <a:tc>
                  <a:txBody>
                    <a:bodyPr/>
                    <a:lstStyle/>
                    <a:p>
                      <a:r>
                        <a:rPr lang="en-GB" sz="1300" b="1" dirty="0" smtClean="0"/>
                        <a:t>248,982</a:t>
                      </a:r>
                      <a:endParaRPr lang="en-GB" sz="1300" b="1" dirty="0"/>
                    </a:p>
                  </a:txBody>
                  <a:tcPr/>
                </a:tc>
                <a:tc>
                  <a:txBody>
                    <a:bodyPr/>
                    <a:lstStyle/>
                    <a:p>
                      <a:r>
                        <a:rPr lang="en-GB" sz="1300" b="1" dirty="0" smtClean="0"/>
                        <a:t>3.0</a:t>
                      </a:r>
                      <a:endParaRPr lang="en-GB" sz="1300" b="1" dirty="0"/>
                    </a:p>
                  </a:txBody>
                  <a:tcPr/>
                </a:tc>
                <a:tc>
                  <a:txBody>
                    <a:bodyPr/>
                    <a:lstStyle/>
                    <a:p>
                      <a:r>
                        <a:rPr lang="en-GB" sz="1300" b="1" dirty="0" smtClean="0"/>
                        <a:t>60.2</a:t>
                      </a:r>
                      <a:endParaRPr lang="en-GB" sz="1300" b="1" dirty="0"/>
                    </a:p>
                  </a:txBody>
                  <a:tcPr/>
                </a:tc>
                <a:tc>
                  <a:txBody>
                    <a:bodyPr/>
                    <a:lstStyle/>
                    <a:p>
                      <a:r>
                        <a:rPr lang="en-GB" sz="1300" b="1" dirty="0" smtClean="0"/>
                        <a:t>1,401,995</a:t>
                      </a:r>
                      <a:endParaRPr lang="en-GB" sz="1300" b="1" dirty="0"/>
                    </a:p>
                  </a:txBody>
                  <a:tcPr/>
                </a:tc>
                <a:tc>
                  <a:txBody>
                    <a:bodyPr/>
                    <a:lstStyle/>
                    <a:p>
                      <a:r>
                        <a:rPr lang="en-GB" sz="1300" b="1" dirty="0" smtClean="0"/>
                        <a:t>94,467</a:t>
                      </a:r>
                      <a:endParaRPr lang="en-GB" sz="1300" b="1" dirty="0"/>
                    </a:p>
                  </a:txBody>
                  <a:tcPr/>
                </a:tc>
                <a:tc>
                  <a:txBody>
                    <a:bodyPr/>
                    <a:lstStyle/>
                    <a:p>
                      <a:r>
                        <a:rPr lang="en-GB" sz="1300" b="1" dirty="0" smtClean="0"/>
                        <a:t>8,813</a:t>
                      </a:r>
                      <a:endParaRPr lang="en-GB" sz="1300" b="1" dirty="0"/>
                    </a:p>
                  </a:txBody>
                  <a:tcPr/>
                </a:tc>
                <a:tc>
                  <a:txBody>
                    <a:bodyPr/>
                    <a:lstStyle/>
                    <a:p>
                      <a:r>
                        <a:rPr lang="en-GB" sz="1300" b="1" dirty="0" smtClean="0"/>
                        <a:t>1161</a:t>
                      </a:r>
                      <a:endParaRPr lang="en-GB" sz="1300" b="1" dirty="0"/>
                    </a:p>
                  </a:txBody>
                  <a:tcPr/>
                </a:tc>
              </a:tr>
              <a:tr h="269842">
                <a:tc>
                  <a:txBody>
                    <a:bodyPr/>
                    <a:lstStyle/>
                    <a:p>
                      <a:r>
                        <a:rPr lang="en-GB" sz="1300" b="1" dirty="0" smtClean="0"/>
                        <a:t>2003</a:t>
                      </a:r>
                      <a:endParaRPr lang="en-GB" sz="1300" b="1" dirty="0"/>
                    </a:p>
                  </a:txBody>
                  <a:tcPr/>
                </a:tc>
                <a:tc>
                  <a:txBody>
                    <a:bodyPr/>
                    <a:lstStyle/>
                    <a:p>
                      <a:r>
                        <a:rPr lang="en-GB" sz="1300" b="1" dirty="0" smtClean="0"/>
                        <a:t>8,366,780</a:t>
                      </a:r>
                      <a:endParaRPr lang="en-GB" sz="1300" b="1" dirty="0"/>
                    </a:p>
                  </a:txBody>
                  <a:tcPr/>
                </a:tc>
                <a:tc>
                  <a:txBody>
                    <a:bodyPr/>
                    <a:lstStyle/>
                    <a:p>
                      <a:r>
                        <a:rPr lang="en-GB" sz="1300" b="1" dirty="0" smtClean="0"/>
                        <a:t>250,550</a:t>
                      </a:r>
                      <a:endParaRPr lang="en-GB" sz="1300" b="1" dirty="0"/>
                    </a:p>
                  </a:txBody>
                  <a:tcPr/>
                </a:tc>
                <a:tc>
                  <a:txBody>
                    <a:bodyPr/>
                    <a:lstStyle/>
                    <a:p>
                      <a:r>
                        <a:rPr lang="en-GB" sz="1300" b="1" dirty="0" smtClean="0"/>
                        <a:t>3.0</a:t>
                      </a:r>
                      <a:endParaRPr lang="en-GB" sz="1300" b="1" dirty="0"/>
                    </a:p>
                  </a:txBody>
                  <a:tcPr/>
                </a:tc>
                <a:tc>
                  <a:txBody>
                    <a:bodyPr/>
                    <a:lstStyle/>
                    <a:p>
                      <a:r>
                        <a:rPr lang="en-GB" sz="1300" b="1" dirty="0" smtClean="0"/>
                        <a:t>60.3</a:t>
                      </a:r>
                      <a:endParaRPr lang="en-GB" sz="1300" b="1" dirty="0"/>
                    </a:p>
                  </a:txBody>
                  <a:tcPr/>
                </a:tc>
                <a:tc>
                  <a:txBody>
                    <a:bodyPr/>
                    <a:lstStyle/>
                    <a:p>
                      <a:r>
                        <a:rPr lang="en-GB" sz="1300" b="1" dirty="0" smtClean="0"/>
                        <a:t>1,169,780</a:t>
                      </a:r>
                      <a:endParaRPr lang="en-GB" sz="1300" b="1" dirty="0"/>
                    </a:p>
                  </a:txBody>
                  <a:tcPr/>
                </a:tc>
                <a:tc>
                  <a:txBody>
                    <a:bodyPr/>
                    <a:lstStyle/>
                    <a:p>
                      <a:r>
                        <a:rPr lang="en-GB" sz="1300" b="1" dirty="0" smtClean="0"/>
                        <a:t>93,880</a:t>
                      </a:r>
                      <a:endParaRPr lang="en-GB" sz="1300" b="1" dirty="0"/>
                    </a:p>
                  </a:txBody>
                  <a:tcPr/>
                </a:tc>
                <a:tc>
                  <a:txBody>
                    <a:bodyPr/>
                    <a:lstStyle/>
                    <a:p>
                      <a:r>
                        <a:rPr lang="en-GB" sz="1300" b="1" dirty="0" smtClean="0"/>
                        <a:t>9,000</a:t>
                      </a:r>
                      <a:endParaRPr lang="en-GB" sz="1300" b="1" dirty="0"/>
                    </a:p>
                  </a:txBody>
                  <a:tcPr/>
                </a:tc>
                <a:tc>
                  <a:txBody>
                    <a:bodyPr/>
                    <a:lstStyle/>
                    <a:p>
                      <a:r>
                        <a:rPr lang="en-GB" sz="1300" b="1" dirty="0" smtClean="0"/>
                        <a:t>1160</a:t>
                      </a:r>
                      <a:endParaRPr lang="en-GB" sz="1300" b="1" dirty="0"/>
                    </a:p>
                  </a:txBody>
                  <a:tcPr/>
                </a:tc>
              </a:tr>
              <a:tr h="269842">
                <a:tc>
                  <a:txBody>
                    <a:bodyPr/>
                    <a:lstStyle/>
                    <a:p>
                      <a:r>
                        <a:rPr lang="en-GB" sz="1300" b="1" dirty="0" smtClean="0"/>
                        <a:t>2004</a:t>
                      </a:r>
                      <a:endParaRPr lang="en-GB" sz="1300" b="1" dirty="0"/>
                    </a:p>
                  </a:txBody>
                  <a:tcPr/>
                </a:tc>
                <a:tc>
                  <a:txBody>
                    <a:bodyPr/>
                    <a:lstStyle/>
                    <a:p>
                      <a:r>
                        <a:rPr lang="en-GB" sz="1300" b="1" dirty="0" smtClean="0"/>
                        <a:t>8,344,880</a:t>
                      </a:r>
                      <a:endParaRPr lang="en-GB" sz="1300" b="1" dirty="0"/>
                    </a:p>
                  </a:txBody>
                  <a:tcPr/>
                </a:tc>
                <a:tc>
                  <a:txBody>
                    <a:bodyPr/>
                    <a:lstStyle/>
                    <a:p>
                      <a:r>
                        <a:rPr lang="en-GB" sz="1300" b="1" dirty="0" smtClean="0"/>
                        <a:t>247,590</a:t>
                      </a:r>
                      <a:endParaRPr lang="en-GB" sz="1300" b="1" dirty="0"/>
                    </a:p>
                  </a:txBody>
                  <a:tcPr/>
                </a:tc>
                <a:tc>
                  <a:txBody>
                    <a:bodyPr/>
                    <a:lstStyle/>
                    <a:p>
                      <a:r>
                        <a:rPr lang="en-GB" sz="1300" b="1" dirty="0" smtClean="0"/>
                        <a:t>2.9</a:t>
                      </a:r>
                      <a:endParaRPr lang="en-GB" sz="1300" b="1" dirty="0"/>
                    </a:p>
                  </a:txBody>
                  <a:tcPr/>
                </a:tc>
                <a:tc>
                  <a:txBody>
                    <a:bodyPr/>
                    <a:lstStyle/>
                    <a:p>
                      <a:r>
                        <a:rPr lang="en-GB" sz="1300" b="1" dirty="0" smtClean="0"/>
                        <a:t>60.3</a:t>
                      </a:r>
                      <a:endParaRPr lang="en-GB" sz="1300" b="1" dirty="0"/>
                    </a:p>
                  </a:txBody>
                  <a:tcPr/>
                </a:tc>
                <a:tc>
                  <a:txBody>
                    <a:bodyPr/>
                    <a:lstStyle/>
                    <a:p>
                      <a:r>
                        <a:rPr lang="en-GB" sz="1300" b="1" dirty="0" smtClean="0"/>
                        <a:t>1,197,490</a:t>
                      </a:r>
                      <a:endParaRPr lang="en-GB" sz="1300" b="1" dirty="0"/>
                    </a:p>
                  </a:txBody>
                  <a:tcPr/>
                </a:tc>
                <a:tc>
                  <a:txBody>
                    <a:bodyPr/>
                    <a:lstStyle/>
                    <a:p>
                      <a:r>
                        <a:rPr lang="en-GB" sz="1300" b="1" dirty="0" smtClean="0"/>
                        <a:t>91,770</a:t>
                      </a:r>
                      <a:endParaRPr lang="en-GB" sz="1300" b="1" dirty="0"/>
                    </a:p>
                  </a:txBody>
                  <a:tcPr/>
                </a:tc>
                <a:tc>
                  <a:txBody>
                    <a:bodyPr/>
                    <a:lstStyle/>
                    <a:p>
                      <a:r>
                        <a:rPr lang="en-GB" sz="1300" b="1" dirty="0" smtClean="0"/>
                        <a:t>10,100</a:t>
                      </a:r>
                      <a:endParaRPr lang="en-GB" sz="1300" b="1" dirty="0"/>
                    </a:p>
                  </a:txBody>
                  <a:tcPr/>
                </a:tc>
                <a:tc>
                  <a:txBody>
                    <a:bodyPr/>
                    <a:lstStyle/>
                    <a:p>
                      <a:r>
                        <a:rPr lang="en-GB" sz="1300" b="1" dirty="0" smtClean="0"/>
                        <a:t>1148</a:t>
                      </a:r>
                      <a:endParaRPr lang="en-GB" sz="1300" b="1" dirty="0"/>
                    </a:p>
                  </a:txBody>
                  <a:tcPr/>
                </a:tc>
              </a:tr>
              <a:tr h="269842">
                <a:tc>
                  <a:txBody>
                    <a:bodyPr/>
                    <a:lstStyle/>
                    <a:p>
                      <a:r>
                        <a:rPr lang="en-GB" sz="1300" b="1" dirty="0" smtClean="0"/>
                        <a:t>2005</a:t>
                      </a:r>
                      <a:endParaRPr lang="en-GB" sz="1300" b="1" dirty="0"/>
                    </a:p>
                  </a:txBody>
                  <a:tcPr/>
                </a:tc>
                <a:tc>
                  <a:txBody>
                    <a:bodyPr/>
                    <a:lstStyle/>
                    <a:p>
                      <a:r>
                        <a:rPr lang="en-GB" sz="1300" b="1" dirty="0" smtClean="0"/>
                        <a:t>8,274,470</a:t>
                      </a:r>
                      <a:endParaRPr lang="en-GB" sz="1300" b="1" dirty="0"/>
                    </a:p>
                  </a:txBody>
                  <a:tcPr/>
                </a:tc>
                <a:tc>
                  <a:txBody>
                    <a:bodyPr/>
                    <a:lstStyle/>
                    <a:p>
                      <a:r>
                        <a:rPr lang="en-GB" sz="1300" b="1" dirty="0" smtClean="0"/>
                        <a:t>242,580</a:t>
                      </a:r>
                      <a:endParaRPr lang="en-GB" sz="1300" b="1" dirty="0"/>
                    </a:p>
                  </a:txBody>
                  <a:tcPr/>
                </a:tc>
                <a:tc>
                  <a:txBody>
                    <a:bodyPr/>
                    <a:lstStyle/>
                    <a:p>
                      <a:r>
                        <a:rPr lang="en-GB" sz="1300" b="1" dirty="0" smtClean="0"/>
                        <a:t>2.9</a:t>
                      </a:r>
                      <a:endParaRPr lang="en-GB" sz="1300" b="1" dirty="0"/>
                    </a:p>
                  </a:txBody>
                  <a:tcPr/>
                </a:tc>
                <a:tc>
                  <a:txBody>
                    <a:bodyPr/>
                    <a:lstStyle/>
                    <a:p>
                      <a:r>
                        <a:rPr lang="en-GB" sz="1300" b="1" dirty="0" smtClean="0"/>
                        <a:t>59.6</a:t>
                      </a:r>
                      <a:endParaRPr lang="en-GB" sz="1300" b="1" dirty="0"/>
                    </a:p>
                  </a:txBody>
                  <a:tcPr/>
                </a:tc>
                <a:tc>
                  <a:txBody>
                    <a:bodyPr/>
                    <a:lstStyle/>
                    <a:p>
                      <a:r>
                        <a:rPr lang="en-GB" sz="1300" b="1" dirty="0" smtClean="0"/>
                        <a:t>1,230,800</a:t>
                      </a:r>
                      <a:endParaRPr lang="en-GB" sz="1300" b="1" dirty="0"/>
                    </a:p>
                  </a:txBody>
                  <a:tcPr/>
                </a:tc>
                <a:tc>
                  <a:txBody>
                    <a:bodyPr/>
                    <a:lstStyle/>
                    <a:p>
                      <a:r>
                        <a:rPr lang="en-GB" sz="1300" b="1" dirty="0" smtClean="0"/>
                        <a:t>90,370</a:t>
                      </a:r>
                      <a:endParaRPr lang="en-GB" sz="1300" b="1" dirty="0"/>
                    </a:p>
                  </a:txBody>
                  <a:tcPr/>
                </a:tc>
                <a:tc>
                  <a:txBody>
                    <a:bodyPr/>
                    <a:lstStyle/>
                    <a:p>
                      <a:r>
                        <a:rPr lang="en-GB" sz="1300" b="1" dirty="0" smtClean="0"/>
                        <a:t>10,190</a:t>
                      </a:r>
                      <a:endParaRPr lang="en-GB" sz="1300" b="1" dirty="0"/>
                    </a:p>
                  </a:txBody>
                  <a:tcPr/>
                </a:tc>
                <a:tc>
                  <a:txBody>
                    <a:bodyPr/>
                    <a:lstStyle/>
                    <a:p>
                      <a:r>
                        <a:rPr lang="en-GB" sz="1300" b="1" dirty="0" smtClean="0"/>
                        <a:t>1122</a:t>
                      </a:r>
                      <a:endParaRPr lang="en-GB" sz="1300" b="1" dirty="0"/>
                    </a:p>
                  </a:txBody>
                  <a:tcPr/>
                </a:tc>
              </a:tr>
              <a:tr h="269842">
                <a:tc>
                  <a:txBody>
                    <a:bodyPr/>
                    <a:lstStyle/>
                    <a:p>
                      <a:r>
                        <a:rPr lang="en-GB" sz="1300" b="1" dirty="0" smtClean="0"/>
                        <a:t>2006</a:t>
                      </a:r>
                      <a:endParaRPr lang="en-GB" sz="1300" b="1" dirty="0"/>
                    </a:p>
                  </a:txBody>
                  <a:tcPr/>
                </a:tc>
                <a:tc>
                  <a:txBody>
                    <a:bodyPr/>
                    <a:lstStyle/>
                    <a:p>
                      <a:r>
                        <a:rPr lang="en-GB" sz="1300" b="1" dirty="0" smtClean="0"/>
                        <a:t>8,215,960</a:t>
                      </a:r>
                      <a:endParaRPr lang="en-GB" sz="1300" b="1" dirty="0"/>
                    </a:p>
                  </a:txBody>
                  <a:tcPr/>
                </a:tc>
                <a:tc>
                  <a:txBody>
                    <a:bodyPr/>
                    <a:lstStyle/>
                    <a:p>
                      <a:r>
                        <a:rPr lang="en-GB" sz="1300" b="1" dirty="0" smtClean="0"/>
                        <a:t>236,750</a:t>
                      </a:r>
                      <a:endParaRPr lang="en-GB" sz="1300" b="1" dirty="0"/>
                    </a:p>
                  </a:txBody>
                  <a:tcPr/>
                </a:tc>
                <a:tc>
                  <a:txBody>
                    <a:bodyPr/>
                    <a:lstStyle/>
                    <a:p>
                      <a:r>
                        <a:rPr lang="en-GB" sz="1300" b="1" dirty="0" smtClean="0"/>
                        <a:t>2.9</a:t>
                      </a:r>
                      <a:endParaRPr lang="en-GB" sz="1300" b="1" dirty="0"/>
                    </a:p>
                  </a:txBody>
                  <a:tcPr/>
                </a:tc>
                <a:tc>
                  <a:txBody>
                    <a:bodyPr/>
                    <a:lstStyle/>
                    <a:p>
                      <a:r>
                        <a:rPr lang="en-GB" sz="1300" b="1" dirty="0" smtClean="0"/>
                        <a:t>59.2</a:t>
                      </a:r>
                      <a:endParaRPr lang="en-GB" sz="1300" b="1" dirty="0"/>
                    </a:p>
                  </a:txBody>
                  <a:tcPr/>
                </a:tc>
                <a:tc>
                  <a:txBody>
                    <a:bodyPr/>
                    <a:lstStyle/>
                    <a:p>
                      <a:r>
                        <a:rPr lang="en-GB" sz="1300" b="1" dirty="0" smtClean="0"/>
                        <a:t>1,293,250</a:t>
                      </a:r>
                      <a:endParaRPr lang="en-GB" sz="1300" b="1" dirty="0"/>
                    </a:p>
                  </a:txBody>
                  <a:tcPr/>
                </a:tc>
                <a:tc>
                  <a:txBody>
                    <a:bodyPr/>
                    <a:lstStyle/>
                    <a:p>
                      <a:r>
                        <a:rPr lang="en-GB" sz="1300" b="1" dirty="0" smtClean="0"/>
                        <a:t>89,390</a:t>
                      </a:r>
                      <a:endParaRPr lang="en-GB" sz="1300" b="1" dirty="0"/>
                    </a:p>
                  </a:txBody>
                  <a:tcPr/>
                </a:tc>
                <a:tc>
                  <a:txBody>
                    <a:bodyPr/>
                    <a:lstStyle/>
                    <a:p>
                      <a:r>
                        <a:rPr lang="en-GB" sz="1300" b="1" dirty="0" smtClean="0"/>
                        <a:t>10,500</a:t>
                      </a:r>
                      <a:endParaRPr lang="en-GB" sz="1300" b="1" dirty="0"/>
                    </a:p>
                  </a:txBody>
                  <a:tcPr/>
                </a:tc>
                <a:tc>
                  <a:txBody>
                    <a:bodyPr/>
                    <a:lstStyle/>
                    <a:p>
                      <a:r>
                        <a:rPr lang="en-GB" sz="1300" b="1" dirty="0" smtClean="0"/>
                        <a:t>1105</a:t>
                      </a:r>
                      <a:endParaRPr lang="en-GB" sz="1300" b="1" dirty="0"/>
                    </a:p>
                  </a:txBody>
                  <a:tcPr/>
                </a:tc>
              </a:tr>
              <a:tr h="269842">
                <a:tc>
                  <a:txBody>
                    <a:bodyPr/>
                    <a:lstStyle/>
                    <a:p>
                      <a:r>
                        <a:rPr lang="en-GB" sz="1300" b="1" dirty="0" smtClean="0"/>
                        <a:t>2007</a:t>
                      </a:r>
                      <a:endParaRPr lang="en-GB" sz="1300" b="1" dirty="0"/>
                    </a:p>
                  </a:txBody>
                  <a:tcPr/>
                </a:tc>
                <a:tc>
                  <a:txBody>
                    <a:bodyPr/>
                    <a:lstStyle/>
                    <a:p>
                      <a:r>
                        <a:rPr lang="en-GB" sz="1300" b="1" dirty="0" smtClean="0"/>
                        <a:t>8,167,715</a:t>
                      </a:r>
                      <a:endParaRPr lang="en-GB" sz="1300" b="1" dirty="0"/>
                    </a:p>
                  </a:txBody>
                  <a:tcPr/>
                </a:tc>
                <a:tc>
                  <a:txBody>
                    <a:bodyPr/>
                    <a:lstStyle/>
                    <a:p>
                      <a:r>
                        <a:rPr lang="en-GB" sz="1300" b="1" dirty="0" smtClean="0"/>
                        <a:t>232,760</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57.7</a:t>
                      </a:r>
                      <a:endParaRPr lang="en-GB" sz="1300" b="1" dirty="0"/>
                    </a:p>
                  </a:txBody>
                  <a:tcPr/>
                </a:tc>
                <a:tc>
                  <a:txBody>
                    <a:bodyPr/>
                    <a:lstStyle/>
                    <a:p>
                      <a:r>
                        <a:rPr lang="en-GB" sz="1300" b="1" dirty="0" smtClean="0"/>
                        <a:t>1,344,505</a:t>
                      </a:r>
                      <a:endParaRPr lang="en-GB" sz="1300" b="1" dirty="0"/>
                    </a:p>
                  </a:txBody>
                  <a:tcPr/>
                </a:tc>
                <a:tc>
                  <a:txBody>
                    <a:bodyPr/>
                    <a:lstStyle/>
                    <a:p>
                      <a:r>
                        <a:rPr lang="en-GB" sz="1300" b="1" dirty="0" smtClean="0"/>
                        <a:t>91,750</a:t>
                      </a:r>
                      <a:endParaRPr lang="en-GB" sz="1300" b="1" dirty="0"/>
                    </a:p>
                  </a:txBody>
                  <a:tcPr/>
                </a:tc>
                <a:tc>
                  <a:txBody>
                    <a:bodyPr/>
                    <a:lstStyle/>
                    <a:p>
                      <a:r>
                        <a:rPr lang="en-GB" sz="1300" b="1" dirty="0" smtClean="0"/>
                        <a:t>10,920</a:t>
                      </a:r>
                      <a:endParaRPr lang="en-GB" sz="1300" b="1" dirty="0"/>
                    </a:p>
                  </a:txBody>
                  <a:tcPr/>
                </a:tc>
                <a:tc>
                  <a:txBody>
                    <a:bodyPr/>
                    <a:lstStyle/>
                    <a:p>
                      <a:r>
                        <a:rPr lang="en-GB" sz="1300" b="1" dirty="0" smtClean="0"/>
                        <a:t>1077</a:t>
                      </a:r>
                      <a:endParaRPr lang="en-GB" sz="1300" b="1" dirty="0"/>
                    </a:p>
                  </a:txBody>
                  <a:tcPr/>
                </a:tc>
              </a:tr>
              <a:tr h="269842">
                <a:tc>
                  <a:txBody>
                    <a:bodyPr/>
                    <a:lstStyle/>
                    <a:p>
                      <a:r>
                        <a:rPr lang="en-GB" sz="1300" b="1" dirty="0" smtClean="0"/>
                        <a:t>2008</a:t>
                      </a:r>
                      <a:endParaRPr lang="en-GB" sz="1300" b="1" dirty="0"/>
                    </a:p>
                  </a:txBody>
                  <a:tcPr/>
                </a:tc>
                <a:tc>
                  <a:txBody>
                    <a:bodyPr/>
                    <a:lstStyle/>
                    <a:p>
                      <a:r>
                        <a:rPr lang="en-GB" sz="1300" b="1" dirty="0" smtClean="0"/>
                        <a:t>8,121,955</a:t>
                      </a:r>
                      <a:endParaRPr lang="en-GB" sz="1300" b="1" dirty="0"/>
                    </a:p>
                  </a:txBody>
                  <a:tcPr/>
                </a:tc>
                <a:tc>
                  <a:txBody>
                    <a:bodyPr/>
                    <a:lstStyle/>
                    <a:p>
                      <a:r>
                        <a:rPr lang="en-GB" sz="1300" b="1" dirty="0" smtClean="0"/>
                        <a:t>227,315</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56.7</a:t>
                      </a:r>
                      <a:endParaRPr lang="en-GB" sz="1300" b="1" dirty="0"/>
                    </a:p>
                  </a:txBody>
                  <a:tcPr/>
                </a:tc>
                <a:tc>
                  <a:txBody>
                    <a:bodyPr/>
                    <a:lstStyle/>
                    <a:p>
                      <a:r>
                        <a:rPr lang="en-GB" sz="1300" b="1" dirty="0" smtClean="0"/>
                        <a:t>1,402,895</a:t>
                      </a:r>
                      <a:endParaRPr lang="en-GB" sz="1300" b="1" dirty="0"/>
                    </a:p>
                  </a:txBody>
                  <a:tcPr/>
                </a:tc>
                <a:tc>
                  <a:txBody>
                    <a:bodyPr/>
                    <a:lstStyle/>
                    <a:p>
                      <a:r>
                        <a:rPr lang="en-GB" sz="1300" b="1" dirty="0" smtClean="0"/>
                        <a:t>91,830</a:t>
                      </a:r>
                      <a:endParaRPr lang="en-GB" sz="1300" b="1" dirty="0"/>
                    </a:p>
                  </a:txBody>
                  <a:tcPr/>
                </a:tc>
                <a:tc>
                  <a:txBody>
                    <a:bodyPr/>
                    <a:lstStyle/>
                    <a:p>
                      <a:r>
                        <a:rPr lang="en-GB" sz="1300" b="1" dirty="0" smtClean="0"/>
                        <a:t>11,315</a:t>
                      </a:r>
                      <a:endParaRPr lang="en-GB" sz="1300" b="1" dirty="0"/>
                    </a:p>
                  </a:txBody>
                  <a:tcPr/>
                </a:tc>
                <a:tc>
                  <a:txBody>
                    <a:bodyPr/>
                    <a:lstStyle/>
                    <a:p>
                      <a:r>
                        <a:rPr lang="en-GB" sz="1300" b="1" dirty="0" smtClean="0"/>
                        <a:t>1065</a:t>
                      </a:r>
                      <a:endParaRPr lang="en-GB" sz="1300" b="1" dirty="0"/>
                    </a:p>
                  </a:txBody>
                  <a:tcPr/>
                </a:tc>
              </a:tr>
              <a:tr h="269842">
                <a:tc>
                  <a:txBody>
                    <a:bodyPr/>
                    <a:lstStyle/>
                    <a:p>
                      <a:r>
                        <a:rPr lang="en-GB" sz="1300" b="1" dirty="0" smtClean="0"/>
                        <a:t>2009</a:t>
                      </a:r>
                      <a:endParaRPr lang="en-GB" sz="1300" b="1" dirty="0"/>
                    </a:p>
                  </a:txBody>
                  <a:tcPr/>
                </a:tc>
                <a:tc>
                  <a:txBody>
                    <a:bodyPr/>
                    <a:lstStyle/>
                    <a:p>
                      <a:r>
                        <a:rPr lang="en-GB" sz="1300" b="1" dirty="0" smtClean="0"/>
                        <a:t>8,092,280</a:t>
                      </a:r>
                      <a:endParaRPr lang="en-GB" sz="1300" b="1" dirty="0"/>
                    </a:p>
                  </a:txBody>
                  <a:tcPr/>
                </a:tc>
                <a:tc>
                  <a:txBody>
                    <a:bodyPr/>
                    <a:lstStyle/>
                    <a:p>
                      <a:r>
                        <a:rPr lang="en-GB" sz="1300" b="1" dirty="0" smtClean="0"/>
                        <a:t>225,400</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56.1</a:t>
                      </a:r>
                      <a:endParaRPr lang="en-GB" sz="1300" b="1" dirty="0"/>
                    </a:p>
                  </a:txBody>
                  <a:tcPr/>
                </a:tc>
                <a:tc>
                  <a:txBody>
                    <a:bodyPr/>
                    <a:lstStyle/>
                    <a:p>
                      <a:r>
                        <a:rPr lang="en-GB" sz="1300" b="1" dirty="0" smtClean="0"/>
                        <a:t>1,447,205</a:t>
                      </a:r>
                      <a:endParaRPr lang="en-GB" sz="1300" b="1" dirty="0"/>
                    </a:p>
                  </a:txBody>
                  <a:tcPr/>
                </a:tc>
                <a:tc>
                  <a:txBody>
                    <a:bodyPr/>
                    <a:lstStyle/>
                    <a:p>
                      <a:r>
                        <a:rPr lang="en-GB" sz="1300" b="1" dirty="0" smtClean="0"/>
                        <a:t>92,270</a:t>
                      </a:r>
                      <a:endParaRPr lang="en-GB" sz="1300" b="1" dirty="0"/>
                    </a:p>
                  </a:txBody>
                  <a:tcPr/>
                </a:tc>
                <a:tc>
                  <a:txBody>
                    <a:bodyPr/>
                    <a:lstStyle/>
                    <a:p>
                      <a:r>
                        <a:rPr lang="en-GB" sz="1300" b="1" dirty="0" smtClean="0"/>
                        <a:t>11,920</a:t>
                      </a:r>
                      <a:endParaRPr lang="en-GB" sz="1300" b="1" dirty="0"/>
                    </a:p>
                  </a:txBody>
                  <a:tcPr/>
                </a:tc>
                <a:tc>
                  <a:txBody>
                    <a:bodyPr/>
                    <a:lstStyle/>
                    <a:p>
                      <a:r>
                        <a:rPr lang="en-GB" sz="1300" b="1" dirty="0" smtClean="0"/>
                        <a:t>1056</a:t>
                      </a:r>
                      <a:endParaRPr lang="en-GB" sz="1300" b="1" dirty="0"/>
                    </a:p>
                  </a:txBody>
                  <a:tcPr/>
                </a:tc>
              </a:tr>
              <a:tr h="269842">
                <a:tc>
                  <a:txBody>
                    <a:bodyPr/>
                    <a:lstStyle/>
                    <a:p>
                      <a:r>
                        <a:rPr lang="en-GB" sz="1300" b="1" dirty="0" smtClean="0"/>
                        <a:t>2010</a:t>
                      </a:r>
                      <a:endParaRPr lang="en-GB" sz="1300" b="1" dirty="0"/>
                    </a:p>
                  </a:txBody>
                  <a:tcPr/>
                </a:tc>
                <a:tc>
                  <a:txBody>
                    <a:bodyPr/>
                    <a:lstStyle/>
                    <a:p>
                      <a:r>
                        <a:rPr lang="en-GB" sz="1300" b="1" dirty="0" smtClean="0"/>
                        <a:t>8,098,360</a:t>
                      </a:r>
                      <a:endParaRPr lang="en-GB" sz="1300" b="1" dirty="0"/>
                    </a:p>
                  </a:txBody>
                  <a:tcPr/>
                </a:tc>
                <a:tc>
                  <a:txBody>
                    <a:bodyPr/>
                    <a:lstStyle/>
                    <a:p>
                      <a:r>
                        <a:rPr lang="en-GB" sz="1300" b="1" dirty="0" smtClean="0"/>
                        <a:t>223,945</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54.8</a:t>
                      </a:r>
                      <a:endParaRPr lang="en-GB" sz="1300" b="1" dirty="0"/>
                    </a:p>
                  </a:txBody>
                  <a:tcPr/>
                </a:tc>
                <a:tc>
                  <a:txBody>
                    <a:bodyPr/>
                    <a:lstStyle/>
                    <a:p>
                      <a:r>
                        <a:rPr lang="en-GB" sz="1300" b="1" dirty="0" smtClean="0"/>
                        <a:t>1,481,035</a:t>
                      </a:r>
                      <a:endParaRPr lang="en-GB" sz="1300" b="1" dirty="0"/>
                    </a:p>
                  </a:txBody>
                  <a:tcPr/>
                </a:tc>
                <a:tc>
                  <a:txBody>
                    <a:bodyPr/>
                    <a:lstStyle/>
                    <a:p>
                      <a:r>
                        <a:rPr lang="en-GB" sz="1300" b="1" dirty="0" smtClean="0"/>
                        <a:t>93,230</a:t>
                      </a:r>
                      <a:endParaRPr lang="en-GB" sz="1300" b="1" dirty="0"/>
                    </a:p>
                  </a:txBody>
                  <a:tcPr/>
                </a:tc>
                <a:tc>
                  <a:txBody>
                    <a:bodyPr/>
                    <a:lstStyle/>
                    <a:p>
                      <a:r>
                        <a:rPr lang="en-GB" sz="1300" b="1" dirty="0" smtClean="0"/>
                        <a:t>11,380</a:t>
                      </a:r>
                      <a:endParaRPr lang="en-GB" sz="1300" b="1" dirty="0"/>
                    </a:p>
                  </a:txBody>
                  <a:tcPr/>
                </a:tc>
                <a:tc>
                  <a:txBody>
                    <a:bodyPr/>
                    <a:lstStyle/>
                    <a:p>
                      <a:r>
                        <a:rPr lang="en-GB" sz="1300" b="1" dirty="0" smtClean="0"/>
                        <a:t>1050</a:t>
                      </a:r>
                      <a:endParaRPr lang="en-GB" sz="1300" b="1" dirty="0"/>
                    </a:p>
                  </a:txBody>
                  <a:tcPr/>
                </a:tc>
              </a:tr>
              <a:tr h="269842">
                <a:tc>
                  <a:txBody>
                    <a:bodyPr/>
                    <a:lstStyle/>
                    <a:p>
                      <a:r>
                        <a:rPr lang="en-GB" sz="1300" b="1" dirty="0" smtClean="0"/>
                        <a:t>2011</a:t>
                      </a:r>
                      <a:endParaRPr lang="en-GB" sz="1300" b="1" dirty="0"/>
                    </a:p>
                  </a:txBody>
                  <a:tcPr/>
                </a:tc>
                <a:tc>
                  <a:txBody>
                    <a:bodyPr/>
                    <a:lstStyle/>
                    <a:p>
                      <a:r>
                        <a:rPr lang="en-GB" sz="1300" b="1" dirty="0" smtClean="0"/>
                        <a:t>8,123,865</a:t>
                      </a:r>
                      <a:endParaRPr lang="en-GB" sz="1300" b="1" dirty="0"/>
                    </a:p>
                  </a:txBody>
                  <a:tcPr/>
                </a:tc>
                <a:tc>
                  <a:txBody>
                    <a:bodyPr/>
                    <a:lstStyle/>
                    <a:p>
                      <a:r>
                        <a:rPr lang="en-GB" sz="1300" b="1" dirty="0" smtClean="0"/>
                        <a:t>224,210</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54.3</a:t>
                      </a:r>
                      <a:endParaRPr lang="en-GB" sz="1300" b="1" dirty="0"/>
                    </a:p>
                  </a:txBody>
                  <a:tcPr/>
                </a:tc>
                <a:tc>
                  <a:txBody>
                    <a:bodyPr/>
                    <a:lstStyle/>
                    <a:p>
                      <a:r>
                        <a:rPr lang="en-GB" sz="1300" b="1" dirty="0" smtClean="0"/>
                        <a:t>1,449,685</a:t>
                      </a:r>
                      <a:endParaRPr lang="en-GB" sz="1300" b="1" dirty="0"/>
                    </a:p>
                  </a:txBody>
                  <a:tcPr/>
                </a:tc>
                <a:tc>
                  <a:txBody>
                    <a:bodyPr/>
                    <a:lstStyle/>
                    <a:p>
                      <a:r>
                        <a:rPr lang="en-GB" sz="1300" b="1" dirty="0" smtClean="0"/>
                        <a:t>94,275</a:t>
                      </a:r>
                      <a:endParaRPr lang="en-GB" sz="1300" b="1" dirty="0"/>
                    </a:p>
                  </a:txBody>
                  <a:tcPr/>
                </a:tc>
                <a:tc>
                  <a:txBody>
                    <a:bodyPr/>
                    <a:lstStyle/>
                    <a:p>
                      <a:r>
                        <a:rPr lang="en-GB" sz="1300" b="1" dirty="0" smtClean="0"/>
                        <a:t>11,445</a:t>
                      </a:r>
                      <a:endParaRPr lang="en-GB" sz="1300" b="1" dirty="0"/>
                    </a:p>
                  </a:txBody>
                  <a:tcPr/>
                </a:tc>
                <a:tc>
                  <a:txBody>
                    <a:bodyPr/>
                    <a:lstStyle/>
                    <a:p>
                      <a:r>
                        <a:rPr lang="en-GB" sz="1300" b="1" dirty="0" smtClean="0"/>
                        <a:t>1046</a:t>
                      </a:r>
                      <a:endParaRPr lang="en-GB" sz="1300" b="1" dirty="0"/>
                    </a:p>
                  </a:txBody>
                  <a:tcPr/>
                </a:tc>
              </a:tr>
              <a:tr h="422633">
                <a:tc>
                  <a:txBody>
                    <a:bodyPr/>
                    <a:lstStyle/>
                    <a:p>
                      <a:r>
                        <a:rPr lang="en-GB" sz="1300" b="1" dirty="0" smtClean="0"/>
                        <a:t>2012</a:t>
                      </a:r>
                      <a:endParaRPr lang="en-GB" sz="1300" b="1" dirty="0"/>
                    </a:p>
                  </a:txBody>
                  <a:tcPr/>
                </a:tc>
                <a:tc>
                  <a:txBody>
                    <a:bodyPr/>
                    <a:lstStyle/>
                    <a:p>
                      <a:r>
                        <a:rPr lang="en-GB" sz="1300" b="1" dirty="0" smtClean="0"/>
                        <a:t>8,178,200</a:t>
                      </a:r>
                      <a:endParaRPr lang="en-GB" sz="1300" b="1" dirty="0"/>
                    </a:p>
                  </a:txBody>
                  <a:tcPr/>
                </a:tc>
                <a:tc>
                  <a:txBody>
                    <a:bodyPr/>
                    <a:lstStyle/>
                    <a:p>
                      <a:r>
                        <a:rPr lang="en-GB" sz="1300" b="1" dirty="0" smtClean="0"/>
                        <a:t>226,200</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53.7</a:t>
                      </a:r>
                      <a:endParaRPr lang="en-GB" sz="1300" b="1" dirty="0"/>
                    </a:p>
                  </a:txBody>
                  <a:tcPr/>
                </a:tc>
                <a:tc>
                  <a:txBody>
                    <a:bodyPr/>
                    <a:lstStyle/>
                    <a:p>
                      <a:r>
                        <a:rPr lang="en-GB" sz="1300" b="1" dirty="0" smtClean="0"/>
                        <a:t>1,392,215</a:t>
                      </a:r>
                      <a:endParaRPr lang="en-GB" sz="1300" b="1" dirty="0"/>
                    </a:p>
                  </a:txBody>
                  <a:tcPr/>
                </a:tc>
                <a:tc>
                  <a:txBody>
                    <a:bodyPr/>
                    <a:lstStyle/>
                    <a:p>
                      <a:r>
                        <a:rPr lang="en-GB" sz="1300" b="1" dirty="0" smtClean="0"/>
                        <a:t>95,915</a:t>
                      </a:r>
                      <a:endParaRPr lang="en-GB" sz="1300" b="1" dirty="0"/>
                    </a:p>
                  </a:txBody>
                  <a:tcPr/>
                </a:tc>
                <a:tc>
                  <a:txBody>
                    <a:bodyPr/>
                    <a:lstStyle/>
                    <a:p>
                      <a:r>
                        <a:rPr lang="en-GB" sz="1300" b="1" dirty="0" smtClean="0"/>
                        <a:t>12,240</a:t>
                      </a:r>
                      <a:endParaRPr lang="en-GB" sz="1300" b="1" dirty="0"/>
                    </a:p>
                  </a:txBody>
                  <a:tcPr/>
                </a:tc>
                <a:tc>
                  <a:txBody>
                    <a:bodyPr/>
                    <a:lstStyle/>
                    <a:p>
                      <a:r>
                        <a:rPr lang="en-GB" sz="1300" b="1" dirty="0" smtClean="0"/>
                        <a:t>1039</a:t>
                      </a:r>
                      <a:endParaRPr lang="en-GB" sz="1300" b="1" dirty="0"/>
                    </a:p>
                  </a:txBody>
                  <a:tcPr/>
                </a:tc>
              </a:tr>
              <a:tr h="269842">
                <a:tc>
                  <a:txBody>
                    <a:bodyPr/>
                    <a:lstStyle/>
                    <a:p>
                      <a:r>
                        <a:rPr lang="en-GB" sz="1300" b="1" dirty="0" smtClean="0"/>
                        <a:t>2013</a:t>
                      </a:r>
                      <a:endParaRPr lang="en-GB" sz="1300" b="1" dirty="0"/>
                    </a:p>
                  </a:txBody>
                  <a:tcPr/>
                </a:tc>
                <a:tc>
                  <a:txBody>
                    <a:bodyPr/>
                    <a:lstStyle/>
                    <a:p>
                      <a:r>
                        <a:rPr lang="en-GB" sz="1300" b="1" dirty="0" smtClean="0"/>
                        <a:t>8,249,810</a:t>
                      </a:r>
                      <a:endParaRPr lang="en-GB" sz="1300" b="1" dirty="0"/>
                    </a:p>
                  </a:txBody>
                  <a:tcPr/>
                </a:tc>
                <a:tc>
                  <a:txBody>
                    <a:bodyPr/>
                    <a:lstStyle/>
                    <a:p>
                      <a:r>
                        <a:rPr lang="en-GB" sz="1300" b="1" dirty="0" smtClean="0"/>
                        <a:t>229,390</a:t>
                      </a:r>
                      <a:endParaRPr lang="en-GB" sz="1300" b="1" dirty="0"/>
                    </a:p>
                  </a:txBody>
                  <a:tcPr/>
                </a:tc>
                <a:tc>
                  <a:txBody>
                    <a:bodyPr/>
                    <a:lstStyle/>
                    <a:p>
                      <a:r>
                        <a:rPr lang="en-GB" sz="1300" b="1" dirty="0" smtClean="0"/>
                        <a:t>2.8</a:t>
                      </a:r>
                      <a:endParaRPr lang="en-GB" sz="1300" b="1" dirty="0"/>
                    </a:p>
                  </a:txBody>
                  <a:tcPr/>
                </a:tc>
                <a:tc>
                  <a:txBody>
                    <a:bodyPr/>
                    <a:lstStyle/>
                    <a:p>
                      <a:r>
                        <a:rPr lang="en-GB" sz="1300" b="1" dirty="0" smtClean="0"/>
                        <a:t>53.0</a:t>
                      </a:r>
                      <a:endParaRPr lang="en-GB" sz="1300" b="1" dirty="0"/>
                    </a:p>
                  </a:txBody>
                  <a:tcPr/>
                </a:tc>
                <a:tc>
                  <a:txBody>
                    <a:bodyPr/>
                    <a:lstStyle/>
                    <a:p>
                      <a:r>
                        <a:rPr lang="en-GB" sz="1300" b="1" dirty="0" smtClean="0"/>
                        <a:t>1,316,220</a:t>
                      </a:r>
                      <a:endParaRPr lang="en-GB" sz="1300" b="1" dirty="0"/>
                    </a:p>
                  </a:txBody>
                  <a:tcPr/>
                </a:tc>
                <a:tc>
                  <a:txBody>
                    <a:bodyPr/>
                    <a:lstStyle/>
                    <a:p>
                      <a:r>
                        <a:rPr lang="en-GB" sz="1300" b="1" dirty="0" smtClean="0"/>
                        <a:t>98,595</a:t>
                      </a:r>
                      <a:endParaRPr lang="en-GB" sz="1300" b="1" dirty="0"/>
                    </a:p>
                  </a:txBody>
                  <a:tcPr/>
                </a:tc>
                <a:tc>
                  <a:txBody>
                    <a:bodyPr/>
                    <a:lstStyle/>
                    <a:p>
                      <a:r>
                        <a:rPr lang="en-GB" sz="1300" b="1" dirty="0" smtClean="0"/>
                        <a:t>12,895</a:t>
                      </a:r>
                      <a:endParaRPr lang="en-GB" sz="1300" b="1" dirty="0"/>
                    </a:p>
                  </a:txBody>
                  <a:tcPr/>
                </a:tc>
                <a:tc>
                  <a:txBody>
                    <a:bodyPr/>
                    <a:lstStyle/>
                    <a:p>
                      <a:r>
                        <a:rPr lang="en-GB" sz="1300" b="1" dirty="0" smtClean="0"/>
                        <a:t>1032</a:t>
                      </a:r>
                      <a:endParaRPr lang="en-GB" sz="1300" b="1"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67544" y="471488"/>
            <a:ext cx="7633469" cy="6147500"/>
          </a:xfrm>
          <a:prstGeom prst="rect">
            <a:avLst/>
          </a:prstGeom>
          <a:noFill/>
          <a:ln w="9525">
            <a:noFill/>
            <a:miter lim="800000"/>
            <a:headEnd/>
            <a:tailEnd/>
          </a:ln>
        </p:spPr>
      </p:pic>
      <p:pic>
        <p:nvPicPr>
          <p:cNvPr id="23555" name="Picture 1" descr="X:\My Documents\My Pictures\RRDE Logo\rrlogo.gif"/>
          <p:cNvPicPr>
            <a:picLocks noChangeAspect="1" noChangeArrowheads="1"/>
          </p:cNvPicPr>
          <p:nvPr/>
        </p:nvPicPr>
        <p:blipFill>
          <a:blip r:embed="rId3" cstate="print"/>
          <a:srcRect/>
          <a:stretch>
            <a:fillRect/>
          </a:stretch>
        </p:blipFill>
        <p:spPr bwMode="auto">
          <a:xfrm>
            <a:off x="7991475" y="6089650"/>
            <a:ext cx="1152525" cy="768350"/>
          </a:xfrm>
          <a:prstGeom prst="rect">
            <a:avLst/>
          </a:prstGeom>
          <a:noFill/>
          <a:ln w="9525">
            <a:noFill/>
            <a:miter lim="800000"/>
            <a:headEnd/>
            <a:tailEnd/>
          </a:ln>
        </p:spPr>
      </p:pic>
    </p:spTree>
    <p:extLst>
      <p:ext uri="{BB962C8B-B14F-4D97-AF65-F5344CB8AC3E}">
        <p14:creationId xmlns="" xmlns:p14="http://schemas.microsoft.com/office/powerpoint/2010/main" val="201036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68313" y="5703888"/>
            <a:ext cx="8207375" cy="1200150"/>
          </a:xfrm>
          <a:prstGeom prst="rect">
            <a:avLst/>
          </a:prstGeom>
          <a:noFill/>
          <a:ln w="9525">
            <a:noFill/>
            <a:miter lim="800000"/>
            <a:headEnd/>
            <a:tailEnd/>
          </a:ln>
        </p:spPr>
        <p:txBody>
          <a:bodyPr>
            <a:spAutoFit/>
          </a:bodyPr>
          <a:lstStyle/>
          <a:p>
            <a:r>
              <a:rPr lang="en-GB"/>
              <a:t>Nos. 1–5 suppressed</a:t>
            </a:r>
          </a:p>
          <a:p>
            <a:r>
              <a:rPr lang="en-GB"/>
              <a:t>Source: Safeguarding and Vulnerable Children Analysis Team, Analysis and Research Division, Children, Young People and</a:t>
            </a:r>
          </a:p>
          <a:p>
            <a:r>
              <a:rPr lang="en-GB"/>
              <a:t>Families Directorate, UK Department for Education, 2010.</a:t>
            </a:r>
          </a:p>
        </p:txBody>
      </p:sp>
      <p:graphicFrame>
        <p:nvGraphicFramePr>
          <p:cNvPr id="7" name="Table 6"/>
          <p:cNvGraphicFramePr>
            <a:graphicFrameLocks noGrp="1"/>
          </p:cNvGraphicFramePr>
          <p:nvPr/>
        </p:nvGraphicFramePr>
        <p:xfrm>
          <a:off x="179388" y="1123950"/>
          <a:ext cx="8496174" cy="5422052"/>
        </p:xfrm>
        <a:graphic>
          <a:graphicData uri="http://schemas.openxmlformats.org/drawingml/2006/table">
            <a:tbl>
              <a:tblPr firstRow="1" bandRow="1">
                <a:tableStyleId>{5C22544A-7EE6-4342-B048-85BDC9FD1C3A}</a:tableStyleId>
              </a:tblPr>
              <a:tblGrid>
                <a:gridCol w="1042594"/>
                <a:gridCol w="1313276"/>
                <a:gridCol w="1285348"/>
                <a:gridCol w="1213739"/>
                <a:gridCol w="1213739"/>
                <a:gridCol w="1213739"/>
                <a:gridCol w="1213739"/>
              </a:tblGrid>
              <a:tr h="1429258">
                <a:tc>
                  <a:txBody>
                    <a:bodyPr/>
                    <a:lstStyle/>
                    <a:p>
                      <a:endParaRPr lang="en-GB" dirty="0"/>
                    </a:p>
                  </a:txBody>
                  <a:tcPr/>
                </a:tc>
                <a:tc>
                  <a:txBody>
                    <a:bodyPr/>
                    <a:lstStyle/>
                    <a:p>
                      <a:r>
                        <a:rPr lang="en-GB" dirty="0" smtClean="0"/>
                        <a:t>Communit</a:t>
                      </a:r>
                      <a:r>
                        <a:rPr lang="en-GB" baseline="0" dirty="0" smtClean="0"/>
                        <a:t>y Special</a:t>
                      </a:r>
                    </a:p>
                    <a:p>
                      <a:r>
                        <a:rPr lang="en-GB" baseline="0" dirty="0" smtClean="0"/>
                        <a:t> Ks2 Level 4</a:t>
                      </a:r>
                      <a:endParaRPr lang="en-GB" dirty="0"/>
                    </a:p>
                  </a:txBody>
                  <a:tcPr/>
                </a:tc>
                <a:tc>
                  <a:txBody>
                    <a:bodyPr/>
                    <a:lstStyle/>
                    <a:p>
                      <a:r>
                        <a:rPr lang="en-GB" dirty="0" smtClean="0"/>
                        <a:t>Community</a:t>
                      </a:r>
                    </a:p>
                    <a:p>
                      <a:r>
                        <a:rPr lang="en-GB" dirty="0" smtClean="0"/>
                        <a:t>Prim.</a:t>
                      </a:r>
                    </a:p>
                    <a:p>
                      <a:r>
                        <a:rPr lang="en-GB" dirty="0" smtClean="0"/>
                        <a:t>KS2 Level 4</a:t>
                      </a:r>
                      <a:endParaRPr lang="en-GB" dirty="0"/>
                    </a:p>
                  </a:txBody>
                  <a:tcPr/>
                </a:tc>
                <a:tc>
                  <a:txBody>
                    <a:bodyPr/>
                    <a:lstStyle/>
                    <a:p>
                      <a:r>
                        <a:rPr lang="en-GB" dirty="0" smtClean="0"/>
                        <a:t>Com.  Second</a:t>
                      </a:r>
                    </a:p>
                    <a:p>
                      <a:r>
                        <a:rPr lang="en-GB" dirty="0" smtClean="0"/>
                        <a:t>5</a:t>
                      </a:r>
                      <a:r>
                        <a:rPr lang="en-GB" baseline="0" dirty="0" smtClean="0"/>
                        <a:t> GCSE  A+-C </a:t>
                      </a:r>
                      <a:r>
                        <a:rPr lang="en-GB" baseline="0" dirty="0" err="1" smtClean="0"/>
                        <a:t>inc</a:t>
                      </a:r>
                      <a:r>
                        <a:rPr lang="en-GB" baseline="0" dirty="0" smtClean="0"/>
                        <a:t> E&amp;M</a:t>
                      </a:r>
                      <a:endParaRPr lang="en-GB" dirty="0"/>
                    </a:p>
                  </a:txBody>
                  <a:tcPr/>
                </a:tc>
                <a:tc>
                  <a:txBody>
                    <a:bodyPr/>
                    <a:lstStyle/>
                    <a:p>
                      <a:r>
                        <a:rPr lang="en-GB" dirty="0" smtClean="0"/>
                        <a:t>Com Special 5GCSE A+C</a:t>
                      </a:r>
                    </a:p>
                    <a:p>
                      <a:r>
                        <a:rPr lang="en-GB" dirty="0" err="1" smtClean="0"/>
                        <a:t>Inc</a:t>
                      </a:r>
                      <a:r>
                        <a:rPr lang="en-GB" dirty="0" smtClean="0"/>
                        <a:t> E&amp;M</a:t>
                      </a:r>
                      <a:endParaRPr lang="en-GB" dirty="0"/>
                    </a:p>
                  </a:txBody>
                  <a:tcPr/>
                </a:tc>
                <a:tc>
                  <a:txBody>
                    <a:bodyPr/>
                    <a:lstStyle/>
                    <a:p>
                      <a:r>
                        <a:rPr lang="en-GB" dirty="0" smtClean="0"/>
                        <a:t>Com Sec</a:t>
                      </a:r>
                    </a:p>
                    <a:p>
                      <a:r>
                        <a:rPr lang="en-GB" dirty="0" smtClean="0"/>
                        <a:t>5 A-G in E&amp;M</a:t>
                      </a:r>
                      <a:endParaRPr lang="en-GB" dirty="0"/>
                    </a:p>
                  </a:txBody>
                  <a:tcPr/>
                </a:tc>
                <a:tc>
                  <a:txBody>
                    <a:bodyPr/>
                    <a:lstStyle/>
                    <a:p>
                      <a:r>
                        <a:rPr lang="en-GB" dirty="0" smtClean="0"/>
                        <a:t>Com Special</a:t>
                      </a:r>
                    </a:p>
                    <a:p>
                      <a:r>
                        <a:rPr lang="en-GB" dirty="0" smtClean="0"/>
                        <a:t>5A-G</a:t>
                      </a:r>
                      <a:r>
                        <a:rPr lang="en-GB" baseline="0" dirty="0" smtClean="0"/>
                        <a:t> </a:t>
                      </a:r>
                      <a:r>
                        <a:rPr lang="en-GB" baseline="0" dirty="0" err="1" smtClean="0"/>
                        <a:t>incl</a:t>
                      </a:r>
                      <a:r>
                        <a:rPr lang="en-GB" baseline="0" dirty="0" smtClean="0"/>
                        <a:t> E&amp;M</a:t>
                      </a:r>
                      <a:endParaRPr lang="en-GB" dirty="0"/>
                    </a:p>
                  </a:txBody>
                  <a:tcPr/>
                </a:tc>
              </a:tr>
              <a:tr h="828631">
                <a:tc>
                  <a:txBody>
                    <a:bodyPr/>
                    <a:lstStyle/>
                    <a:p>
                      <a:r>
                        <a:rPr lang="en-GB" sz="2400" dirty="0" smtClean="0"/>
                        <a:t>All</a:t>
                      </a:r>
                      <a:r>
                        <a:rPr lang="en-GB" sz="2400" baseline="0" dirty="0" smtClean="0"/>
                        <a:t> SEN</a:t>
                      </a:r>
                      <a:endParaRPr lang="en-GB" sz="2400" dirty="0"/>
                    </a:p>
                  </a:txBody>
                  <a:tcPr/>
                </a:tc>
                <a:tc>
                  <a:txBody>
                    <a:bodyPr/>
                    <a:lstStyle/>
                    <a:p>
                      <a:r>
                        <a:rPr lang="en-GB" sz="2400" b="0" i="0" u="none" strike="noStrike" baseline="0" dirty="0" smtClean="0">
                          <a:solidFill>
                            <a:srgbClr val="BB0012"/>
                          </a:solidFill>
                          <a:latin typeface="FoundryJournal-Book"/>
                        </a:rPr>
                        <a:t>2% </a:t>
                      </a:r>
                      <a:endParaRPr lang="en-GB" sz="2400" dirty="0"/>
                    </a:p>
                  </a:txBody>
                  <a:tcPr/>
                </a:tc>
                <a:tc>
                  <a:txBody>
                    <a:bodyPr/>
                    <a:lstStyle/>
                    <a:p>
                      <a:r>
                        <a:rPr lang="en-GB" sz="2400" b="0" i="0" u="none" strike="noStrike" baseline="0" dirty="0" smtClean="0">
                          <a:solidFill>
                            <a:srgbClr val="BB0012"/>
                          </a:solidFill>
                          <a:latin typeface="FoundryJournal-Book"/>
                        </a:rPr>
                        <a:t>36%</a:t>
                      </a:r>
                      <a:endParaRPr lang="en-GB" sz="2400" dirty="0"/>
                    </a:p>
                  </a:txBody>
                  <a:tcPr/>
                </a:tc>
                <a:tc>
                  <a:txBody>
                    <a:bodyPr/>
                    <a:lstStyle/>
                    <a:p>
                      <a:r>
                        <a:rPr lang="en-GB" sz="2400" b="0" i="0" u="none" strike="noStrike" baseline="0" dirty="0" smtClean="0">
                          <a:solidFill>
                            <a:srgbClr val="BB0012"/>
                          </a:solidFill>
                          <a:latin typeface="FoundryJournal-Book"/>
                        </a:rPr>
                        <a:t>17% </a:t>
                      </a:r>
                      <a:endParaRPr lang="en-GB" sz="2400" dirty="0"/>
                    </a:p>
                  </a:txBody>
                  <a:tcPr/>
                </a:tc>
                <a:tc>
                  <a:txBody>
                    <a:bodyPr/>
                    <a:lstStyle/>
                    <a:p>
                      <a:r>
                        <a:rPr lang="en-GB" sz="2400" b="0" i="0" u="none" strike="noStrike" baseline="0" dirty="0" smtClean="0">
                          <a:solidFill>
                            <a:srgbClr val="BB0012"/>
                          </a:solidFill>
                          <a:latin typeface="FoundryJournal-Book"/>
                        </a:rPr>
                        <a:t> 0% </a:t>
                      </a:r>
                      <a:endParaRPr lang="en-GB" sz="2400" dirty="0"/>
                    </a:p>
                  </a:txBody>
                  <a:tcPr/>
                </a:tc>
                <a:tc>
                  <a:txBody>
                    <a:bodyPr/>
                    <a:lstStyle/>
                    <a:p>
                      <a:r>
                        <a:rPr lang="en-GB" sz="2400" b="0" i="0" u="none" strike="noStrike" baseline="0" dirty="0" smtClean="0">
                          <a:solidFill>
                            <a:srgbClr val="BB0012"/>
                          </a:solidFill>
                          <a:latin typeface="FoundryJournal-Book"/>
                        </a:rPr>
                        <a:t>70% </a:t>
                      </a:r>
                      <a:endParaRPr lang="en-GB" sz="2400" dirty="0"/>
                    </a:p>
                  </a:txBody>
                  <a:tcPr/>
                </a:tc>
                <a:tc>
                  <a:txBody>
                    <a:bodyPr/>
                    <a:lstStyle/>
                    <a:p>
                      <a:r>
                        <a:rPr lang="en-GB" sz="2400" b="0" i="0" u="none" strike="noStrike" baseline="0" dirty="0" smtClean="0">
                          <a:solidFill>
                            <a:srgbClr val="BB0012"/>
                          </a:solidFill>
                          <a:latin typeface="FoundryJournal-Book"/>
                        </a:rPr>
                        <a:t> 7%</a:t>
                      </a:r>
                      <a:endParaRPr lang="en-GB" sz="2400" dirty="0"/>
                    </a:p>
                  </a:txBody>
                  <a:tcPr/>
                </a:tc>
              </a:tr>
              <a:tr h="460350">
                <a:tc>
                  <a:txBody>
                    <a:bodyPr/>
                    <a:lstStyle/>
                    <a:p>
                      <a:r>
                        <a:rPr lang="en-GB" sz="2400" dirty="0" smtClean="0"/>
                        <a:t>MLD</a:t>
                      </a:r>
                      <a:endParaRPr lang="en-GB" sz="2400" dirty="0"/>
                    </a:p>
                  </a:txBody>
                  <a:tcPr/>
                </a:tc>
                <a:tc>
                  <a:txBody>
                    <a:bodyPr/>
                    <a:lstStyle/>
                    <a:p>
                      <a:r>
                        <a:rPr lang="en-GB" sz="2400" dirty="0" smtClean="0">
                          <a:solidFill>
                            <a:srgbClr val="FF0000"/>
                          </a:solidFill>
                        </a:rPr>
                        <a:t>0%</a:t>
                      </a:r>
                      <a:endParaRPr lang="en-GB" sz="2400" dirty="0">
                        <a:solidFill>
                          <a:srgbClr val="FF0000"/>
                        </a:solidFill>
                      </a:endParaRPr>
                    </a:p>
                  </a:txBody>
                  <a:tcPr/>
                </a:tc>
                <a:tc>
                  <a:txBody>
                    <a:bodyPr/>
                    <a:lstStyle/>
                    <a:p>
                      <a:r>
                        <a:rPr lang="en-GB" sz="2400" dirty="0" smtClean="0">
                          <a:solidFill>
                            <a:srgbClr val="FF0000"/>
                          </a:solidFill>
                        </a:rPr>
                        <a:t>20%</a:t>
                      </a:r>
                      <a:endParaRPr lang="en-GB" sz="2400" dirty="0">
                        <a:solidFill>
                          <a:srgbClr val="FF0000"/>
                        </a:solidFill>
                      </a:endParaRPr>
                    </a:p>
                  </a:txBody>
                  <a:tcPr/>
                </a:tc>
                <a:tc>
                  <a:txBody>
                    <a:bodyPr/>
                    <a:lstStyle/>
                    <a:p>
                      <a:r>
                        <a:rPr lang="en-GB" sz="2400" dirty="0" smtClean="0">
                          <a:solidFill>
                            <a:srgbClr val="FF0000"/>
                          </a:solidFill>
                        </a:rPr>
                        <a:t>4%</a:t>
                      </a:r>
                      <a:endParaRPr lang="en-GB" sz="2400" dirty="0">
                        <a:solidFill>
                          <a:srgbClr val="FF0000"/>
                        </a:solidFill>
                      </a:endParaRPr>
                    </a:p>
                  </a:txBody>
                  <a:tcPr/>
                </a:tc>
                <a:tc>
                  <a:txBody>
                    <a:bodyPr/>
                    <a:lstStyle/>
                    <a:p>
                      <a:r>
                        <a:rPr lang="en-GB" sz="2400" dirty="0" smtClean="0">
                          <a:solidFill>
                            <a:srgbClr val="FF0000"/>
                          </a:solidFill>
                        </a:rPr>
                        <a:t>-</a:t>
                      </a:r>
                      <a:endParaRPr lang="en-GB" sz="2400" dirty="0">
                        <a:solidFill>
                          <a:srgbClr val="FF0000"/>
                        </a:solidFill>
                      </a:endParaRPr>
                    </a:p>
                  </a:txBody>
                  <a:tcPr/>
                </a:tc>
                <a:tc>
                  <a:txBody>
                    <a:bodyPr/>
                    <a:lstStyle/>
                    <a:p>
                      <a:r>
                        <a:rPr lang="en-GB" sz="2400" dirty="0" smtClean="0">
                          <a:solidFill>
                            <a:srgbClr val="FF0000"/>
                          </a:solidFill>
                        </a:rPr>
                        <a:t>70%</a:t>
                      </a:r>
                      <a:endParaRPr lang="en-GB" sz="2400" dirty="0">
                        <a:solidFill>
                          <a:srgbClr val="FF0000"/>
                        </a:solidFill>
                      </a:endParaRPr>
                    </a:p>
                  </a:txBody>
                  <a:tcPr/>
                </a:tc>
                <a:tc>
                  <a:txBody>
                    <a:bodyPr/>
                    <a:lstStyle/>
                    <a:p>
                      <a:r>
                        <a:rPr lang="en-GB" sz="2400" dirty="0" smtClean="0">
                          <a:solidFill>
                            <a:srgbClr val="FF0000"/>
                          </a:solidFill>
                        </a:rPr>
                        <a:t>2%</a:t>
                      </a:r>
                      <a:endParaRPr lang="en-GB" sz="2400" dirty="0">
                        <a:solidFill>
                          <a:srgbClr val="FF0000"/>
                        </a:solidFill>
                      </a:endParaRPr>
                    </a:p>
                  </a:txBody>
                  <a:tcPr/>
                </a:tc>
              </a:tr>
              <a:tr h="828631">
                <a:tc>
                  <a:txBody>
                    <a:bodyPr/>
                    <a:lstStyle/>
                    <a:p>
                      <a:r>
                        <a:rPr lang="en-GB" sz="2400" dirty="0" smtClean="0"/>
                        <a:t>Autism</a:t>
                      </a:r>
                      <a:endParaRPr lang="en-GB" sz="2400" dirty="0"/>
                    </a:p>
                  </a:txBody>
                  <a:tcPr/>
                </a:tc>
                <a:tc>
                  <a:txBody>
                    <a:bodyPr/>
                    <a:lstStyle/>
                    <a:p>
                      <a:r>
                        <a:rPr lang="en-GB" sz="2400" dirty="0" smtClean="0">
                          <a:solidFill>
                            <a:srgbClr val="FF0000"/>
                          </a:solidFill>
                        </a:rPr>
                        <a:t>2%</a:t>
                      </a:r>
                      <a:endParaRPr lang="en-GB" sz="2400" dirty="0">
                        <a:solidFill>
                          <a:srgbClr val="FF0000"/>
                        </a:solidFill>
                      </a:endParaRPr>
                    </a:p>
                  </a:txBody>
                  <a:tcPr/>
                </a:tc>
                <a:tc>
                  <a:txBody>
                    <a:bodyPr/>
                    <a:lstStyle/>
                    <a:p>
                      <a:r>
                        <a:rPr lang="en-GB" sz="2400" dirty="0" smtClean="0">
                          <a:solidFill>
                            <a:srgbClr val="FF0000"/>
                          </a:solidFill>
                        </a:rPr>
                        <a:t>46%</a:t>
                      </a:r>
                      <a:endParaRPr lang="en-GB" sz="2400" dirty="0">
                        <a:solidFill>
                          <a:srgbClr val="FF0000"/>
                        </a:solidFill>
                      </a:endParaRPr>
                    </a:p>
                  </a:txBody>
                  <a:tcPr/>
                </a:tc>
                <a:tc>
                  <a:txBody>
                    <a:bodyPr/>
                    <a:lstStyle/>
                    <a:p>
                      <a:r>
                        <a:rPr lang="en-GB" sz="2400" dirty="0" smtClean="0">
                          <a:solidFill>
                            <a:srgbClr val="FF0000"/>
                          </a:solidFill>
                        </a:rPr>
                        <a:t>25%</a:t>
                      </a:r>
                      <a:endParaRPr lang="en-GB" sz="2400" dirty="0">
                        <a:solidFill>
                          <a:srgbClr val="FF0000"/>
                        </a:solidFill>
                      </a:endParaRPr>
                    </a:p>
                  </a:txBody>
                  <a:tcPr/>
                </a:tc>
                <a:tc>
                  <a:txBody>
                    <a:bodyPr/>
                    <a:lstStyle/>
                    <a:p>
                      <a:r>
                        <a:rPr lang="en-GB" sz="2400" dirty="0" smtClean="0">
                          <a:solidFill>
                            <a:srgbClr val="FF0000"/>
                          </a:solidFill>
                        </a:rPr>
                        <a:t>1%</a:t>
                      </a:r>
                      <a:endParaRPr lang="en-GB" sz="2400" dirty="0">
                        <a:solidFill>
                          <a:srgbClr val="FF0000"/>
                        </a:solidFill>
                      </a:endParaRPr>
                    </a:p>
                  </a:txBody>
                  <a:tcPr/>
                </a:tc>
                <a:tc>
                  <a:txBody>
                    <a:bodyPr/>
                    <a:lstStyle/>
                    <a:p>
                      <a:r>
                        <a:rPr lang="en-GB" sz="2400" dirty="0" smtClean="0">
                          <a:solidFill>
                            <a:srgbClr val="FF0000"/>
                          </a:solidFill>
                        </a:rPr>
                        <a:t>84%</a:t>
                      </a:r>
                      <a:endParaRPr lang="en-GB" sz="2400" dirty="0">
                        <a:solidFill>
                          <a:srgbClr val="FF0000"/>
                        </a:solidFill>
                      </a:endParaRPr>
                    </a:p>
                  </a:txBody>
                  <a:tcPr/>
                </a:tc>
                <a:tc>
                  <a:txBody>
                    <a:bodyPr/>
                    <a:lstStyle/>
                    <a:p>
                      <a:r>
                        <a:rPr lang="en-GB" sz="2400" dirty="0" smtClean="0">
                          <a:solidFill>
                            <a:srgbClr val="FF0000"/>
                          </a:solidFill>
                        </a:rPr>
                        <a:t>7%</a:t>
                      </a:r>
                      <a:endParaRPr lang="en-GB" sz="2400" dirty="0">
                        <a:solidFill>
                          <a:srgbClr val="FF0000"/>
                        </a:solidFill>
                      </a:endParaRPr>
                    </a:p>
                  </a:txBody>
                  <a:tcPr/>
                </a:tc>
              </a:tr>
              <a:tr h="460350">
                <a:tc>
                  <a:txBody>
                    <a:bodyPr/>
                    <a:lstStyle/>
                    <a:p>
                      <a:r>
                        <a:rPr lang="en-GB" sz="2400" dirty="0" smtClean="0"/>
                        <a:t>BESD</a:t>
                      </a:r>
                      <a:endParaRPr lang="en-GB" sz="2400" dirty="0"/>
                    </a:p>
                  </a:txBody>
                  <a:tcPr/>
                </a:tc>
                <a:tc>
                  <a:txBody>
                    <a:bodyPr/>
                    <a:lstStyle/>
                    <a:p>
                      <a:r>
                        <a:rPr lang="en-GB" sz="2400" dirty="0" smtClean="0">
                          <a:solidFill>
                            <a:srgbClr val="FF0000"/>
                          </a:solidFill>
                        </a:rPr>
                        <a:t>11%</a:t>
                      </a:r>
                      <a:endParaRPr lang="en-GB" sz="2400" dirty="0">
                        <a:solidFill>
                          <a:srgbClr val="FF0000"/>
                        </a:solidFill>
                      </a:endParaRPr>
                    </a:p>
                  </a:txBody>
                  <a:tcPr/>
                </a:tc>
                <a:tc>
                  <a:txBody>
                    <a:bodyPr/>
                    <a:lstStyle/>
                    <a:p>
                      <a:r>
                        <a:rPr lang="en-GB" sz="2400" dirty="0" smtClean="0">
                          <a:solidFill>
                            <a:srgbClr val="FF0000"/>
                          </a:solidFill>
                        </a:rPr>
                        <a:t>50%</a:t>
                      </a:r>
                      <a:endParaRPr lang="en-GB" sz="2400" dirty="0">
                        <a:solidFill>
                          <a:srgbClr val="FF0000"/>
                        </a:solidFill>
                      </a:endParaRPr>
                    </a:p>
                  </a:txBody>
                  <a:tcPr/>
                </a:tc>
                <a:tc>
                  <a:txBody>
                    <a:bodyPr/>
                    <a:lstStyle/>
                    <a:p>
                      <a:r>
                        <a:rPr lang="en-GB" sz="2400" dirty="0" smtClean="0">
                          <a:solidFill>
                            <a:srgbClr val="FF0000"/>
                          </a:solidFill>
                        </a:rPr>
                        <a:t>14%</a:t>
                      </a:r>
                      <a:endParaRPr lang="en-GB" sz="2400" dirty="0">
                        <a:solidFill>
                          <a:srgbClr val="FF0000"/>
                        </a:solidFill>
                      </a:endParaRPr>
                    </a:p>
                  </a:txBody>
                  <a:tcPr/>
                </a:tc>
                <a:tc>
                  <a:txBody>
                    <a:bodyPr/>
                    <a:lstStyle/>
                    <a:p>
                      <a:r>
                        <a:rPr lang="en-GB" sz="2400" dirty="0" smtClean="0">
                          <a:solidFill>
                            <a:srgbClr val="FF0000"/>
                          </a:solidFill>
                        </a:rPr>
                        <a:t>0%</a:t>
                      </a:r>
                      <a:endParaRPr lang="en-GB" sz="2400" dirty="0">
                        <a:solidFill>
                          <a:srgbClr val="FF0000"/>
                        </a:solidFill>
                      </a:endParaRPr>
                    </a:p>
                  </a:txBody>
                  <a:tcPr/>
                </a:tc>
                <a:tc>
                  <a:txBody>
                    <a:bodyPr/>
                    <a:lstStyle/>
                    <a:p>
                      <a:r>
                        <a:rPr lang="en-GB" sz="2400" dirty="0" smtClean="0">
                          <a:solidFill>
                            <a:srgbClr val="FF0000"/>
                          </a:solidFill>
                        </a:rPr>
                        <a:t>64%</a:t>
                      </a:r>
                      <a:endParaRPr lang="en-GB" sz="2400" dirty="0">
                        <a:solidFill>
                          <a:srgbClr val="FF0000"/>
                        </a:solidFill>
                      </a:endParaRPr>
                    </a:p>
                  </a:txBody>
                  <a:tcPr/>
                </a:tc>
                <a:tc>
                  <a:txBody>
                    <a:bodyPr/>
                    <a:lstStyle/>
                    <a:p>
                      <a:r>
                        <a:rPr lang="en-GB" sz="2400" dirty="0" smtClean="0">
                          <a:solidFill>
                            <a:srgbClr val="FF0000"/>
                          </a:solidFill>
                        </a:rPr>
                        <a:t>17%</a:t>
                      </a:r>
                      <a:endParaRPr lang="en-GB" sz="2400" dirty="0">
                        <a:solidFill>
                          <a:srgbClr val="FF0000"/>
                        </a:solidFill>
                      </a:endParaRPr>
                    </a:p>
                  </a:txBody>
                  <a:tcPr/>
                </a:tc>
              </a:tr>
              <a:tr h="460350">
                <a:tc>
                  <a:txBody>
                    <a:bodyPr/>
                    <a:lstStyle/>
                    <a:p>
                      <a:r>
                        <a:rPr lang="en-GB" sz="2400" dirty="0" smtClean="0"/>
                        <a:t>HI</a:t>
                      </a:r>
                      <a:endParaRPr lang="en-GB" sz="2400" dirty="0"/>
                    </a:p>
                  </a:txBody>
                  <a:tcPr/>
                </a:tc>
                <a:tc>
                  <a:txBody>
                    <a:bodyPr/>
                    <a:lstStyle/>
                    <a:p>
                      <a:r>
                        <a:rPr lang="en-GB" sz="2400" dirty="0" smtClean="0">
                          <a:solidFill>
                            <a:srgbClr val="FF0000"/>
                          </a:solidFill>
                        </a:rPr>
                        <a:t>0%</a:t>
                      </a:r>
                      <a:endParaRPr lang="en-GB" sz="2400" dirty="0">
                        <a:solidFill>
                          <a:srgbClr val="FF0000"/>
                        </a:solidFill>
                      </a:endParaRPr>
                    </a:p>
                  </a:txBody>
                  <a:tcPr/>
                </a:tc>
                <a:tc>
                  <a:txBody>
                    <a:bodyPr/>
                    <a:lstStyle/>
                    <a:p>
                      <a:r>
                        <a:rPr lang="en-GB" sz="2400" dirty="0" smtClean="0">
                          <a:solidFill>
                            <a:srgbClr val="FF0000"/>
                          </a:solidFill>
                        </a:rPr>
                        <a:t>49%</a:t>
                      </a:r>
                      <a:endParaRPr lang="en-GB" sz="2400" dirty="0">
                        <a:solidFill>
                          <a:srgbClr val="FF0000"/>
                        </a:solidFill>
                      </a:endParaRPr>
                    </a:p>
                  </a:txBody>
                  <a:tcPr/>
                </a:tc>
                <a:tc>
                  <a:txBody>
                    <a:bodyPr/>
                    <a:lstStyle/>
                    <a:p>
                      <a:r>
                        <a:rPr lang="en-GB" sz="2400" dirty="0" smtClean="0">
                          <a:solidFill>
                            <a:srgbClr val="FF0000"/>
                          </a:solidFill>
                        </a:rPr>
                        <a:t>36%</a:t>
                      </a:r>
                      <a:endParaRPr lang="en-GB" sz="2400" dirty="0">
                        <a:solidFill>
                          <a:srgbClr val="FF0000"/>
                        </a:solidFill>
                      </a:endParaRPr>
                    </a:p>
                  </a:txBody>
                  <a:tcPr/>
                </a:tc>
                <a:tc>
                  <a:txBody>
                    <a:bodyPr/>
                    <a:lstStyle/>
                    <a:p>
                      <a:r>
                        <a:rPr lang="en-GB" sz="2400" dirty="0" smtClean="0">
                          <a:solidFill>
                            <a:srgbClr val="FF0000"/>
                          </a:solidFill>
                        </a:rPr>
                        <a:t>-</a:t>
                      </a:r>
                      <a:endParaRPr lang="en-GB" sz="2400" dirty="0">
                        <a:solidFill>
                          <a:srgbClr val="FF0000"/>
                        </a:solidFill>
                      </a:endParaRPr>
                    </a:p>
                  </a:txBody>
                  <a:tcPr/>
                </a:tc>
                <a:tc>
                  <a:txBody>
                    <a:bodyPr/>
                    <a:lstStyle/>
                    <a:p>
                      <a:r>
                        <a:rPr lang="en-GB" sz="2400" dirty="0" smtClean="0">
                          <a:solidFill>
                            <a:srgbClr val="FF0000"/>
                          </a:solidFill>
                        </a:rPr>
                        <a:t>89%</a:t>
                      </a:r>
                      <a:endParaRPr lang="en-GB" sz="2400" dirty="0">
                        <a:solidFill>
                          <a:srgbClr val="FF0000"/>
                        </a:solidFill>
                      </a:endParaRPr>
                    </a:p>
                  </a:txBody>
                  <a:tcPr/>
                </a:tc>
                <a:tc>
                  <a:txBody>
                    <a:bodyPr/>
                    <a:lstStyle/>
                    <a:p>
                      <a:r>
                        <a:rPr lang="en-GB" sz="2400" dirty="0" smtClean="0">
                          <a:solidFill>
                            <a:srgbClr val="FF0000"/>
                          </a:solidFill>
                        </a:rPr>
                        <a:t>20%</a:t>
                      </a:r>
                      <a:endParaRPr lang="en-GB" sz="2400" dirty="0">
                        <a:solidFill>
                          <a:srgbClr val="FF0000"/>
                        </a:solidFill>
                      </a:endParaRPr>
                    </a:p>
                  </a:txBody>
                  <a:tcPr/>
                </a:tc>
              </a:tr>
              <a:tr h="460350">
                <a:tc>
                  <a:txBody>
                    <a:bodyPr/>
                    <a:lstStyle/>
                    <a:p>
                      <a:r>
                        <a:rPr lang="en-GB" sz="2400" dirty="0" smtClean="0"/>
                        <a:t>VI</a:t>
                      </a:r>
                      <a:endParaRPr lang="en-GB" sz="2400" dirty="0"/>
                    </a:p>
                  </a:txBody>
                  <a:tcPr/>
                </a:tc>
                <a:tc>
                  <a:txBody>
                    <a:bodyPr/>
                    <a:lstStyle/>
                    <a:p>
                      <a:r>
                        <a:rPr lang="en-GB" sz="2400" dirty="0" smtClean="0">
                          <a:solidFill>
                            <a:srgbClr val="FF0000"/>
                          </a:solidFill>
                        </a:rPr>
                        <a:t>5%</a:t>
                      </a:r>
                      <a:endParaRPr lang="en-GB" sz="2400" dirty="0">
                        <a:solidFill>
                          <a:srgbClr val="FF0000"/>
                        </a:solidFill>
                      </a:endParaRPr>
                    </a:p>
                  </a:txBody>
                  <a:tcPr/>
                </a:tc>
                <a:tc>
                  <a:txBody>
                    <a:bodyPr/>
                    <a:lstStyle/>
                    <a:p>
                      <a:r>
                        <a:rPr lang="en-GB" sz="2400" dirty="0" smtClean="0">
                          <a:solidFill>
                            <a:srgbClr val="FF0000"/>
                          </a:solidFill>
                        </a:rPr>
                        <a:t>58%</a:t>
                      </a:r>
                      <a:endParaRPr lang="en-GB" sz="2400" dirty="0">
                        <a:solidFill>
                          <a:srgbClr val="FF0000"/>
                        </a:solidFill>
                      </a:endParaRPr>
                    </a:p>
                  </a:txBody>
                  <a:tcPr/>
                </a:tc>
                <a:tc>
                  <a:txBody>
                    <a:bodyPr/>
                    <a:lstStyle/>
                    <a:p>
                      <a:r>
                        <a:rPr lang="en-GB" sz="2400" dirty="0" smtClean="0">
                          <a:solidFill>
                            <a:srgbClr val="FF0000"/>
                          </a:solidFill>
                        </a:rPr>
                        <a:t>42%</a:t>
                      </a:r>
                      <a:endParaRPr lang="en-GB" sz="2400" dirty="0">
                        <a:solidFill>
                          <a:srgbClr val="FF0000"/>
                        </a:solidFill>
                      </a:endParaRPr>
                    </a:p>
                  </a:txBody>
                  <a:tcPr/>
                </a:tc>
                <a:tc>
                  <a:txBody>
                    <a:bodyPr/>
                    <a:lstStyle/>
                    <a:p>
                      <a:r>
                        <a:rPr lang="en-GB" sz="2400" dirty="0" smtClean="0">
                          <a:solidFill>
                            <a:srgbClr val="FF0000"/>
                          </a:solidFill>
                        </a:rPr>
                        <a:t>-</a:t>
                      </a:r>
                      <a:endParaRPr lang="en-GB" sz="2400" dirty="0">
                        <a:solidFill>
                          <a:srgbClr val="FF0000"/>
                        </a:solidFill>
                      </a:endParaRPr>
                    </a:p>
                  </a:txBody>
                  <a:tcPr/>
                </a:tc>
                <a:tc>
                  <a:txBody>
                    <a:bodyPr/>
                    <a:lstStyle/>
                    <a:p>
                      <a:r>
                        <a:rPr lang="en-GB" sz="2400" dirty="0" smtClean="0">
                          <a:solidFill>
                            <a:srgbClr val="FF0000"/>
                          </a:solidFill>
                        </a:rPr>
                        <a:t>90%</a:t>
                      </a:r>
                      <a:endParaRPr lang="en-GB" sz="2400" dirty="0">
                        <a:solidFill>
                          <a:srgbClr val="FF0000"/>
                        </a:solidFill>
                      </a:endParaRPr>
                    </a:p>
                  </a:txBody>
                  <a:tcPr/>
                </a:tc>
                <a:tc>
                  <a:txBody>
                    <a:bodyPr/>
                    <a:lstStyle/>
                    <a:p>
                      <a:r>
                        <a:rPr lang="en-GB" sz="2400" dirty="0" smtClean="0">
                          <a:solidFill>
                            <a:srgbClr val="FF0000"/>
                          </a:solidFill>
                        </a:rPr>
                        <a:t>33%</a:t>
                      </a:r>
                      <a:endParaRPr lang="en-GB" sz="2400" dirty="0">
                        <a:solidFill>
                          <a:srgbClr val="FF0000"/>
                        </a:solidFill>
                      </a:endParaRPr>
                    </a:p>
                  </a:txBody>
                  <a:tcPr/>
                </a:tc>
              </a:tr>
              <a:tr h="460350">
                <a:tc>
                  <a:txBody>
                    <a:bodyPr/>
                    <a:lstStyle/>
                    <a:p>
                      <a:r>
                        <a:rPr lang="en-GB" sz="2400" dirty="0" smtClean="0"/>
                        <a:t>PD</a:t>
                      </a:r>
                      <a:endParaRPr lang="en-GB" sz="2400" dirty="0"/>
                    </a:p>
                  </a:txBody>
                  <a:tcPr/>
                </a:tc>
                <a:tc>
                  <a:txBody>
                    <a:bodyPr/>
                    <a:lstStyle/>
                    <a:p>
                      <a:r>
                        <a:rPr lang="en-GB" sz="2400" dirty="0" smtClean="0">
                          <a:solidFill>
                            <a:srgbClr val="FF0000"/>
                          </a:solidFill>
                        </a:rPr>
                        <a:t>2%</a:t>
                      </a:r>
                      <a:endParaRPr lang="en-GB" sz="2400" dirty="0">
                        <a:solidFill>
                          <a:srgbClr val="FF0000"/>
                        </a:solidFill>
                      </a:endParaRPr>
                    </a:p>
                  </a:txBody>
                  <a:tcPr/>
                </a:tc>
                <a:tc>
                  <a:txBody>
                    <a:bodyPr/>
                    <a:lstStyle/>
                    <a:p>
                      <a:r>
                        <a:rPr lang="en-GB" sz="2400" dirty="0" smtClean="0">
                          <a:solidFill>
                            <a:srgbClr val="FF0000"/>
                          </a:solidFill>
                        </a:rPr>
                        <a:t>53%</a:t>
                      </a:r>
                      <a:endParaRPr lang="en-GB" sz="2400" dirty="0">
                        <a:solidFill>
                          <a:srgbClr val="FF0000"/>
                        </a:solidFill>
                      </a:endParaRPr>
                    </a:p>
                  </a:txBody>
                  <a:tcPr/>
                </a:tc>
                <a:tc>
                  <a:txBody>
                    <a:bodyPr/>
                    <a:lstStyle/>
                    <a:p>
                      <a:r>
                        <a:rPr lang="en-GB" sz="2400" dirty="0" smtClean="0">
                          <a:solidFill>
                            <a:srgbClr val="FF0000"/>
                          </a:solidFill>
                        </a:rPr>
                        <a:t>33%</a:t>
                      </a:r>
                      <a:endParaRPr lang="en-GB" sz="2400" dirty="0">
                        <a:solidFill>
                          <a:srgbClr val="FF0000"/>
                        </a:solidFill>
                      </a:endParaRPr>
                    </a:p>
                  </a:txBody>
                  <a:tcPr/>
                </a:tc>
                <a:tc>
                  <a:txBody>
                    <a:bodyPr/>
                    <a:lstStyle/>
                    <a:p>
                      <a:r>
                        <a:rPr lang="en-GB" sz="2400" dirty="0" smtClean="0">
                          <a:solidFill>
                            <a:srgbClr val="FF0000"/>
                          </a:solidFill>
                        </a:rPr>
                        <a:t>-</a:t>
                      </a:r>
                      <a:endParaRPr lang="en-GB" sz="2400" dirty="0">
                        <a:solidFill>
                          <a:srgbClr val="FF0000"/>
                        </a:solidFill>
                      </a:endParaRPr>
                    </a:p>
                  </a:txBody>
                  <a:tcPr/>
                </a:tc>
                <a:tc>
                  <a:txBody>
                    <a:bodyPr/>
                    <a:lstStyle/>
                    <a:p>
                      <a:r>
                        <a:rPr lang="en-GB" sz="2400" dirty="0" smtClean="0">
                          <a:solidFill>
                            <a:srgbClr val="FF0000"/>
                          </a:solidFill>
                        </a:rPr>
                        <a:t>86%</a:t>
                      </a:r>
                      <a:endParaRPr lang="en-GB" sz="2400" dirty="0">
                        <a:solidFill>
                          <a:srgbClr val="FF0000"/>
                        </a:solidFill>
                      </a:endParaRPr>
                    </a:p>
                  </a:txBody>
                  <a:tcPr/>
                </a:tc>
                <a:tc>
                  <a:txBody>
                    <a:bodyPr/>
                    <a:lstStyle/>
                    <a:p>
                      <a:r>
                        <a:rPr lang="en-GB" sz="2400" dirty="0" smtClean="0">
                          <a:solidFill>
                            <a:srgbClr val="FF0000"/>
                          </a:solidFill>
                        </a:rPr>
                        <a:t>9%</a:t>
                      </a:r>
                      <a:endParaRPr lang="en-GB" sz="2400" dirty="0">
                        <a:solidFill>
                          <a:srgbClr val="FF0000"/>
                        </a:solidFill>
                      </a:endParaRPr>
                    </a:p>
                  </a:txBody>
                  <a:tcPr/>
                </a:tc>
              </a:tr>
            </a:tbl>
          </a:graphicData>
        </a:graphic>
      </p:graphicFrame>
      <p:sp>
        <p:nvSpPr>
          <p:cNvPr id="27725" name="TextBox 7"/>
          <p:cNvSpPr txBox="1">
            <a:spLocks noChangeArrowheads="1"/>
          </p:cNvSpPr>
          <p:nvPr/>
        </p:nvSpPr>
        <p:spPr bwMode="auto">
          <a:xfrm>
            <a:off x="468313" y="77788"/>
            <a:ext cx="8402637" cy="923925"/>
          </a:xfrm>
          <a:prstGeom prst="rect">
            <a:avLst/>
          </a:prstGeom>
          <a:noFill/>
          <a:ln w="9525">
            <a:noFill/>
            <a:miter lim="800000"/>
            <a:headEnd/>
            <a:tailEnd/>
          </a:ln>
        </p:spPr>
        <p:txBody>
          <a:bodyPr>
            <a:spAutoFit/>
          </a:bodyPr>
          <a:lstStyle/>
          <a:p>
            <a:r>
              <a:rPr lang="en-GB" b="1"/>
              <a:t>Achievement by type of special educational need comparing community schools and special schools in England at key stage 2 and key stage 4, 2009/2010-School Action Plus and Statement</a:t>
            </a:r>
          </a:p>
        </p:txBody>
      </p:sp>
      <p:pic>
        <p:nvPicPr>
          <p:cNvPr id="27726" name="Picture 1" descr="X:\My Documents\My Pictures\RRDE Logo\rrlogo.gif"/>
          <p:cNvPicPr>
            <a:picLocks noChangeAspect="1" noChangeArrowheads="1"/>
          </p:cNvPicPr>
          <p:nvPr/>
        </p:nvPicPr>
        <p:blipFill>
          <a:blip r:embed="rId2" cstate="print"/>
          <a:srcRect/>
          <a:stretch>
            <a:fillRect/>
          </a:stretch>
        </p:blipFill>
        <p:spPr bwMode="auto">
          <a:xfrm>
            <a:off x="8101013" y="6308725"/>
            <a:ext cx="882650"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en-GB" dirty="0" smtClean="0">
                <a:solidFill>
                  <a:srgbClr val="FF0000"/>
                </a:solidFill>
              </a:rPr>
              <a:t>Equality Strands</a:t>
            </a:r>
          </a:p>
        </p:txBody>
      </p:sp>
      <p:sp>
        <p:nvSpPr>
          <p:cNvPr id="3" name="Content Placeholder 2"/>
          <p:cNvSpPr>
            <a:spLocks noGrp="1"/>
          </p:cNvSpPr>
          <p:nvPr>
            <p:ph idx="1"/>
          </p:nvPr>
        </p:nvSpPr>
        <p:spPr>
          <a:xfrm>
            <a:off x="142875" y="1071563"/>
            <a:ext cx="8858250" cy="5597525"/>
          </a:xfrm>
        </p:spPr>
        <p:txBody>
          <a:bodyPr rtlCol="0">
            <a:normAutofit fontScale="70000" lnSpcReduction="20000"/>
          </a:bodyPr>
          <a:lstStyle/>
          <a:p>
            <a:pPr eaLnBrk="1" fontAlgn="auto" hangingPunct="1">
              <a:spcAft>
                <a:spcPts val="0"/>
              </a:spcAft>
              <a:defRPr/>
            </a:pPr>
            <a:r>
              <a:rPr lang="en-GB" b="1" dirty="0" smtClean="0"/>
              <a:t>When referring to equality and diversity this covers all the equality strands used by the Equality and Human Rights Commission (EHRC) and includes social aspects such as poverty and deprivation. The 9 strands  or </a:t>
            </a:r>
            <a:r>
              <a:rPr lang="en-GB" b="1" dirty="0" smtClean="0">
                <a:solidFill>
                  <a:srgbClr val="FF0000"/>
                </a:solidFill>
              </a:rPr>
              <a:t>protected characteristics </a:t>
            </a:r>
            <a:r>
              <a:rPr lang="en-GB" b="1" dirty="0" smtClean="0"/>
              <a:t>are: </a:t>
            </a:r>
          </a:p>
          <a:p>
            <a:pPr eaLnBrk="1" fontAlgn="auto" hangingPunct="1">
              <a:spcAft>
                <a:spcPts val="0"/>
              </a:spcAft>
              <a:defRPr/>
            </a:pPr>
            <a:r>
              <a:rPr lang="en-GB" b="1" dirty="0" smtClean="0"/>
              <a:t>age, (not in provision of education)</a:t>
            </a:r>
          </a:p>
          <a:p>
            <a:pPr eaLnBrk="1" fontAlgn="auto" hangingPunct="1">
              <a:spcAft>
                <a:spcPts val="0"/>
              </a:spcAft>
              <a:defRPr/>
            </a:pPr>
            <a:r>
              <a:rPr lang="en-GB" b="1" dirty="0" smtClean="0"/>
              <a:t>disability, </a:t>
            </a:r>
          </a:p>
          <a:p>
            <a:pPr eaLnBrk="1" fontAlgn="auto" hangingPunct="1">
              <a:spcAft>
                <a:spcPts val="0"/>
              </a:spcAft>
              <a:defRPr/>
            </a:pPr>
            <a:r>
              <a:rPr lang="en-GB" b="1" dirty="0" smtClean="0"/>
              <a:t>gender,</a:t>
            </a:r>
          </a:p>
          <a:p>
            <a:pPr eaLnBrk="1" fontAlgn="auto" hangingPunct="1">
              <a:spcAft>
                <a:spcPts val="0"/>
              </a:spcAft>
              <a:defRPr/>
            </a:pPr>
            <a:r>
              <a:rPr lang="en-GB" b="1" dirty="0" smtClean="0"/>
              <a:t> maternity and breastfeeding  </a:t>
            </a:r>
          </a:p>
          <a:p>
            <a:pPr eaLnBrk="1" fontAlgn="auto" hangingPunct="1">
              <a:spcAft>
                <a:spcPts val="0"/>
              </a:spcAft>
              <a:defRPr/>
            </a:pPr>
            <a:r>
              <a:rPr lang="en-GB" b="1" dirty="0" smtClean="0"/>
              <a:t>faith and religious belief including no belief, </a:t>
            </a:r>
          </a:p>
          <a:p>
            <a:pPr eaLnBrk="1" fontAlgn="auto" hangingPunct="1">
              <a:spcAft>
                <a:spcPts val="0"/>
              </a:spcAft>
              <a:defRPr/>
            </a:pPr>
            <a:r>
              <a:rPr lang="en-GB" b="1" dirty="0" smtClean="0"/>
              <a:t>race, ethnicity or nationality</a:t>
            </a:r>
          </a:p>
          <a:p>
            <a:pPr eaLnBrk="1" fontAlgn="auto" hangingPunct="1">
              <a:spcAft>
                <a:spcPts val="0"/>
              </a:spcAft>
              <a:defRPr/>
            </a:pPr>
            <a:r>
              <a:rPr lang="en-GB" b="1" dirty="0" smtClean="0"/>
              <a:t>sexual orientation, </a:t>
            </a:r>
          </a:p>
          <a:p>
            <a:pPr eaLnBrk="1" fontAlgn="auto" hangingPunct="1">
              <a:spcAft>
                <a:spcPts val="0"/>
              </a:spcAft>
              <a:defRPr/>
            </a:pPr>
            <a:r>
              <a:rPr lang="en-GB" b="1" dirty="0" smtClean="0"/>
              <a:t>transgender</a:t>
            </a:r>
          </a:p>
          <a:p>
            <a:pPr eaLnBrk="1" fontAlgn="auto" hangingPunct="1">
              <a:spcAft>
                <a:spcPts val="0"/>
              </a:spcAft>
              <a:defRPr/>
            </a:pPr>
            <a:r>
              <a:rPr lang="en-GB" b="1" dirty="0" smtClean="0"/>
              <a:t>Civil partnership and marriage</a:t>
            </a:r>
          </a:p>
          <a:p>
            <a:pPr eaLnBrk="1" fontAlgn="auto" hangingPunct="1">
              <a:spcAft>
                <a:spcPts val="0"/>
              </a:spcAft>
              <a:buNone/>
              <a:defRPr/>
            </a:pPr>
            <a:r>
              <a:rPr lang="en-GB" b="1" dirty="0" smtClean="0"/>
              <a:t>     (</a:t>
            </a:r>
            <a:r>
              <a:rPr lang="en-GB" b="1" dirty="0" smtClean="0">
                <a:hlinkClick r:id="rId2"/>
              </a:rPr>
              <a:t>http://</a:t>
            </a:r>
            <a:r>
              <a:rPr lang="en-GB" b="1" u="sng" dirty="0" smtClean="0">
                <a:hlinkClick r:id="rId2"/>
              </a:rPr>
              <a:t>www.equalityhumanrights.com</a:t>
            </a:r>
            <a:r>
              <a:rPr lang="en-GB" b="1" dirty="0" smtClean="0"/>
              <a:t>).</a:t>
            </a:r>
          </a:p>
          <a:p>
            <a:pPr eaLnBrk="1" fontAlgn="auto" hangingPunct="1">
              <a:spcAft>
                <a:spcPts val="0"/>
              </a:spcAft>
              <a:buNone/>
              <a:defRPr/>
            </a:pPr>
            <a:r>
              <a:rPr lang="en-GB" b="1" dirty="0" smtClean="0"/>
              <a:t>Applies to those associated with or perceived to be e.g. Parents of a disabled child or child of lesbian parents</a:t>
            </a:r>
          </a:p>
          <a:p>
            <a:pPr eaLnBrk="1" fontAlgn="auto" hangingPunct="1">
              <a:spcAft>
                <a:spcPts val="0"/>
              </a:spcAft>
              <a:defRPr/>
            </a:pPr>
            <a:endParaRPr lang="en-GB" dirty="0" smtClean="0"/>
          </a:p>
          <a:p>
            <a:pPr eaLnBrk="1" fontAlgn="auto" hangingPunct="1">
              <a:spcAft>
                <a:spcPts val="0"/>
              </a:spcAft>
              <a:defRPr/>
            </a:pPr>
            <a:endParaRPr lang="en-GB" dirty="0" smtClean="0"/>
          </a:p>
        </p:txBody>
      </p:sp>
      <p:pic>
        <p:nvPicPr>
          <p:cNvPr id="5124" name="Picture 1" descr="X:\My Documents\My Pictures\RRDE Logo\rrlogo.gif"/>
          <p:cNvPicPr>
            <a:picLocks noChangeAspect="1" noChangeArrowheads="1"/>
          </p:cNvPicPr>
          <p:nvPr/>
        </p:nvPicPr>
        <p:blipFill>
          <a:blip r:embed="rId3" cstate="print"/>
          <a:srcRect/>
          <a:stretch>
            <a:fillRect/>
          </a:stretch>
        </p:blipFill>
        <p:spPr bwMode="auto">
          <a:xfrm>
            <a:off x="0" y="142875"/>
            <a:ext cx="1131888" cy="64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533" y="274638"/>
            <a:ext cx="8895424" cy="533230"/>
          </a:xfrm>
        </p:spPr>
        <p:txBody>
          <a:bodyPr>
            <a:normAutofit fontScale="90000"/>
          </a:bodyPr>
          <a:lstStyle/>
          <a:p>
            <a:r>
              <a:rPr lang="en-GB" dirty="0" smtClean="0">
                <a:solidFill>
                  <a:srgbClr val="FF0000"/>
                </a:solidFill>
              </a:rPr>
              <a:t>Disability Equality Duties for schools</a:t>
            </a:r>
            <a:endParaRPr lang="en-GB" dirty="0"/>
          </a:p>
        </p:txBody>
      </p:sp>
      <p:sp>
        <p:nvSpPr>
          <p:cNvPr id="10" name="Content Placeholder 9"/>
          <p:cNvSpPr>
            <a:spLocks noGrp="1"/>
          </p:cNvSpPr>
          <p:nvPr>
            <p:ph idx="1"/>
          </p:nvPr>
        </p:nvSpPr>
        <p:spPr>
          <a:xfrm>
            <a:off x="457200" y="914401"/>
            <a:ext cx="8229600" cy="5211764"/>
          </a:xfrm>
        </p:spPr>
        <p:txBody>
          <a:bodyPr>
            <a:normAutofit fontScale="92500" lnSpcReduction="20000"/>
          </a:bodyPr>
          <a:lstStyle/>
          <a:p>
            <a:pPr>
              <a:defRPr/>
            </a:pPr>
            <a:r>
              <a:rPr lang="en-GB" sz="2800" b="1" dirty="0" smtClean="0"/>
              <a:t>For pupils, prospective and past pupils, staff, parents schools are under a general equality duty to eliminate:</a:t>
            </a:r>
          </a:p>
          <a:p>
            <a:pPr>
              <a:defRPr/>
            </a:pPr>
            <a:r>
              <a:rPr lang="en-GB" sz="2800" b="1" dirty="0" smtClean="0"/>
              <a:t>Direct discrimination, </a:t>
            </a:r>
          </a:p>
          <a:p>
            <a:pPr>
              <a:defRPr/>
            </a:pPr>
            <a:r>
              <a:rPr lang="en-GB" sz="2800" b="1" dirty="0" smtClean="0"/>
              <a:t>Indirect  discrimination, </a:t>
            </a:r>
          </a:p>
          <a:p>
            <a:pPr>
              <a:defRPr/>
            </a:pPr>
            <a:r>
              <a:rPr lang="en-GB" sz="2800" b="1" dirty="0" smtClean="0"/>
              <a:t>Discrimination arising from a disability  </a:t>
            </a:r>
          </a:p>
          <a:p>
            <a:pPr>
              <a:defRPr/>
            </a:pPr>
            <a:r>
              <a:rPr lang="en-GB" sz="2800" b="1" dirty="0" smtClean="0"/>
              <a:t>A duty to make reasonable adjustments for disabled people, (including auxiliary aids from 2012).</a:t>
            </a:r>
          </a:p>
          <a:p>
            <a:pPr>
              <a:defRPr/>
            </a:pPr>
            <a:r>
              <a:rPr lang="en-GB" sz="2800" b="1" dirty="0" smtClean="0"/>
              <a:t>Protection from harassment and victimisation</a:t>
            </a:r>
          </a:p>
          <a:p>
            <a:pPr>
              <a:defRPr/>
            </a:pPr>
            <a:r>
              <a:rPr lang="en-GB" sz="2800" b="1" dirty="0" smtClean="0"/>
              <a:t>Positive action  and more favourably action for groups shown to be discriminated against</a:t>
            </a:r>
          </a:p>
          <a:p>
            <a:pPr>
              <a:defRPr/>
            </a:pPr>
            <a:r>
              <a:rPr lang="en-GB" sz="2800" b="1" dirty="0" smtClean="0"/>
              <a:t>Duty continues to have a school Access Plan</a:t>
            </a:r>
          </a:p>
          <a:p>
            <a:pPr>
              <a:buNone/>
              <a:defRPr/>
            </a:pPr>
            <a:endParaRPr lang="en-GB" sz="2600" b="1" dirty="0" smtClean="0"/>
          </a:p>
          <a:p>
            <a:pPr>
              <a:buNone/>
              <a:defRPr/>
            </a:pPr>
            <a:r>
              <a:rPr lang="en-GB" sz="2600" b="1" dirty="0" smtClean="0"/>
              <a:t>Disability Only</a:t>
            </a:r>
          </a:p>
          <a:p>
            <a:endParaRPr lang="en-GB" dirty="0"/>
          </a:p>
        </p:txBody>
      </p:sp>
      <p:sp>
        <p:nvSpPr>
          <p:cNvPr id="5" name="5-Point Star 4"/>
          <p:cNvSpPr/>
          <p:nvPr/>
        </p:nvSpPr>
        <p:spPr>
          <a:xfrm>
            <a:off x="7092280" y="3284984"/>
            <a:ext cx="266328" cy="19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6804248" y="2492896"/>
            <a:ext cx="266328" cy="19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7164288" y="4725144"/>
            <a:ext cx="266328" cy="19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2987824" y="5517232"/>
            <a:ext cx="266328" cy="194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20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3600" b="1" dirty="0" smtClean="0">
                <a:latin typeface="Arial Unicode MS" pitchFamily="34" charset="-128"/>
              </a:rPr>
              <a:t>Factors Reasonable Adjustment</a:t>
            </a:r>
          </a:p>
        </p:txBody>
      </p:sp>
      <p:sp>
        <p:nvSpPr>
          <p:cNvPr id="31747" name="Text Box 3"/>
          <p:cNvSpPr txBox="1">
            <a:spLocks noChangeArrowheads="1"/>
          </p:cNvSpPr>
          <p:nvPr/>
        </p:nvSpPr>
        <p:spPr bwMode="auto">
          <a:xfrm>
            <a:off x="609600" y="1600200"/>
            <a:ext cx="7239000" cy="4853136"/>
          </a:xfrm>
          <a:prstGeom prst="rect">
            <a:avLst/>
          </a:prstGeom>
          <a:noFill/>
          <a:ln w="9525">
            <a:noFill/>
            <a:miter lim="800000"/>
            <a:headEnd/>
            <a:tailEnd/>
          </a:ln>
        </p:spPr>
        <p:txBody>
          <a:bodyPr/>
          <a:lstStyle/>
          <a:p>
            <a:pPr marL="287338" indent="-287338" eaLnBrk="0" hangingPunct="0"/>
            <a:r>
              <a:rPr lang="en-US" sz="2800" b="1" dirty="0">
                <a:latin typeface="Calibri" pitchFamily="34" charset="0"/>
                <a:cs typeface="Arial" pitchFamily="34" charset="0"/>
              </a:rPr>
              <a:t> </a:t>
            </a:r>
            <a:r>
              <a:rPr lang="en-GB" sz="2800" b="1" dirty="0" smtClean="0"/>
              <a:t>It covers everything in and around the school </a:t>
            </a:r>
            <a:r>
              <a:rPr lang="en-US" sz="2800" b="1" dirty="0" smtClean="0">
                <a:latin typeface="Arial Unicode MS" pitchFamily="34" charset="-128"/>
                <a:cs typeface="Arial" pitchFamily="34" charset="0"/>
              </a:rPr>
              <a:t>Taking </a:t>
            </a:r>
            <a:r>
              <a:rPr lang="en-US" sz="2800" b="1" dirty="0">
                <a:latin typeface="Arial Unicode MS" pitchFamily="34" charset="-128"/>
                <a:cs typeface="Arial" pitchFamily="34" charset="0"/>
              </a:rPr>
              <a:t>reasonable steps </a:t>
            </a:r>
            <a:r>
              <a:rPr lang="en-US" sz="2800" b="1" dirty="0" smtClean="0">
                <a:latin typeface="Arial Unicode MS" pitchFamily="34" charset="-128"/>
                <a:cs typeface="Arial" pitchFamily="34" charset="0"/>
              </a:rPr>
              <a:t>to policies, criteria and practices to  </a:t>
            </a:r>
            <a:r>
              <a:rPr lang="en-US" sz="2800" b="1" dirty="0">
                <a:latin typeface="Arial Unicode MS" pitchFamily="34" charset="-128"/>
                <a:cs typeface="Arial" pitchFamily="34" charset="0"/>
              </a:rPr>
              <a:t>avoid </a:t>
            </a:r>
            <a:r>
              <a:rPr lang="en-US" sz="2800" b="1" u="sng" dirty="0" smtClean="0">
                <a:latin typeface="Arial Unicode MS" pitchFamily="34" charset="-128"/>
                <a:cs typeface="Arial" pitchFamily="34" charset="0"/>
              </a:rPr>
              <a:t>detriment or substantial disadvantage</a:t>
            </a:r>
            <a:r>
              <a:rPr lang="en-US" sz="2800" b="1" dirty="0" smtClean="0">
                <a:latin typeface="Arial Unicode MS" pitchFamily="34" charset="-128"/>
                <a:cs typeface="Arial" pitchFamily="34" charset="0"/>
              </a:rPr>
              <a:t> </a:t>
            </a:r>
            <a:r>
              <a:rPr lang="en-US" sz="2800" b="1" dirty="0">
                <a:latin typeface="Arial Unicode MS" pitchFamily="34" charset="-128"/>
                <a:cs typeface="Arial" pitchFamily="34" charset="0"/>
              </a:rPr>
              <a:t>to a disabled pupil such as</a:t>
            </a:r>
            <a:r>
              <a:rPr lang="en-US" sz="2800" b="1" dirty="0" smtClean="0">
                <a:latin typeface="Arial Unicode MS" pitchFamily="34" charset="-128"/>
                <a:cs typeface="Arial" pitchFamily="34" charset="0"/>
              </a:rPr>
              <a:t>:-</a:t>
            </a:r>
            <a:endParaRPr lang="en-US" sz="2800" b="1" dirty="0">
              <a:latin typeface="Arial Unicode MS" pitchFamily="34" charset="-128"/>
              <a:cs typeface="Arial" pitchFamily="34" charset="0"/>
            </a:endParaRPr>
          </a:p>
          <a:p>
            <a:pPr marL="287338" indent="-287338" eaLnBrk="0" hangingPunct="0">
              <a:buFontTx/>
              <a:buChar char="•"/>
            </a:pPr>
            <a:r>
              <a:rPr lang="en-US" sz="2800" b="1" dirty="0">
                <a:latin typeface="Arial Unicode MS" pitchFamily="34" charset="-128"/>
                <a:cs typeface="Arial" pitchFamily="34" charset="0"/>
              </a:rPr>
              <a:t>Time and effort expended</a:t>
            </a:r>
          </a:p>
          <a:p>
            <a:pPr marL="287338" indent="-287338" eaLnBrk="0" hangingPunct="0">
              <a:buFontTx/>
              <a:buChar char="•"/>
            </a:pPr>
            <a:endParaRPr lang="en-US" sz="2800" b="1" dirty="0">
              <a:latin typeface="Arial Unicode MS" pitchFamily="34" charset="-128"/>
              <a:cs typeface="Arial" pitchFamily="34" charset="0"/>
            </a:endParaRPr>
          </a:p>
          <a:p>
            <a:pPr marL="287338" indent="-287338" eaLnBrk="0" hangingPunct="0">
              <a:buFontTx/>
              <a:buChar char="•"/>
            </a:pPr>
            <a:r>
              <a:rPr lang="en-US" sz="2800" b="1" dirty="0">
                <a:latin typeface="Arial Unicode MS" pitchFamily="34" charset="-128"/>
                <a:cs typeface="Arial" pitchFamily="34" charset="0"/>
              </a:rPr>
              <a:t>Inconvenience, indignity or discomfort</a:t>
            </a:r>
          </a:p>
          <a:p>
            <a:pPr marL="287338" indent="-287338" eaLnBrk="0" hangingPunct="0">
              <a:buFontTx/>
              <a:buChar char="•"/>
            </a:pPr>
            <a:endParaRPr lang="en-US" sz="2800" b="1" dirty="0">
              <a:latin typeface="Arial Unicode MS" pitchFamily="34" charset="-128"/>
              <a:cs typeface="Arial" pitchFamily="34" charset="0"/>
            </a:endParaRPr>
          </a:p>
          <a:p>
            <a:pPr marL="287338" indent="-287338" eaLnBrk="0" hangingPunct="0">
              <a:buFontTx/>
              <a:buChar char="•"/>
            </a:pPr>
            <a:r>
              <a:rPr lang="en-US" sz="2800" b="1" dirty="0">
                <a:latin typeface="Arial Unicode MS" pitchFamily="34" charset="-128"/>
                <a:cs typeface="Arial" pitchFamily="34" charset="0"/>
              </a:rPr>
              <a:t>Loss of opportunity or diminished progress</a:t>
            </a:r>
            <a:r>
              <a:rPr lang="en-US" sz="2800" b="1" dirty="0" smtClean="0">
                <a:latin typeface="Arial Unicode MS" pitchFamily="34" charset="-128"/>
                <a:cs typeface="Arial" pitchFamily="34" charset="0"/>
              </a:rPr>
              <a:t>.</a:t>
            </a:r>
          </a:p>
          <a:p>
            <a:pPr marL="287338" indent="-287338" eaLnBrk="0" hangingPunct="0">
              <a:buFontTx/>
              <a:buChar char="•"/>
            </a:pPr>
            <a:r>
              <a:rPr lang="en-US" sz="2800" b="1" dirty="0" smtClean="0">
                <a:latin typeface="Arial Unicode MS" pitchFamily="34" charset="-128"/>
                <a:cs typeface="Arial" pitchFamily="34" charset="0"/>
              </a:rPr>
              <a:t>Is it more than minor or trivial?</a:t>
            </a:r>
            <a:endParaRPr lang="en-US" sz="2800" dirty="0">
              <a:latin typeface="Arial Unicode MS" pitchFamily="34" charset="-128"/>
              <a:cs typeface="Arial" pitchFamily="34" charset="0"/>
            </a:endParaRPr>
          </a:p>
          <a:p>
            <a:pPr marL="287338" indent="-287338">
              <a:spcBef>
                <a:spcPct val="50000"/>
              </a:spcBef>
            </a:pPr>
            <a:endParaRPr lang="en-GB" sz="2800" dirty="0">
              <a:latin typeface="Arial Unicode MS" pitchFamily="34" charset="-128"/>
              <a:cs typeface="Arial" pitchFamily="34" charset="0"/>
            </a:endParaRPr>
          </a:p>
        </p:txBody>
      </p:sp>
      <p:grpSp>
        <p:nvGrpSpPr>
          <p:cNvPr id="2" name="Group 4"/>
          <p:cNvGrpSpPr>
            <a:grpSpLocks/>
          </p:cNvGrpSpPr>
          <p:nvPr/>
        </p:nvGrpSpPr>
        <p:grpSpPr bwMode="auto">
          <a:xfrm>
            <a:off x="179512" y="188640"/>
            <a:ext cx="801688" cy="1400175"/>
            <a:chOff x="723" y="1647"/>
            <a:chExt cx="1524" cy="2619"/>
          </a:xfrm>
        </p:grpSpPr>
        <p:sp>
          <p:nvSpPr>
            <p:cNvPr id="31750" name="Freeform 5"/>
            <p:cNvSpPr>
              <a:spLocks/>
            </p:cNvSpPr>
            <p:nvPr/>
          </p:nvSpPr>
          <p:spPr bwMode="auto">
            <a:xfrm>
              <a:off x="730" y="1654"/>
              <a:ext cx="1508" cy="2603"/>
            </a:xfrm>
            <a:custGeom>
              <a:avLst/>
              <a:gdLst>
                <a:gd name="T0" fmla="*/ 321 w 1508"/>
                <a:gd name="T1" fmla="*/ 1231 h 2603"/>
                <a:gd name="T2" fmla="*/ 484 w 1508"/>
                <a:gd name="T3" fmla="*/ 1258 h 2603"/>
                <a:gd name="T4" fmla="*/ 568 w 1508"/>
                <a:gd name="T5" fmla="*/ 1363 h 2603"/>
                <a:gd name="T6" fmla="*/ 568 w 1508"/>
                <a:gd name="T7" fmla="*/ 1473 h 2603"/>
                <a:gd name="T8" fmla="*/ 466 w 1508"/>
                <a:gd name="T9" fmla="*/ 1593 h 2603"/>
                <a:gd name="T10" fmla="*/ 326 w 1508"/>
                <a:gd name="T11" fmla="*/ 1598 h 2603"/>
                <a:gd name="T12" fmla="*/ 219 w 1508"/>
                <a:gd name="T13" fmla="*/ 1515 h 2603"/>
                <a:gd name="T14" fmla="*/ 107 w 1508"/>
                <a:gd name="T15" fmla="*/ 1480 h 2603"/>
                <a:gd name="T16" fmla="*/ 30 w 1508"/>
                <a:gd name="T17" fmla="*/ 1542 h 2603"/>
                <a:gd name="T18" fmla="*/ 0 w 1508"/>
                <a:gd name="T19" fmla="*/ 1878 h 2603"/>
                <a:gd name="T20" fmla="*/ 69 w 1508"/>
                <a:gd name="T21" fmla="*/ 2029 h 2603"/>
                <a:gd name="T22" fmla="*/ 466 w 1508"/>
                <a:gd name="T23" fmla="*/ 2007 h 2603"/>
                <a:gd name="T24" fmla="*/ 664 w 1508"/>
                <a:gd name="T25" fmla="*/ 2076 h 2603"/>
                <a:gd name="T26" fmla="*/ 704 w 1508"/>
                <a:gd name="T27" fmla="*/ 2178 h 2603"/>
                <a:gd name="T28" fmla="*/ 638 w 1508"/>
                <a:gd name="T29" fmla="*/ 2283 h 2603"/>
                <a:gd name="T30" fmla="*/ 613 w 1508"/>
                <a:gd name="T31" fmla="*/ 2446 h 2603"/>
                <a:gd name="T32" fmla="*/ 702 w 1508"/>
                <a:gd name="T33" fmla="*/ 2576 h 2603"/>
                <a:gd name="T34" fmla="*/ 799 w 1508"/>
                <a:gd name="T35" fmla="*/ 2603 h 2603"/>
                <a:gd name="T36" fmla="*/ 967 w 1508"/>
                <a:gd name="T37" fmla="*/ 2546 h 2603"/>
                <a:gd name="T38" fmla="*/ 1030 w 1508"/>
                <a:gd name="T39" fmla="*/ 2402 h 2603"/>
                <a:gd name="T40" fmla="*/ 951 w 1508"/>
                <a:gd name="T41" fmla="*/ 2252 h 2603"/>
                <a:gd name="T42" fmla="*/ 913 w 1508"/>
                <a:gd name="T43" fmla="*/ 2107 h 2603"/>
                <a:gd name="T44" fmla="*/ 967 w 1508"/>
                <a:gd name="T45" fmla="*/ 1995 h 2603"/>
                <a:gd name="T46" fmla="*/ 1123 w 1508"/>
                <a:gd name="T47" fmla="*/ 1988 h 2603"/>
                <a:gd name="T48" fmla="*/ 1473 w 1508"/>
                <a:gd name="T49" fmla="*/ 1983 h 2603"/>
                <a:gd name="T50" fmla="*/ 1508 w 1508"/>
                <a:gd name="T51" fmla="*/ 1771 h 2603"/>
                <a:gd name="T52" fmla="*/ 1490 w 1508"/>
                <a:gd name="T53" fmla="*/ 1568 h 2603"/>
                <a:gd name="T54" fmla="*/ 1439 w 1508"/>
                <a:gd name="T55" fmla="*/ 1446 h 2603"/>
                <a:gd name="T56" fmla="*/ 1352 w 1508"/>
                <a:gd name="T57" fmla="*/ 1420 h 2603"/>
                <a:gd name="T58" fmla="*/ 1187 w 1508"/>
                <a:gd name="T59" fmla="*/ 1468 h 2603"/>
                <a:gd name="T60" fmla="*/ 1081 w 1508"/>
                <a:gd name="T61" fmla="*/ 1461 h 2603"/>
                <a:gd name="T62" fmla="*/ 991 w 1508"/>
                <a:gd name="T63" fmla="*/ 1380 h 2603"/>
                <a:gd name="T64" fmla="*/ 979 w 1508"/>
                <a:gd name="T65" fmla="*/ 1244 h 2603"/>
                <a:gd name="T66" fmla="*/ 1068 w 1508"/>
                <a:gd name="T67" fmla="*/ 1139 h 2603"/>
                <a:gd name="T68" fmla="*/ 1163 w 1508"/>
                <a:gd name="T69" fmla="*/ 1122 h 2603"/>
                <a:gd name="T70" fmla="*/ 1324 w 1508"/>
                <a:gd name="T71" fmla="*/ 1202 h 2603"/>
                <a:gd name="T72" fmla="*/ 1424 w 1508"/>
                <a:gd name="T73" fmla="*/ 1214 h 2603"/>
                <a:gd name="T74" fmla="*/ 1485 w 1508"/>
                <a:gd name="T75" fmla="*/ 1158 h 2603"/>
                <a:gd name="T76" fmla="*/ 1490 w 1508"/>
                <a:gd name="T77" fmla="*/ 927 h 2603"/>
                <a:gd name="T78" fmla="*/ 1462 w 1508"/>
                <a:gd name="T79" fmla="*/ 583 h 2603"/>
                <a:gd name="T80" fmla="*/ 1287 w 1508"/>
                <a:gd name="T81" fmla="*/ 625 h 2603"/>
                <a:gd name="T82" fmla="*/ 1033 w 1508"/>
                <a:gd name="T83" fmla="*/ 619 h 2603"/>
                <a:gd name="T84" fmla="*/ 867 w 1508"/>
                <a:gd name="T85" fmla="*/ 553 h 2603"/>
                <a:gd name="T86" fmla="*/ 837 w 1508"/>
                <a:gd name="T87" fmla="*/ 476 h 2603"/>
                <a:gd name="T88" fmla="*/ 909 w 1508"/>
                <a:gd name="T89" fmla="*/ 370 h 2603"/>
                <a:gd name="T90" fmla="*/ 981 w 1508"/>
                <a:gd name="T91" fmla="*/ 207 h 2603"/>
                <a:gd name="T92" fmla="*/ 911 w 1508"/>
                <a:gd name="T93" fmla="*/ 54 h 2603"/>
                <a:gd name="T94" fmla="*/ 741 w 1508"/>
                <a:gd name="T95" fmla="*/ 0 h 2603"/>
                <a:gd name="T96" fmla="*/ 585 w 1508"/>
                <a:gd name="T97" fmla="*/ 98 h 2603"/>
                <a:gd name="T98" fmla="*/ 541 w 1508"/>
                <a:gd name="T99" fmla="*/ 263 h 2603"/>
                <a:gd name="T100" fmla="*/ 603 w 1508"/>
                <a:gd name="T101" fmla="*/ 363 h 2603"/>
                <a:gd name="T102" fmla="*/ 660 w 1508"/>
                <a:gd name="T103" fmla="*/ 485 h 2603"/>
                <a:gd name="T104" fmla="*/ 624 w 1508"/>
                <a:gd name="T105" fmla="*/ 556 h 2603"/>
                <a:gd name="T106" fmla="*/ 330 w 1508"/>
                <a:gd name="T107" fmla="*/ 578 h 2603"/>
                <a:gd name="T108" fmla="*/ 41 w 1508"/>
                <a:gd name="T109" fmla="*/ 573 h 2603"/>
                <a:gd name="T110" fmla="*/ 25 w 1508"/>
                <a:gd name="T111" fmla="*/ 1034 h 2603"/>
                <a:gd name="T112" fmla="*/ 39 w 1508"/>
                <a:gd name="T113" fmla="*/ 1273 h 2603"/>
                <a:gd name="T114" fmla="*/ 130 w 1508"/>
                <a:gd name="T115" fmla="*/ 1329 h 2603"/>
                <a:gd name="T116" fmla="*/ 246 w 1508"/>
                <a:gd name="T117" fmla="*/ 1293 h 2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8"/>
                <a:gd name="T178" fmla="*/ 0 h 2603"/>
                <a:gd name="T179" fmla="*/ 1508 w 1508"/>
                <a:gd name="T180" fmla="*/ 2603 h 2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8" h="2603">
                  <a:moveTo>
                    <a:pt x="260" y="1273"/>
                  </a:moveTo>
                  <a:lnTo>
                    <a:pt x="268" y="1263"/>
                  </a:lnTo>
                  <a:lnTo>
                    <a:pt x="279" y="1253"/>
                  </a:lnTo>
                  <a:lnTo>
                    <a:pt x="288" y="1244"/>
                  </a:lnTo>
                  <a:lnTo>
                    <a:pt x="298" y="1239"/>
                  </a:lnTo>
                  <a:lnTo>
                    <a:pt x="321" y="1231"/>
                  </a:lnTo>
                  <a:lnTo>
                    <a:pt x="345" y="1224"/>
                  </a:lnTo>
                  <a:lnTo>
                    <a:pt x="375" y="1222"/>
                  </a:lnTo>
                  <a:lnTo>
                    <a:pt x="403" y="1224"/>
                  </a:lnTo>
                  <a:lnTo>
                    <a:pt x="431" y="1232"/>
                  </a:lnTo>
                  <a:lnTo>
                    <a:pt x="459" y="1242"/>
                  </a:lnTo>
                  <a:lnTo>
                    <a:pt x="484" y="1258"/>
                  </a:lnTo>
                  <a:lnTo>
                    <a:pt x="508" y="1275"/>
                  </a:lnTo>
                  <a:lnTo>
                    <a:pt x="529" y="1297"/>
                  </a:lnTo>
                  <a:lnTo>
                    <a:pt x="547" y="1322"/>
                  </a:lnTo>
                  <a:lnTo>
                    <a:pt x="555" y="1334"/>
                  </a:lnTo>
                  <a:lnTo>
                    <a:pt x="562" y="1346"/>
                  </a:lnTo>
                  <a:lnTo>
                    <a:pt x="568" y="1363"/>
                  </a:lnTo>
                  <a:lnTo>
                    <a:pt x="573" y="1376"/>
                  </a:lnTo>
                  <a:lnTo>
                    <a:pt x="575" y="1393"/>
                  </a:lnTo>
                  <a:lnTo>
                    <a:pt x="575" y="1407"/>
                  </a:lnTo>
                  <a:lnTo>
                    <a:pt x="575" y="1425"/>
                  </a:lnTo>
                  <a:lnTo>
                    <a:pt x="575" y="1442"/>
                  </a:lnTo>
                  <a:lnTo>
                    <a:pt x="568" y="1473"/>
                  </a:lnTo>
                  <a:lnTo>
                    <a:pt x="557" y="1503"/>
                  </a:lnTo>
                  <a:lnTo>
                    <a:pt x="545" y="1527"/>
                  </a:lnTo>
                  <a:lnTo>
                    <a:pt x="527" y="1551"/>
                  </a:lnTo>
                  <a:lnTo>
                    <a:pt x="508" y="1568"/>
                  </a:lnTo>
                  <a:lnTo>
                    <a:pt x="489" y="1583"/>
                  </a:lnTo>
                  <a:lnTo>
                    <a:pt x="466" y="1593"/>
                  </a:lnTo>
                  <a:lnTo>
                    <a:pt x="443" y="1603"/>
                  </a:lnTo>
                  <a:lnTo>
                    <a:pt x="421" y="1608"/>
                  </a:lnTo>
                  <a:lnTo>
                    <a:pt x="394" y="1608"/>
                  </a:lnTo>
                  <a:lnTo>
                    <a:pt x="372" y="1608"/>
                  </a:lnTo>
                  <a:lnTo>
                    <a:pt x="349" y="1603"/>
                  </a:lnTo>
                  <a:lnTo>
                    <a:pt x="326" y="1598"/>
                  </a:lnTo>
                  <a:lnTo>
                    <a:pt x="307" y="1588"/>
                  </a:lnTo>
                  <a:lnTo>
                    <a:pt x="286" y="1576"/>
                  </a:lnTo>
                  <a:lnTo>
                    <a:pt x="270" y="1559"/>
                  </a:lnTo>
                  <a:lnTo>
                    <a:pt x="254" y="1542"/>
                  </a:lnTo>
                  <a:lnTo>
                    <a:pt x="237" y="1527"/>
                  </a:lnTo>
                  <a:lnTo>
                    <a:pt x="219" y="1515"/>
                  </a:lnTo>
                  <a:lnTo>
                    <a:pt x="198" y="1503"/>
                  </a:lnTo>
                  <a:lnTo>
                    <a:pt x="183" y="1493"/>
                  </a:lnTo>
                  <a:lnTo>
                    <a:pt x="160" y="1486"/>
                  </a:lnTo>
                  <a:lnTo>
                    <a:pt x="144" y="1481"/>
                  </a:lnTo>
                  <a:lnTo>
                    <a:pt x="125" y="1480"/>
                  </a:lnTo>
                  <a:lnTo>
                    <a:pt x="107" y="1480"/>
                  </a:lnTo>
                  <a:lnTo>
                    <a:pt x="90" y="1481"/>
                  </a:lnTo>
                  <a:lnTo>
                    <a:pt x="74" y="1490"/>
                  </a:lnTo>
                  <a:lnTo>
                    <a:pt x="60" y="1497"/>
                  </a:lnTo>
                  <a:lnTo>
                    <a:pt x="46" y="1510"/>
                  </a:lnTo>
                  <a:lnTo>
                    <a:pt x="35" y="1524"/>
                  </a:lnTo>
                  <a:lnTo>
                    <a:pt x="30" y="1542"/>
                  </a:lnTo>
                  <a:lnTo>
                    <a:pt x="25" y="1564"/>
                  </a:lnTo>
                  <a:lnTo>
                    <a:pt x="16" y="1619"/>
                  </a:lnTo>
                  <a:lnTo>
                    <a:pt x="9" y="1680"/>
                  </a:lnTo>
                  <a:lnTo>
                    <a:pt x="4" y="1746"/>
                  </a:lnTo>
                  <a:lnTo>
                    <a:pt x="0" y="1812"/>
                  </a:lnTo>
                  <a:lnTo>
                    <a:pt x="0" y="1878"/>
                  </a:lnTo>
                  <a:lnTo>
                    <a:pt x="4" y="1939"/>
                  </a:lnTo>
                  <a:lnTo>
                    <a:pt x="6" y="1968"/>
                  </a:lnTo>
                  <a:lnTo>
                    <a:pt x="11" y="1993"/>
                  </a:lnTo>
                  <a:lnTo>
                    <a:pt x="16" y="2015"/>
                  </a:lnTo>
                  <a:lnTo>
                    <a:pt x="25" y="2036"/>
                  </a:lnTo>
                  <a:lnTo>
                    <a:pt x="69" y="2029"/>
                  </a:lnTo>
                  <a:lnTo>
                    <a:pt x="130" y="2019"/>
                  </a:lnTo>
                  <a:lnTo>
                    <a:pt x="198" y="2014"/>
                  </a:lnTo>
                  <a:lnTo>
                    <a:pt x="270" y="2007"/>
                  </a:lnTo>
                  <a:lnTo>
                    <a:pt x="345" y="2005"/>
                  </a:lnTo>
                  <a:lnTo>
                    <a:pt x="410" y="2005"/>
                  </a:lnTo>
                  <a:lnTo>
                    <a:pt x="466" y="2007"/>
                  </a:lnTo>
                  <a:lnTo>
                    <a:pt x="508" y="2014"/>
                  </a:lnTo>
                  <a:lnTo>
                    <a:pt x="550" y="2024"/>
                  </a:lnTo>
                  <a:lnTo>
                    <a:pt x="585" y="2032"/>
                  </a:lnTo>
                  <a:lnTo>
                    <a:pt x="617" y="2046"/>
                  </a:lnTo>
                  <a:lnTo>
                    <a:pt x="645" y="2061"/>
                  </a:lnTo>
                  <a:lnTo>
                    <a:pt x="664" y="2076"/>
                  </a:lnTo>
                  <a:lnTo>
                    <a:pt x="680" y="2091"/>
                  </a:lnTo>
                  <a:lnTo>
                    <a:pt x="692" y="2110"/>
                  </a:lnTo>
                  <a:lnTo>
                    <a:pt x="702" y="2125"/>
                  </a:lnTo>
                  <a:lnTo>
                    <a:pt x="704" y="2142"/>
                  </a:lnTo>
                  <a:lnTo>
                    <a:pt x="708" y="2159"/>
                  </a:lnTo>
                  <a:lnTo>
                    <a:pt x="704" y="2178"/>
                  </a:lnTo>
                  <a:lnTo>
                    <a:pt x="699" y="2195"/>
                  </a:lnTo>
                  <a:lnTo>
                    <a:pt x="692" y="2213"/>
                  </a:lnTo>
                  <a:lnTo>
                    <a:pt x="681" y="2230"/>
                  </a:lnTo>
                  <a:lnTo>
                    <a:pt x="669" y="2247"/>
                  </a:lnTo>
                  <a:lnTo>
                    <a:pt x="655" y="2261"/>
                  </a:lnTo>
                  <a:lnTo>
                    <a:pt x="638" y="2283"/>
                  </a:lnTo>
                  <a:lnTo>
                    <a:pt x="627" y="2305"/>
                  </a:lnTo>
                  <a:lnTo>
                    <a:pt x="617" y="2330"/>
                  </a:lnTo>
                  <a:lnTo>
                    <a:pt x="611" y="2358"/>
                  </a:lnTo>
                  <a:lnTo>
                    <a:pt x="608" y="2386"/>
                  </a:lnTo>
                  <a:lnTo>
                    <a:pt x="608" y="2417"/>
                  </a:lnTo>
                  <a:lnTo>
                    <a:pt x="613" y="2446"/>
                  </a:lnTo>
                  <a:lnTo>
                    <a:pt x="622" y="2473"/>
                  </a:lnTo>
                  <a:lnTo>
                    <a:pt x="632" y="2502"/>
                  </a:lnTo>
                  <a:lnTo>
                    <a:pt x="650" y="2527"/>
                  </a:lnTo>
                  <a:lnTo>
                    <a:pt x="666" y="2546"/>
                  </a:lnTo>
                  <a:lnTo>
                    <a:pt x="690" y="2568"/>
                  </a:lnTo>
                  <a:lnTo>
                    <a:pt x="702" y="2576"/>
                  </a:lnTo>
                  <a:lnTo>
                    <a:pt x="718" y="2585"/>
                  </a:lnTo>
                  <a:lnTo>
                    <a:pt x="730" y="2590"/>
                  </a:lnTo>
                  <a:lnTo>
                    <a:pt x="746" y="2595"/>
                  </a:lnTo>
                  <a:lnTo>
                    <a:pt x="764" y="2600"/>
                  </a:lnTo>
                  <a:lnTo>
                    <a:pt x="779" y="2603"/>
                  </a:lnTo>
                  <a:lnTo>
                    <a:pt x="799" y="2603"/>
                  </a:lnTo>
                  <a:lnTo>
                    <a:pt x="818" y="2603"/>
                  </a:lnTo>
                  <a:lnTo>
                    <a:pt x="851" y="2600"/>
                  </a:lnTo>
                  <a:lnTo>
                    <a:pt x="888" y="2593"/>
                  </a:lnTo>
                  <a:lnTo>
                    <a:pt x="918" y="2580"/>
                  </a:lnTo>
                  <a:lnTo>
                    <a:pt x="942" y="2564"/>
                  </a:lnTo>
                  <a:lnTo>
                    <a:pt x="967" y="2546"/>
                  </a:lnTo>
                  <a:lnTo>
                    <a:pt x="986" y="2527"/>
                  </a:lnTo>
                  <a:lnTo>
                    <a:pt x="1005" y="2503"/>
                  </a:lnTo>
                  <a:lnTo>
                    <a:pt x="1014" y="2480"/>
                  </a:lnTo>
                  <a:lnTo>
                    <a:pt x="1025" y="2454"/>
                  </a:lnTo>
                  <a:lnTo>
                    <a:pt x="1028" y="2427"/>
                  </a:lnTo>
                  <a:lnTo>
                    <a:pt x="1030" y="2402"/>
                  </a:lnTo>
                  <a:lnTo>
                    <a:pt x="1025" y="2374"/>
                  </a:lnTo>
                  <a:lnTo>
                    <a:pt x="1018" y="2349"/>
                  </a:lnTo>
                  <a:lnTo>
                    <a:pt x="1005" y="2320"/>
                  </a:lnTo>
                  <a:lnTo>
                    <a:pt x="990" y="2295"/>
                  </a:lnTo>
                  <a:lnTo>
                    <a:pt x="970" y="2273"/>
                  </a:lnTo>
                  <a:lnTo>
                    <a:pt x="951" y="2252"/>
                  </a:lnTo>
                  <a:lnTo>
                    <a:pt x="937" y="2229"/>
                  </a:lnTo>
                  <a:lnTo>
                    <a:pt x="927" y="2203"/>
                  </a:lnTo>
                  <a:lnTo>
                    <a:pt x="918" y="2181"/>
                  </a:lnTo>
                  <a:lnTo>
                    <a:pt x="913" y="2156"/>
                  </a:lnTo>
                  <a:lnTo>
                    <a:pt x="913" y="2129"/>
                  </a:lnTo>
                  <a:lnTo>
                    <a:pt x="913" y="2107"/>
                  </a:lnTo>
                  <a:lnTo>
                    <a:pt x="918" y="2085"/>
                  </a:lnTo>
                  <a:lnTo>
                    <a:pt x="923" y="2061"/>
                  </a:lnTo>
                  <a:lnTo>
                    <a:pt x="932" y="2041"/>
                  </a:lnTo>
                  <a:lnTo>
                    <a:pt x="942" y="2024"/>
                  </a:lnTo>
                  <a:lnTo>
                    <a:pt x="955" y="2007"/>
                  </a:lnTo>
                  <a:lnTo>
                    <a:pt x="967" y="1995"/>
                  </a:lnTo>
                  <a:lnTo>
                    <a:pt x="981" y="1985"/>
                  </a:lnTo>
                  <a:lnTo>
                    <a:pt x="997" y="1976"/>
                  </a:lnTo>
                  <a:lnTo>
                    <a:pt x="1012" y="1975"/>
                  </a:lnTo>
                  <a:lnTo>
                    <a:pt x="1037" y="1976"/>
                  </a:lnTo>
                  <a:lnTo>
                    <a:pt x="1074" y="1983"/>
                  </a:lnTo>
                  <a:lnTo>
                    <a:pt x="1123" y="1988"/>
                  </a:lnTo>
                  <a:lnTo>
                    <a:pt x="1177" y="1995"/>
                  </a:lnTo>
                  <a:lnTo>
                    <a:pt x="1242" y="2000"/>
                  </a:lnTo>
                  <a:lnTo>
                    <a:pt x="1310" y="2005"/>
                  </a:lnTo>
                  <a:lnTo>
                    <a:pt x="1383" y="2010"/>
                  </a:lnTo>
                  <a:lnTo>
                    <a:pt x="1459" y="2014"/>
                  </a:lnTo>
                  <a:lnTo>
                    <a:pt x="1473" y="1983"/>
                  </a:lnTo>
                  <a:lnTo>
                    <a:pt x="1482" y="1949"/>
                  </a:lnTo>
                  <a:lnTo>
                    <a:pt x="1492" y="1915"/>
                  </a:lnTo>
                  <a:lnTo>
                    <a:pt x="1497" y="1880"/>
                  </a:lnTo>
                  <a:lnTo>
                    <a:pt x="1503" y="1844"/>
                  </a:lnTo>
                  <a:lnTo>
                    <a:pt x="1508" y="1807"/>
                  </a:lnTo>
                  <a:lnTo>
                    <a:pt x="1508" y="1771"/>
                  </a:lnTo>
                  <a:lnTo>
                    <a:pt x="1508" y="1736"/>
                  </a:lnTo>
                  <a:lnTo>
                    <a:pt x="1508" y="1700"/>
                  </a:lnTo>
                  <a:lnTo>
                    <a:pt x="1506" y="1664"/>
                  </a:lnTo>
                  <a:lnTo>
                    <a:pt x="1501" y="1630"/>
                  </a:lnTo>
                  <a:lnTo>
                    <a:pt x="1496" y="1598"/>
                  </a:lnTo>
                  <a:lnTo>
                    <a:pt x="1490" y="1568"/>
                  </a:lnTo>
                  <a:lnTo>
                    <a:pt x="1482" y="1539"/>
                  </a:lnTo>
                  <a:lnTo>
                    <a:pt x="1474" y="1515"/>
                  </a:lnTo>
                  <a:lnTo>
                    <a:pt x="1467" y="1493"/>
                  </a:lnTo>
                  <a:lnTo>
                    <a:pt x="1459" y="1473"/>
                  </a:lnTo>
                  <a:lnTo>
                    <a:pt x="1448" y="1459"/>
                  </a:lnTo>
                  <a:lnTo>
                    <a:pt x="1439" y="1446"/>
                  </a:lnTo>
                  <a:lnTo>
                    <a:pt x="1429" y="1436"/>
                  </a:lnTo>
                  <a:lnTo>
                    <a:pt x="1415" y="1429"/>
                  </a:lnTo>
                  <a:lnTo>
                    <a:pt x="1406" y="1424"/>
                  </a:lnTo>
                  <a:lnTo>
                    <a:pt x="1394" y="1420"/>
                  </a:lnTo>
                  <a:lnTo>
                    <a:pt x="1382" y="1419"/>
                  </a:lnTo>
                  <a:lnTo>
                    <a:pt x="1352" y="1420"/>
                  </a:lnTo>
                  <a:lnTo>
                    <a:pt x="1322" y="1429"/>
                  </a:lnTo>
                  <a:lnTo>
                    <a:pt x="1291" y="1437"/>
                  </a:lnTo>
                  <a:lnTo>
                    <a:pt x="1254" y="1451"/>
                  </a:lnTo>
                  <a:lnTo>
                    <a:pt x="1231" y="1459"/>
                  </a:lnTo>
                  <a:lnTo>
                    <a:pt x="1208" y="1466"/>
                  </a:lnTo>
                  <a:lnTo>
                    <a:pt x="1187" y="1468"/>
                  </a:lnTo>
                  <a:lnTo>
                    <a:pt x="1166" y="1471"/>
                  </a:lnTo>
                  <a:lnTo>
                    <a:pt x="1147" y="1471"/>
                  </a:lnTo>
                  <a:lnTo>
                    <a:pt x="1130" y="1471"/>
                  </a:lnTo>
                  <a:lnTo>
                    <a:pt x="1114" y="1468"/>
                  </a:lnTo>
                  <a:lnTo>
                    <a:pt x="1096" y="1466"/>
                  </a:lnTo>
                  <a:lnTo>
                    <a:pt x="1081" y="1461"/>
                  </a:lnTo>
                  <a:lnTo>
                    <a:pt x="1068" y="1456"/>
                  </a:lnTo>
                  <a:lnTo>
                    <a:pt x="1056" y="1449"/>
                  </a:lnTo>
                  <a:lnTo>
                    <a:pt x="1042" y="1441"/>
                  </a:lnTo>
                  <a:lnTo>
                    <a:pt x="1023" y="1424"/>
                  </a:lnTo>
                  <a:lnTo>
                    <a:pt x="1005" y="1402"/>
                  </a:lnTo>
                  <a:lnTo>
                    <a:pt x="991" y="1380"/>
                  </a:lnTo>
                  <a:lnTo>
                    <a:pt x="981" y="1358"/>
                  </a:lnTo>
                  <a:lnTo>
                    <a:pt x="976" y="1332"/>
                  </a:lnTo>
                  <a:lnTo>
                    <a:pt x="972" y="1308"/>
                  </a:lnTo>
                  <a:lnTo>
                    <a:pt x="972" y="1285"/>
                  </a:lnTo>
                  <a:lnTo>
                    <a:pt x="976" y="1263"/>
                  </a:lnTo>
                  <a:lnTo>
                    <a:pt x="979" y="1244"/>
                  </a:lnTo>
                  <a:lnTo>
                    <a:pt x="986" y="1227"/>
                  </a:lnTo>
                  <a:lnTo>
                    <a:pt x="1004" y="1202"/>
                  </a:lnTo>
                  <a:lnTo>
                    <a:pt x="1019" y="1181"/>
                  </a:lnTo>
                  <a:lnTo>
                    <a:pt x="1035" y="1164"/>
                  </a:lnTo>
                  <a:lnTo>
                    <a:pt x="1053" y="1147"/>
                  </a:lnTo>
                  <a:lnTo>
                    <a:pt x="1068" y="1139"/>
                  </a:lnTo>
                  <a:lnTo>
                    <a:pt x="1084" y="1131"/>
                  </a:lnTo>
                  <a:lnTo>
                    <a:pt x="1100" y="1122"/>
                  </a:lnTo>
                  <a:lnTo>
                    <a:pt x="1117" y="1120"/>
                  </a:lnTo>
                  <a:lnTo>
                    <a:pt x="1133" y="1117"/>
                  </a:lnTo>
                  <a:lnTo>
                    <a:pt x="1147" y="1120"/>
                  </a:lnTo>
                  <a:lnTo>
                    <a:pt x="1163" y="1122"/>
                  </a:lnTo>
                  <a:lnTo>
                    <a:pt x="1177" y="1125"/>
                  </a:lnTo>
                  <a:lnTo>
                    <a:pt x="1208" y="1139"/>
                  </a:lnTo>
                  <a:lnTo>
                    <a:pt x="1238" y="1153"/>
                  </a:lnTo>
                  <a:lnTo>
                    <a:pt x="1266" y="1170"/>
                  </a:lnTo>
                  <a:lnTo>
                    <a:pt x="1296" y="1186"/>
                  </a:lnTo>
                  <a:lnTo>
                    <a:pt x="1324" y="1202"/>
                  </a:lnTo>
                  <a:lnTo>
                    <a:pt x="1355" y="1212"/>
                  </a:lnTo>
                  <a:lnTo>
                    <a:pt x="1368" y="1217"/>
                  </a:lnTo>
                  <a:lnTo>
                    <a:pt x="1383" y="1219"/>
                  </a:lnTo>
                  <a:lnTo>
                    <a:pt x="1396" y="1219"/>
                  </a:lnTo>
                  <a:lnTo>
                    <a:pt x="1411" y="1217"/>
                  </a:lnTo>
                  <a:lnTo>
                    <a:pt x="1424" y="1214"/>
                  </a:lnTo>
                  <a:lnTo>
                    <a:pt x="1439" y="1208"/>
                  </a:lnTo>
                  <a:lnTo>
                    <a:pt x="1453" y="1200"/>
                  </a:lnTo>
                  <a:lnTo>
                    <a:pt x="1467" y="1188"/>
                  </a:lnTo>
                  <a:lnTo>
                    <a:pt x="1474" y="1181"/>
                  </a:lnTo>
                  <a:lnTo>
                    <a:pt x="1480" y="1171"/>
                  </a:lnTo>
                  <a:lnTo>
                    <a:pt x="1485" y="1158"/>
                  </a:lnTo>
                  <a:lnTo>
                    <a:pt x="1490" y="1144"/>
                  </a:lnTo>
                  <a:lnTo>
                    <a:pt x="1496" y="1110"/>
                  </a:lnTo>
                  <a:lnTo>
                    <a:pt x="1496" y="1070"/>
                  </a:lnTo>
                  <a:lnTo>
                    <a:pt x="1496" y="1025"/>
                  </a:lnTo>
                  <a:lnTo>
                    <a:pt x="1492" y="978"/>
                  </a:lnTo>
                  <a:lnTo>
                    <a:pt x="1490" y="927"/>
                  </a:lnTo>
                  <a:lnTo>
                    <a:pt x="1485" y="876"/>
                  </a:lnTo>
                  <a:lnTo>
                    <a:pt x="1474" y="775"/>
                  </a:lnTo>
                  <a:lnTo>
                    <a:pt x="1464" y="683"/>
                  </a:lnTo>
                  <a:lnTo>
                    <a:pt x="1462" y="644"/>
                  </a:lnTo>
                  <a:lnTo>
                    <a:pt x="1462" y="612"/>
                  </a:lnTo>
                  <a:lnTo>
                    <a:pt x="1462" y="583"/>
                  </a:lnTo>
                  <a:lnTo>
                    <a:pt x="1467" y="566"/>
                  </a:lnTo>
                  <a:lnTo>
                    <a:pt x="1439" y="583"/>
                  </a:lnTo>
                  <a:lnTo>
                    <a:pt x="1404" y="600"/>
                  </a:lnTo>
                  <a:lnTo>
                    <a:pt x="1368" y="609"/>
                  </a:lnTo>
                  <a:lnTo>
                    <a:pt x="1327" y="619"/>
                  </a:lnTo>
                  <a:lnTo>
                    <a:pt x="1287" y="625"/>
                  </a:lnTo>
                  <a:lnTo>
                    <a:pt x="1243" y="631"/>
                  </a:lnTo>
                  <a:lnTo>
                    <a:pt x="1200" y="632"/>
                  </a:lnTo>
                  <a:lnTo>
                    <a:pt x="1158" y="632"/>
                  </a:lnTo>
                  <a:lnTo>
                    <a:pt x="1114" y="631"/>
                  </a:lnTo>
                  <a:lnTo>
                    <a:pt x="1070" y="625"/>
                  </a:lnTo>
                  <a:lnTo>
                    <a:pt x="1033" y="619"/>
                  </a:lnTo>
                  <a:lnTo>
                    <a:pt x="995" y="612"/>
                  </a:lnTo>
                  <a:lnTo>
                    <a:pt x="960" y="602"/>
                  </a:lnTo>
                  <a:lnTo>
                    <a:pt x="932" y="592"/>
                  </a:lnTo>
                  <a:lnTo>
                    <a:pt x="906" y="578"/>
                  </a:lnTo>
                  <a:lnTo>
                    <a:pt x="885" y="566"/>
                  </a:lnTo>
                  <a:lnTo>
                    <a:pt x="867" y="553"/>
                  </a:lnTo>
                  <a:lnTo>
                    <a:pt x="855" y="541"/>
                  </a:lnTo>
                  <a:lnTo>
                    <a:pt x="848" y="529"/>
                  </a:lnTo>
                  <a:lnTo>
                    <a:pt x="839" y="515"/>
                  </a:lnTo>
                  <a:lnTo>
                    <a:pt x="837" y="503"/>
                  </a:lnTo>
                  <a:lnTo>
                    <a:pt x="834" y="490"/>
                  </a:lnTo>
                  <a:lnTo>
                    <a:pt x="837" y="476"/>
                  </a:lnTo>
                  <a:lnTo>
                    <a:pt x="843" y="464"/>
                  </a:lnTo>
                  <a:lnTo>
                    <a:pt x="848" y="449"/>
                  </a:lnTo>
                  <a:lnTo>
                    <a:pt x="855" y="434"/>
                  </a:lnTo>
                  <a:lnTo>
                    <a:pt x="865" y="419"/>
                  </a:lnTo>
                  <a:lnTo>
                    <a:pt x="878" y="403"/>
                  </a:lnTo>
                  <a:lnTo>
                    <a:pt x="909" y="370"/>
                  </a:lnTo>
                  <a:lnTo>
                    <a:pt x="942" y="332"/>
                  </a:lnTo>
                  <a:lnTo>
                    <a:pt x="960" y="310"/>
                  </a:lnTo>
                  <a:lnTo>
                    <a:pt x="970" y="285"/>
                  </a:lnTo>
                  <a:lnTo>
                    <a:pt x="976" y="261"/>
                  </a:lnTo>
                  <a:lnTo>
                    <a:pt x="981" y="236"/>
                  </a:lnTo>
                  <a:lnTo>
                    <a:pt x="981" y="207"/>
                  </a:lnTo>
                  <a:lnTo>
                    <a:pt x="979" y="180"/>
                  </a:lnTo>
                  <a:lnTo>
                    <a:pt x="972" y="153"/>
                  </a:lnTo>
                  <a:lnTo>
                    <a:pt x="962" y="127"/>
                  </a:lnTo>
                  <a:lnTo>
                    <a:pt x="946" y="100"/>
                  </a:lnTo>
                  <a:lnTo>
                    <a:pt x="932" y="75"/>
                  </a:lnTo>
                  <a:lnTo>
                    <a:pt x="911" y="54"/>
                  </a:lnTo>
                  <a:lnTo>
                    <a:pt x="888" y="37"/>
                  </a:lnTo>
                  <a:lnTo>
                    <a:pt x="862" y="22"/>
                  </a:lnTo>
                  <a:lnTo>
                    <a:pt x="834" y="9"/>
                  </a:lnTo>
                  <a:lnTo>
                    <a:pt x="804" y="3"/>
                  </a:lnTo>
                  <a:lnTo>
                    <a:pt x="771" y="0"/>
                  </a:lnTo>
                  <a:lnTo>
                    <a:pt x="741" y="0"/>
                  </a:lnTo>
                  <a:lnTo>
                    <a:pt x="709" y="9"/>
                  </a:lnTo>
                  <a:lnTo>
                    <a:pt x="681" y="22"/>
                  </a:lnTo>
                  <a:lnTo>
                    <a:pt x="655" y="34"/>
                  </a:lnTo>
                  <a:lnTo>
                    <a:pt x="627" y="54"/>
                  </a:lnTo>
                  <a:lnTo>
                    <a:pt x="606" y="75"/>
                  </a:lnTo>
                  <a:lnTo>
                    <a:pt x="585" y="98"/>
                  </a:lnTo>
                  <a:lnTo>
                    <a:pt x="569" y="124"/>
                  </a:lnTo>
                  <a:lnTo>
                    <a:pt x="557" y="149"/>
                  </a:lnTo>
                  <a:lnTo>
                    <a:pt x="547" y="176"/>
                  </a:lnTo>
                  <a:lnTo>
                    <a:pt x="541" y="205"/>
                  </a:lnTo>
                  <a:lnTo>
                    <a:pt x="540" y="236"/>
                  </a:lnTo>
                  <a:lnTo>
                    <a:pt x="541" y="263"/>
                  </a:lnTo>
                  <a:lnTo>
                    <a:pt x="550" y="288"/>
                  </a:lnTo>
                  <a:lnTo>
                    <a:pt x="557" y="303"/>
                  </a:lnTo>
                  <a:lnTo>
                    <a:pt x="566" y="317"/>
                  </a:lnTo>
                  <a:lnTo>
                    <a:pt x="573" y="329"/>
                  </a:lnTo>
                  <a:lnTo>
                    <a:pt x="583" y="341"/>
                  </a:lnTo>
                  <a:lnTo>
                    <a:pt x="603" y="363"/>
                  </a:lnTo>
                  <a:lnTo>
                    <a:pt x="622" y="385"/>
                  </a:lnTo>
                  <a:lnTo>
                    <a:pt x="632" y="409"/>
                  </a:lnTo>
                  <a:lnTo>
                    <a:pt x="646" y="429"/>
                  </a:lnTo>
                  <a:lnTo>
                    <a:pt x="655" y="449"/>
                  </a:lnTo>
                  <a:lnTo>
                    <a:pt x="660" y="468"/>
                  </a:lnTo>
                  <a:lnTo>
                    <a:pt x="660" y="485"/>
                  </a:lnTo>
                  <a:lnTo>
                    <a:pt x="660" y="500"/>
                  </a:lnTo>
                  <a:lnTo>
                    <a:pt x="660" y="515"/>
                  </a:lnTo>
                  <a:lnTo>
                    <a:pt x="655" y="529"/>
                  </a:lnTo>
                  <a:lnTo>
                    <a:pt x="646" y="541"/>
                  </a:lnTo>
                  <a:lnTo>
                    <a:pt x="636" y="548"/>
                  </a:lnTo>
                  <a:lnTo>
                    <a:pt x="624" y="556"/>
                  </a:lnTo>
                  <a:lnTo>
                    <a:pt x="608" y="564"/>
                  </a:lnTo>
                  <a:lnTo>
                    <a:pt x="590" y="566"/>
                  </a:lnTo>
                  <a:lnTo>
                    <a:pt x="569" y="566"/>
                  </a:lnTo>
                  <a:lnTo>
                    <a:pt x="492" y="570"/>
                  </a:lnTo>
                  <a:lnTo>
                    <a:pt x="410" y="573"/>
                  </a:lnTo>
                  <a:lnTo>
                    <a:pt x="330" y="578"/>
                  </a:lnTo>
                  <a:lnTo>
                    <a:pt x="251" y="583"/>
                  </a:lnTo>
                  <a:lnTo>
                    <a:pt x="179" y="587"/>
                  </a:lnTo>
                  <a:lnTo>
                    <a:pt x="116" y="587"/>
                  </a:lnTo>
                  <a:lnTo>
                    <a:pt x="88" y="583"/>
                  </a:lnTo>
                  <a:lnTo>
                    <a:pt x="62" y="581"/>
                  </a:lnTo>
                  <a:lnTo>
                    <a:pt x="41" y="573"/>
                  </a:lnTo>
                  <a:lnTo>
                    <a:pt x="25" y="566"/>
                  </a:lnTo>
                  <a:lnTo>
                    <a:pt x="25" y="639"/>
                  </a:lnTo>
                  <a:lnTo>
                    <a:pt x="25" y="731"/>
                  </a:lnTo>
                  <a:lnTo>
                    <a:pt x="25" y="831"/>
                  </a:lnTo>
                  <a:lnTo>
                    <a:pt x="25" y="934"/>
                  </a:lnTo>
                  <a:lnTo>
                    <a:pt x="25" y="1034"/>
                  </a:lnTo>
                  <a:lnTo>
                    <a:pt x="25" y="1122"/>
                  </a:lnTo>
                  <a:lnTo>
                    <a:pt x="25" y="1192"/>
                  </a:lnTo>
                  <a:lnTo>
                    <a:pt x="25" y="1236"/>
                  </a:lnTo>
                  <a:lnTo>
                    <a:pt x="27" y="1247"/>
                  </a:lnTo>
                  <a:lnTo>
                    <a:pt x="30" y="1261"/>
                  </a:lnTo>
                  <a:lnTo>
                    <a:pt x="39" y="1273"/>
                  </a:lnTo>
                  <a:lnTo>
                    <a:pt x="49" y="1285"/>
                  </a:lnTo>
                  <a:lnTo>
                    <a:pt x="62" y="1298"/>
                  </a:lnTo>
                  <a:lnTo>
                    <a:pt x="77" y="1308"/>
                  </a:lnTo>
                  <a:lnTo>
                    <a:pt x="95" y="1315"/>
                  </a:lnTo>
                  <a:lnTo>
                    <a:pt x="113" y="1324"/>
                  </a:lnTo>
                  <a:lnTo>
                    <a:pt x="130" y="1329"/>
                  </a:lnTo>
                  <a:lnTo>
                    <a:pt x="151" y="1332"/>
                  </a:lnTo>
                  <a:lnTo>
                    <a:pt x="172" y="1329"/>
                  </a:lnTo>
                  <a:lnTo>
                    <a:pt x="188" y="1327"/>
                  </a:lnTo>
                  <a:lnTo>
                    <a:pt x="209" y="1319"/>
                  </a:lnTo>
                  <a:lnTo>
                    <a:pt x="226" y="1308"/>
                  </a:lnTo>
                  <a:lnTo>
                    <a:pt x="246" y="1293"/>
                  </a:lnTo>
                  <a:lnTo>
                    <a:pt x="260" y="1273"/>
                  </a:lnTo>
                  <a:close/>
                </a:path>
              </a:pathLst>
            </a:custGeom>
            <a:solidFill>
              <a:srgbClr val="008000"/>
            </a:solidFill>
            <a:ln w="9525">
              <a:solidFill>
                <a:schemeClr val="tx1"/>
              </a:solidFill>
              <a:round/>
              <a:headEnd/>
              <a:tailEnd/>
            </a:ln>
          </p:spPr>
          <p:txBody>
            <a:bodyPr/>
            <a:lstStyle/>
            <a:p>
              <a:endParaRPr lang="en-GB"/>
            </a:p>
          </p:txBody>
        </p:sp>
        <p:sp>
          <p:nvSpPr>
            <p:cNvPr id="31751" name="Freeform 6"/>
            <p:cNvSpPr>
              <a:spLocks noEditPoints="1"/>
            </p:cNvSpPr>
            <p:nvPr/>
          </p:nvSpPr>
          <p:spPr bwMode="auto">
            <a:xfrm>
              <a:off x="723" y="1647"/>
              <a:ext cx="1524" cy="2619"/>
            </a:xfrm>
            <a:custGeom>
              <a:avLst/>
              <a:gdLst>
                <a:gd name="T0" fmla="*/ 487 w 1524"/>
                <a:gd name="T1" fmla="*/ 1271 h 2619"/>
                <a:gd name="T2" fmla="*/ 575 w 1524"/>
                <a:gd name="T3" fmla="*/ 1448 h 2619"/>
                <a:gd name="T4" fmla="*/ 379 w 1524"/>
                <a:gd name="T5" fmla="*/ 1609 h 2619"/>
                <a:gd name="T6" fmla="*/ 169 w 1524"/>
                <a:gd name="T7" fmla="*/ 1487 h 2619"/>
                <a:gd name="T8" fmla="*/ 23 w 1524"/>
                <a:gd name="T9" fmla="*/ 1580 h 2619"/>
                <a:gd name="T10" fmla="*/ 279 w 1524"/>
                <a:gd name="T11" fmla="*/ 2022 h 2619"/>
                <a:gd name="T12" fmla="*/ 694 w 1524"/>
                <a:gd name="T13" fmla="*/ 2122 h 2619"/>
                <a:gd name="T14" fmla="*/ 639 w 1524"/>
                <a:gd name="T15" fmla="*/ 2285 h 2619"/>
                <a:gd name="T16" fmla="*/ 653 w 1524"/>
                <a:gd name="T17" fmla="*/ 2543 h 2619"/>
                <a:gd name="T18" fmla="*/ 850 w 1524"/>
                <a:gd name="T19" fmla="*/ 2615 h 2619"/>
                <a:gd name="T20" fmla="*/ 1039 w 1524"/>
                <a:gd name="T21" fmla="*/ 2378 h 2619"/>
                <a:gd name="T22" fmla="*/ 920 w 1524"/>
                <a:gd name="T23" fmla="*/ 2114 h 2619"/>
                <a:gd name="T24" fmla="*/ 1044 w 1524"/>
                <a:gd name="T25" fmla="*/ 1992 h 2619"/>
                <a:gd name="T26" fmla="*/ 1524 w 1524"/>
                <a:gd name="T27" fmla="*/ 1814 h 2619"/>
                <a:gd name="T28" fmla="*/ 1439 w 1524"/>
                <a:gd name="T29" fmla="*/ 1438 h 2619"/>
                <a:gd name="T30" fmla="*/ 1194 w 1524"/>
                <a:gd name="T31" fmla="*/ 1468 h 2619"/>
                <a:gd name="T32" fmla="*/ 1019 w 1524"/>
                <a:gd name="T33" fmla="*/ 1405 h 2619"/>
                <a:gd name="T34" fmla="*/ 1026 w 1524"/>
                <a:gd name="T35" fmla="*/ 1188 h 2619"/>
                <a:gd name="T36" fmla="*/ 1215 w 1524"/>
                <a:gd name="T37" fmla="*/ 1146 h 2619"/>
                <a:gd name="T38" fmla="*/ 1448 w 1524"/>
                <a:gd name="T39" fmla="*/ 1222 h 2619"/>
                <a:gd name="T40" fmla="*/ 1508 w 1524"/>
                <a:gd name="T41" fmla="*/ 985 h 2619"/>
                <a:gd name="T42" fmla="*/ 1294 w 1524"/>
                <a:gd name="T43" fmla="*/ 626 h 2619"/>
                <a:gd name="T44" fmla="*/ 874 w 1524"/>
                <a:gd name="T45" fmla="*/ 560 h 2619"/>
                <a:gd name="T46" fmla="*/ 879 w 1524"/>
                <a:gd name="T47" fmla="*/ 431 h 2619"/>
                <a:gd name="T48" fmla="*/ 976 w 1524"/>
                <a:gd name="T49" fmla="*/ 131 h 2619"/>
                <a:gd name="T50" fmla="*/ 685 w 1524"/>
                <a:gd name="T51" fmla="*/ 24 h 2619"/>
                <a:gd name="T52" fmla="*/ 541 w 1524"/>
                <a:gd name="T53" fmla="*/ 270 h 2619"/>
                <a:gd name="T54" fmla="*/ 667 w 1524"/>
                <a:gd name="T55" fmla="*/ 475 h 2619"/>
                <a:gd name="T56" fmla="*/ 258 w 1524"/>
                <a:gd name="T57" fmla="*/ 583 h 2619"/>
                <a:gd name="T58" fmla="*/ 30 w 1524"/>
                <a:gd name="T59" fmla="*/ 1271 h 2619"/>
                <a:gd name="T60" fmla="*/ 197 w 1524"/>
                <a:gd name="T61" fmla="*/ 1343 h 2619"/>
                <a:gd name="T62" fmla="*/ 214 w 1524"/>
                <a:gd name="T63" fmla="*/ 1319 h 2619"/>
                <a:gd name="T64" fmla="*/ 46 w 1524"/>
                <a:gd name="T65" fmla="*/ 1280 h 2619"/>
                <a:gd name="T66" fmla="*/ 123 w 1524"/>
                <a:gd name="T67" fmla="*/ 602 h 2619"/>
                <a:gd name="T68" fmla="*/ 676 w 1524"/>
                <a:gd name="T69" fmla="*/ 507 h 2619"/>
                <a:gd name="T70" fmla="*/ 571 w 1524"/>
                <a:gd name="T71" fmla="*/ 309 h 2619"/>
                <a:gd name="T72" fmla="*/ 666 w 1524"/>
                <a:gd name="T73" fmla="*/ 48 h 2619"/>
                <a:gd name="T74" fmla="*/ 939 w 1524"/>
                <a:gd name="T75" fmla="*/ 82 h 2619"/>
                <a:gd name="T76" fmla="*/ 879 w 1524"/>
                <a:gd name="T77" fmla="*/ 405 h 2619"/>
                <a:gd name="T78" fmla="*/ 857 w 1524"/>
                <a:gd name="T79" fmla="*/ 553 h 2619"/>
                <a:gd name="T80" fmla="*/ 1250 w 1524"/>
                <a:gd name="T81" fmla="*/ 646 h 2619"/>
                <a:gd name="T82" fmla="*/ 1490 w 1524"/>
                <a:gd name="T83" fmla="*/ 936 h 2619"/>
                <a:gd name="T84" fmla="*/ 1460 w 1524"/>
                <a:gd name="T85" fmla="*/ 1207 h 2619"/>
                <a:gd name="T86" fmla="*/ 1247 w 1524"/>
                <a:gd name="T87" fmla="*/ 1151 h 2619"/>
                <a:gd name="T88" fmla="*/ 1054 w 1524"/>
                <a:gd name="T89" fmla="*/ 1149 h 2619"/>
                <a:gd name="T90" fmla="*/ 991 w 1524"/>
                <a:gd name="T91" fmla="*/ 1390 h 2619"/>
                <a:gd name="T92" fmla="*/ 1173 w 1524"/>
                <a:gd name="T93" fmla="*/ 1487 h 2619"/>
                <a:gd name="T94" fmla="*/ 1413 w 1524"/>
                <a:gd name="T95" fmla="*/ 1431 h 2619"/>
                <a:gd name="T96" fmla="*/ 1506 w 1524"/>
                <a:gd name="T97" fmla="*/ 1671 h 2619"/>
                <a:gd name="T98" fmla="*/ 1081 w 1524"/>
                <a:gd name="T99" fmla="*/ 1990 h 2619"/>
                <a:gd name="T100" fmla="*/ 923 w 1524"/>
                <a:gd name="T101" fmla="*/ 2065 h 2619"/>
                <a:gd name="T102" fmla="*/ 1018 w 1524"/>
                <a:gd name="T103" fmla="*/ 2359 h 2619"/>
                <a:gd name="T104" fmla="*/ 893 w 1524"/>
                <a:gd name="T105" fmla="*/ 2593 h 2619"/>
                <a:gd name="T106" fmla="*/ 678 w 1524"/>
                <a:gd name="T107" fmla="*/ 2548 h 2619"/>
                <a:gd name="T108" fmla="*/ 641 w 1524"/>
                <a:gd name="T109" fmla="*/ 2315 h 2619"/>
                <a:gd name="T110" fmla="*/ 720 w 1524"/>
                <a:gd name="T111" fmla="*/ 2149 h 2619"/>
                <a:gd name="T112" fmla="*/ 417 w 1524"/>
                <a:gd name="T113" fmla="*/ 2005 h 2619"/>
                <a:gd name="T114" fmla="*/ 20 w 1524"/>
                <a:gd name="T115" fmla="*/ 1754 h 2619"/>
                <a:gd name="T116" fmla="*/ 151 w 1524"/>
                <a:gd name="T117" fmla="*/ 1488 h 2619"/>
                <a:gd name="T118" fmla="*/ 331 w 1524"/>
                <a:gd name="T119" fmla="*/ 1612 h 2619"/>
                <a:gd name="T120" fmla="*/ 571 w 1524"/>
                <a:gd name="T121" fmla="*/ 1514 h 2619"/>
                <a:gd name="T122" fmla="*/ 543 w 1524"/>
                <a:gd name="T123" fmla="*/ 1299 h 2619"/>
                <a:gd name="T124" fmla="*/ 281 w 1524"/>
                <a:gd name="T125" fmla="*/ 1254 h 26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4"/>
                <a:gd name="T190" fmla="*/ 0 h 2619"/>
                <a:gd name="T191" fmla="*/ 1524 w 1524"/>
                <a:gd name="T192" fmla="*/ 2619 h 26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4" h="2619">
                  <a:moveTo>
                    <a:pt x="282" y="1275"/>
                  </a:moveTo>
                  <a:lnTo>
                    <a:pt x="275" y="1270"/>
                  </a:lnTo>
                  <a:lnTo>
                    <a:pt x="281" y="1275"/>
                  </a:lnTo>
                  <a:lnTo>
                    <a:pt x="291" y="1265"/>
                  </a:lnTo>
                  <a:lnTo>
                    <a:pt x="300" y="1256"/>
                  </a:lnTo>
                  <a:lnTo>
                    <a:pt x="295" y="1251"/>
                  </a:lnTo>
                  <a:lnTo>
                    <a:pt x="298" y="1258"/>
                  </a:lnTo>
                  <a:lnTo>
                    <a:pt x="309" y="1253"/>
                  </a:lnTo>
                  <a:lnTo>
                    <a:pt x="305" y="1246"/>
                  </a:lnTo>
                  <a:lnTo>
                    <a:pt x="309" y="1253"/>
                  </a:lnTo>
                  <a:lnTo>
                    <a:pt x="331" y="1244"/>
                  </a:lnTo>
                  <a:lnTo>
                    <a:pt x="328" y="1238"/>
                  </a:lnTo>
                  <a:lnTo>
                    <a:pt x="330" y="1244"/>
                  </a:lnTo>
                  <a:lnTo>
                    <a:pt x="354" y="1238"/>
                  </a:lnTo>
                  <a:lnTo>
                    <a:pt x="352" y="1231"/>
                  </a:lnTo>
                  <a:lnTo>
                    <a:pt x="352" y="1239"/>
                  </a:lnTo>
                  <a:lnTo>
                    <a:pt x="382" y="1238"/>
                  </a:lnTo>
                  <a:lnTo>
                    <a:pt x="410" y="1239"/>
                  </a:lnTo>
                  <a:lnTo>
                    <a:pt x="410" y="1231"/>
                  </a:lnTo>
                  <a:lnTo>
                    <a:pt x="408" y="1238"/>
                  </a:lnTo>
                  <a:lnTo>
                    <a:pt x="436" y="1246"/>
                  </a:lnTo>
                  <a:lnTo>
                    <a:pt x="438" y="1239"/>
                  </a:lnTo>
                  <a:lnTo>
                    <a:pt x="436" y="1246"/>
                  </a:lnTo>
                  <a:lnTo>
                    <a:pt x="464" y="1256"/>
                  </a:lnTo>
                  <a:lnTo>
                    <a:pt x="466" y="1249"/>
                  </a:lnTo>
                  <a:lnTo>
                    <a:pt x="463" y="1256"/>
                  </a:lnTo>
                  <a:lnTo>
                    <a:pt x="487" y="1271"/>
                  </a:lnTo>
                  <a:lnTo>
                    <a:pt x="512" y="1288"/>
                  </a:lnTo>
                  <a:lnTo>
                    <a:pt x="515" y="1282"/>
                  </a:lnTo>
                  <a:lnTo>
                    <a:pt x="510" y="1287"/>
                  </a:lnTo>
                  <a:lnTo>
                    <a:pt x="531" y="1309"/>
                  </a:lnTo>
                  <a:lnTo>
                    <a:pt x="536" y="1304"/>
                  </a:lnTo>
                  <a:lnTo>
                    <a:pt x="531" y="1309"/>
                  </a:lnTo>
                  <a:lnTo>
                    <a:pt x="548" y="1334"/>
                  </a:lnTo>
                  <a:lnTo>
                    <a:pt x="557" y="1346"/>
                  </a:lnTo>
                  <a:lnTo>
                    <a:pt x="562" y="1341"/>
                  </a:lnTo>
                  <a:lnTo>
                    <a:pt x="557" y="1344"/>
                  </a:lnTo>
                  <a:lnTo>
                    <a:pt x="564" y="1356"/>
                  </a:lnTo>
                  <a:lnTo>
                    <a:pt x="569" y="1353"/>
                  </a:lnTo>
                  <a:lnTo>
                    <a:pt x="562" y="1354"/>
                  </a:lnTo>
                  <a:lnTo>
                    <a:pt x="568" y="1371"/>
                  </a:lnTo>
                  <a:lnTo>
                    <a:pt x="569" y="1376"/>
                  </a:lnTo>
                  <a:lnTo>
                    <a:pt x="568" y="1373"/>
                  </a:lnTo>
                  <a:lnTo>
                    <a:pt x="573" y="1387"/>
                  </a:lnTo>
                  <a:lnTo>
                    <a:pt x="580" y="1383"/>
                  </a:lnTo>
                  <a:lnTo>
                    <a:pt x="573" y="1385"/>
                  </a:lnTo>
                  <a:lnTo>
                    <a:pt x="575" y="1402"/>
                  </a:lnTo>
                  <a:lnTo>
                    <a:pt x="582" y="1400"/>
                  </a:lnTo>
                  <a:lnTo>
                    <a:pt x="575" y="1400"/>
                  </a:lnTo>
                  <a:lnTo>
                    <a:pt x="575" y="1414"/>
                  </a:lnTo>
                  <a:lnTo>
                    <a:pt x="575" y="1432"/>
                  </a:lnTo>
                  <a:lnTo>
                    <a:pt x="575" y="1449"/>
                  </a:lnTo>
                  <a:lnTo>
                    <a:pt x="582" y="1449"/>
                  </a:lnTo>
                  <a:lnTo>
                    <a:pt x="575" y="1448"/>
                  </a:lnTo>
                  <a:lnTo>
                    <a:pt x="568" y="1478"/>
                  </a:lnTo>
                  <a:lnTo>
                    <a:pt x="575" y="1480"/>
                  </a:lnTo>
                  <a:lnTo>
                    <a:pt x="568" y="1478"/>
                  </a:lnTo>
                  <a:lnTo>
                    <a:pt x="557" y="1509"/>
                  </a:lnTo>
                  <a:lnTo>
                    <a:pt x="564" y="1510"/>
                  </a:lnTo>
                  <a:lnTo>
                    <a:pt x="559" y="1507"/>
                  </a:lnTo>
                  <a:lnTo>
                    <a:pt x="547" y="1531"/>
                  </a:lnTo>
                  <a:lnTo>
                    <a:pt x="552" y="1534"/>
                  </a:lnTo>
                  <a:lnTo>
                    <a:pt x="547" y="1531"/>
                  </a:lnTo>
                  <a:lnTo>
                    <a:pt x="529" y="1554"/>
                  </a:lnTo>
                  <a:lnTo>
                    <a:pt x="534" y="1558"/>
                  </a:lnTo>
                  <a:lnTo>
                    <a:pt x="529" y="1553"/>
                  </a:lnTo>
                  <a:lnTo>
                    <a:pt x="510" y="1570"/>
                  </a:lnTo>
                  <a:lnTo>
                    <a:pt x="515" y="1575"/>
                  </a:lnTo>
                  <a:lnTo>
                    <a:pt x="512" y="1570"/>
                  </a:lnTo>
                  <a:lnTo>
                    <a:pt x="492" y="1585"/>
                  </a:lnTo>
                  <a:lnTo>
                    <a:pt x="496" y="1590"/>
                  </a:lnTo>
                  <a:lnTo>
                    <a:pt x="494" y="1583"/>
                  </a:lnTo>
                  <a:lnTo>
                    <a:pt x="471" y="1593"/>
                  </a:lnTo>
                  <a:lnTo>
                    <a:pt x="449" y="1604"/>
                  </a:lnTo>
                  <a:lnTo>
                    <a:pt x="450" y="1610"/>
                  </a:lnTo>
                  <a:lnTo>
                    <a:pt x="449" y="1604"/>
                  </a:lnTo>
                  <a:lnTo>
                    <a:pt x="426" y="1609"/>
                  </a:lnTo>
                  <a:lnTo>
                    <a:pt x="428" y="1615"/>
                  </a:lnTo>
                  <a:lnTo>
                    <a:pt x="428" y="1609"/>
                  </a:lnTo>
                  <a:lnTo>
                    <a:pt x="401" y="1609"/>
                  </a:lnTo>
                  <a:lnTo>
                    <a:pt x="379" y="1609"/>
                  </a:lnTo>
                  <a:lnTo>
                    <a:pt x="379" y="1615"/>
                  </a:lnTo>
                  <a:lnTo>
                    <a:pt x="380" y="1609"/>
                  </a:lnTo>
                  <a:lnTo>
                    <a:pt x="358" y="1604"/>
                  </a:lnTo>
                  <a:lnTo>
                    <a:pt x="335" y="1599"/>
                  </a:lnTo>
                  <a:lnTo>
                    <a:pt x="333" y="1605"/>
                  </a:lnTo>
                  <a:lnTo>
                    <a:pt x="337" y="1600"/>
                  </a:lnTo>
                  <a:lnTo>
                    <a:pt x="317" y="1590"/>
                  </a:lnTo>
                  <a:lnTo>
                    <a:pt x="296" y="1578"/>
                  </a:lnTo>
                  <a:lnTo>
                    <a:pt x="293" y="1583"/>
                  </a:lnTo>
                  <a:lnTo>
                    <a:pt x="300" y="1578"/>
                  </a:lnTo>
                  <a:lnTo>
                    <a:pt x="284" y="1561"/>
                  </a:lnTo>
                  <a:lnTo>
                    <a:pt x="268" y="1544"/>
                  </a:lnTo>
                  <a:lnTo>
                    <a:pt x="267" y="1544"/>
                  </a:lnTo>
                  <a:lnTo>
                    <a:pt x="249" y="1529"/>
                  </a:lnTo>
                  <a:lnTo>
                    <a:pt x="253" y="1531"/>
                  </a:lnTo>
                  <a:lnTo>
                    <a:pt x="249" y="1529"/>
                  </a:lnTo>
                  <a:lnTo>
                    <a:pt x="232" y="1517"/>
                  </a:lnTo>
                  <a:lnTo>
                    <a:pt x="235" y="1519"/>
                  </a:lnTo>
                  <a:lnTo>
                    <a:pt x="230" y="1517"/>
                  </a:lnTo>
                  <a:lnTo>
                    <a:pt x="209" y="1505"/>
                  </a:lnTo>
                  <a:lnTo>
                    <a:pt x="205" y="1510"/>
                  </a:lnTo>
                  <a:lnTo>
                    <a:pt x="211" y="1505"/>
                  </a:lnTo>
                  <a:lnTo>
                    <a:pt x="195" y="1495"/>
                  </a:lnTo>
                  <a:lnTo>
                    <a:pt x="193" y="1493"/>
                  </a:lnTo>
                  <a:lnTo>
                    <a:pt x="191" y="1493"/>
                  </a:lnTo>
                  <a:lnTo>
                    <a:pt x="169" y="1487"/>
                  </a:lnTo>
                  <a:lnTo>
                    <a:pt x="167" y="1493"/>
                  </a:lnTo>
                  <a:lnTo>
                    <a:pt x="170" y="1487"/>
                  </a:lnTo>
                  <a:lnTo>
                    <a:pt x="155" y="1482"/>
                  </a:lnTo>
                  <a:lnTo>
                    <a:pt x="151" y="1480"/>
                  </a:lnTo>
                  <a:lnTo>
                    <a:pt x="153" y="1482"/>
                  </a:lnTo>
                  <a:lnTo>
                    <a:pt x="134" y="1480"/>
                  </a:lnTo>
                  <a:lnTo>
                    <a:pt x="132" y="1480"/>
                  </a:lnTo>
                  <a:lnTo>
                    <a:pt x="114" y="1480"/>
                  </a:lnTo>
                  <a:lnTo>
                    <a:pt x="97" y="1482"/>
                  </a:lnTo>
                  <a:lnTo>
                    <a:pt x="97" y="1480"/>
                  </a:lnTo>
                  <a:lnTo>
                    <a:pt x="93" y="1483"/>
                  </a:lnTo>
                  <a:lnTo>
                    <a:pt x="77" y="1492"/>
                  </a:lnTo>
                  <a:lnTo>
                    <a:pt x="63" y="1499"/>
                  </a:lnTo>
                  <a:lnTo>
                    <a:pt x="62" y="1499"/>
                  </a:lnTo>
                  <a:lnTo>
                    <a:pt x="48" y="1512"/>
                  </a:lnTo>
                  <a:lnTo>
                    <a:pt x="48" y="1514"/>
                  </a:lnTo>
                  <a:lnTo>
                    <a:pt x="37" y="1527"/>
                  </a:lnTo>
                  <a:lnTo>
                    <a:pt x="35" y="1527"/>
                  </a:lnTo>
                  <a:lnTo>
                    <a:pt x="35" y="1529"/>
                  </a:lnTo>
                  <a:lnTo>
                    <a:pt x="30" y="1548"/>
                  </a:lnTo>
                  <a:lnTo>
                    <a:pt x="25" y="1570"/>
                  </a:lnTo>
                  <a:lnTo>
                    <a:pt x="23" y="1580"/>
                  </a:lnTo>
                  <a:lnTo>
                    <a:pt x="25" y="1571"/>
                  </a:lnTo>
                  <a:lnTo>
                    <a:pt x="16" y="1626"/>
                  </a:lnTo>
                  <a:lnTo>
                    <a:pt x="9" y="1687"/>
                  </a:lnTo>
                  <a:lnTo>
                    <a:pt x="4" y="1753"/>
                  </a:lnTo>
                  <a:lnTo>
                    <a:pt x="0" y="1819"/>
                  </a:lnTo>
                  <a:lnTo>
                    <a:pt x="0" y="1885"/>
                  </a:lnTo>
                  <a:lnTo>
                    <a:pt x="4" y="1946"/>
                  </a:lnTo>
                  <a:lnTo>
                    <a:pt x="6" y="1975"/>
                  </a:lnTo>
                  <a:lnTo>
                    <a:pt x="4" y="1971"/>
                  </a:lnTo>
                  <a:lnTo>
                    <a:pt x="6" y="1976"/>
                  </a:lnTo>
                  <a:lnTo>
                    <a:pt x="11" y="2002"/>
                  </a:lnTo>
                  <a:lnTo>
                    <a:pt x="16" y="2024"/>
                  </a:lnTo>
                  <a:lnTo>
                    <a:pt x="16" y="2026"/>
                  </a:lnTo>
                  <a:lnTo>
                    <a:pt x="25" y="2046"/>
                  </a:lnTo>
                  <a:lnTo>
                    <a:pt x="27" y="2051"/>
                  </a:lnTo>
                  <a:lnTo>
                    <a:pt x="34" y="2049"/>
                  </a:lnTo>
                  <a:lnTo>
                    <a:pt x="77" y="2043"/>
                  </a:lnTo>
                  <a:lnTo>
                    <a:pt x="139" y="2032"/>
                  </a:lnTo>
                  <a:lnTo>
                    <a:pt x="137" y="2026"/>
                  </a:lnTo>
                  <a:lnTo>
                    <a:pt x="137" y="2034"/>
                  </a:lnTo>
                  <a:lnTo>
                    <a:pt x="205" y="2029"/>
                  </a:lnTo>
                  <a:lnTo>
                    <a:pt x="209" y="2027"/>
                  </a:lnTo>
                  <a:lnTo>
                    <a:pt x="207" y="2029"/>
                  </a:lnTo>
                  <a:lnTo>
                    <a:pt x="279" y="2022"/>
                  </a:lnTo>
                  <a:lnTo>
                    <a:pt x="277" y="2014"/>
                  </a:lnTo>
                  <a:lnTo>
                    <a:pt x="277" y="2022"/>
                  </a:lnTo>
                  <a:lnTo>
                    <a:pt x="352" y="2021"/>
                  </a:lnTo>
                  <a:lnTo>
                    <a:pt x="417" y="2021"/>
                  </a:lnTo>
                  <a:lnTo>
                    <a:pt x="473" y="2022"/>
                  </a:lnTo>
                  <a:lnTo>
                    <a:pt x="473" y="2014"/>
                  </a:lnTo>
                  <a:lnTo>
                    <a:pt x="473" y="2021"/>
                  </a:lnTo>
                  <a:lnTo>
                    <a:pt x="515" y="2027"/>
                  </a:lnTo>
                  <a:lnTo>
                    <a:pt x="515" y="2021"/>
                  </a:lnTo>
                  <a:lnTo>
                    <a:pt x="513" y="2027"/>
                  </a:lnTo>
                  <a:lnTo>
                    <a:pt x="555" y="2037"/>
                  </a:lnTo>
                  <a:lnTo>
                    <a:pt x="590" y="2046"/>
                  </a:lnTo>
                  <a:lnTo>
                    <a:pt x="592" y="2039"/>
                  </a:lnTo>
                  <a:lnTo>
                    <a:pt x="590" y="2046"/>
                  </a:lnTo>
                  <a:lnTo>
                    <a:pt x="622" y="2059"/>
                  </a:lnTo>
                  <a:lnTo>
                    <a:pt x="624" y="2053"/>
                  </a:lnTo>
                  <a:lnTo>
                    <a:pt x="620" y="2059"/>
                  </a:lnTo>
                  <a:lnTo>
                    <a:pt x="648" y="2075"/>
                  </a:lnTo>
                  <a:lnTo>
                    <a:pt x="652" y="2068"/>
                  </a:lnTo>
                  <a:lnTo>
                    <a:pt x="646" y="2075"/>
                  </a:lnTo>
                  <a:lnTo>
                    <a:pt x="666" y="2090"/>
                  </a:lnTo>
                  <a:lnTo>
                    <a:pt x="671" y="2083"/>
                  </a:lnTo>
                  <a:lnTo>
                    <a:pt x="666" y="2088"/>
                  </a:lnTo>
                  <a:lnTo>
                    <a:pt x="681" y="2104"/>
                  </a:lnTo>
                  <a:lnTo>
                    <a:pt x="687" y="2098"/>
                  </a:lnTo>
                  <a:lnTo>
                    <a:pt x="681" y="2104"/>
                  </a:lnTo>
                  <a:lnTo>
                    <a:pt x="694" y="2122"/>
                  </a:lnTo>
                  <a:lnTo>
                    <a:pt x="704" y="2137"/>
                  </a:lnTo>
                  <a:lnTo>
                    <a:pt x="709" y="2132"/>
                  </a:lnTo>
                  <a:lnTo>
                    <a:pt x="702" y="2134"/>
                  </a:lnTo>
                  <a:lnTo>
                    <a:pt x="704" y="2151"/>
                  </a:lnTo>
                  <a:lnTo>
                    <a:pt x="702" y="2143"/>
                  </a:lnTo>
                  <a:lnTo>
                    <a:pt x="704" y="2151"/>
                  </a:lnTo>
                  <a:lnTo>
                    <a:pt x="708" y="2168"/>
                  </a:lnTo>
                  <a:lnTo>
                    <a:pt x="715" y="2166"/>
                  </a:lnTo>
                  <a:lnTo>
                    <a:pt x="708" y="2165"/>
                  </a:lnTo>
                  <a:lnTo>
                    <a:pt x="704" y="2183"/>
                  </a:lnTo>
                  <a:lnTo>
                    <a:pt x="699" y="2200"/>
                  </a:lnTo>
                  <a:lnTo>
                    <a:pt x="706" y="2202"/>
                  </a:lnTo>
                  <a:lnTo>
                    <a:pt x="699" y="2200"/>
                  </a:lnTo>
                  <a:lnTo>
                    <a:pt x="692" y="2219"/>
                  </a:lnTo>
                  <a:lnTo>
                    <a:pt x="699" y="2220"/>
                  </a:lnTo>
                  <a:lnTo>
                    <a:pt x="694" y="2217"/>
                  </a:lnTo>
                  <a:lnTo>
                    <a:pt x="683" y="2234"/>
                  </a:lnTo>
                  <a:lnTo>
                    <a:pt x="688" y="2237"/>
                  </a:lnTo>
                  <a:lnTo>
                    <a:pt x="683" y="2234"/>
                  </a:lnTo>
                  <a:lnTo>
                    <a:pt x="671" y="2251"/>
                  </a:lnTo>
                  <a:lnTo>
                    <a:pt x="676" y="2254"/>
                  </a:lnTo>
                  <a:lnTo>
                    <a:pt x="671" y="2249"/>
                  </a:lnTo>
                  <a:lnTo>
                    <a:pt x="657" y="2263"/>
                  </a:lnTo>
                  <a:lnTo>
                    <a:pt x="657" y="2265"/>
                  </a:lnTo>
                  <a:lnTo>
                    <a:pt x="639" y="2287"/>
                  </a:lnTo>
                  <a:lnTo>
                    <a:pt x="639" y="2285"/>
                  </a:lnTo>
                  <a:lnTo>
                    <a:pt x="639" y="2287"/>
                  </a:lnTo>
                  <a:lnTo>
                    <a:pt x="629" y="2309"/>
                  </a:lnTo>
                  <a:lnTo>
                    <a:pt x="624" y="2317"/>
                  </a:lnTo>
                  <a:lnTo>
                    <a:pt x="627" y="2310"/>
                  </a:lnTo>
                  <a:lnTo>
                    <a:pt x="617" y="2336"/>
                  </a:lnTo>
                  <a:lnTo>
                    <a:pt x="617" y="2334"/>
                  </a:lnTo>
                  <a:lnTo>
                    <a:pt x="617" y="2336"/>
                  </a:lnTo>
                  <a:lnTo>
                    <a:pt x="611" y="2363"/>
                  </a:lnTo>
                  <a:lnTo>
                    <a:pt x="610" y="2373"/>
                  </a:lnTo>
                  <a:lnTo>
                    <a:pt x="611" y="2365"/>
                  </a:lnTo>
                  <a:lnTo>
                    <a:pt x="608" y="2393"/>
                  </a:lnTo>
                  <a:lnTo>
                    <a:pt x="608" y="2424"/>
                  </a:lnTo>
                  <a:lnTo>
                    <a:pt x="608" y="2420"/>
                  </a:lnTo>
                  <a:lnTo>
                    <a:pt x="608" y="2426"/>
                  </a:lnTo>
                  <a:lnTo>
                    <a:pt x="613" y="2454"/>
                  </a:lnTo>
                  <a:lnTo>
                    <a:pt x="613" y="2456"/>
                  </a:lnTo>
                  <a:lnTo>
                    <a:pt x="613" y="2454"/>
                  </a:lnTo>
                  <a:lnTo>
                    <a:pt x="622" y="2481"/>
                  </a:lnTo>
                  <a:lnTo>
                    <a:pt x="624" y="2488"/>
                  </a:lnTo>
                  <a:lnTo>
                    <a:pt x="622" y="2483"/>
                  </a:lnTo>
                  <a:lnTo>
                    <a:pt x="632" y="2512"/>
                  </a:lnTo>
                  <a:lnTo>
                    <a:pt x="634" y="2514"/>
                  </a:lnTo>
                  <a:lnTo>
                    <a:pt x="652" y="2539"/>
                  </a:lnTo>
                  <a:lnTo>
                    <a:pt x="653" y="2543"/>
                  </a:lnTo>
                  <a:lnTo>
                    <a:pt x="652" y="2539"/>
                  </a:lnTo>
                  <a:lnTo>
                    <a:pt x="667" y="2558"/>
                  </a:lnTo>
                  <a:lnTo>
                    <a:pt x="664" y="2554"/>
                  </a:lnTo>
                  <a:lnTo>
                    <a:pt x="667" y="2558"/>
                  </a:lnTo>
                  <a:lnTo>
                    <a:pt x="692" y="2580"/>
                  </a:lnTo>
                  <a:lnTo>
                    <a:pt x="694" y="2581"/>
                  </a:lnTo>
                  <a:lnTo>
                    <a:pt x="706" y="2590"/>
                  </a:lnTo>
                  <a:lnTo>
                    <a:pt x="702" y="2587"/>
                  </a:lnTo>
                  <a:lnTo>
                    <a:pt x="706" y="2590"/>
                  </a:lnTo>
                  <a:lnTo>
                    <a:pt x="722" y="2598"/>
                  </a:lnTo>
                  <a:lnTo>
                    <a:pt x="725" y="2600"/>
                  </a:lnTo>
                  <a:lnTo>
                    <a:pt x="723" y="2598"/>
                  </a:lnTo>
                  <a:lnTo>
                    <a:pt x="736" y="2604"/>
                  </a:lnTo>
                  <a:lnTo>
                    <a:pt x="751" y="2609"/>
                  </a:lnTo>
                  <a:lnTo>
                    <a:pt x="743" y="2607"/>
                  </a:lnTo>
                  <a:lnTo>
                    <a:pt x="751" y="2609"/>
                  </a:lnTo>
                  <a:lnTo>
                    <a:pt x="769" y="2614"/>
                  </a:lnTo>
                  <a:lnTo>
                    <a:pt x="785" y="2617"/>
                  </a:lnTo>
                  <a:lnTo>
                    <a:pt x="788" y="2619"/>
                  </a:lnTo>
                  <a:lnTo>
                    <a:pt x="786" y="2619"/>
                  </a:lnTo>
                  <a:lnTo>
                    <a:pt x="806" y="2619"/>
                  </a:lnTo>
                  <a:lnTo>
                    <a:pt x="825" y="2619"/>
                  </a:lnTo>
                  <a:lnTo>
                    <a:pt x="827" y="2619"/>
                  </a:lnTo>
                  <a:lnTo>
                    <a:pt x="860" y="2615"/>
                  </a:lnTo>
                  <a:lnTo>
                    <a:pt x="850" y="2615"/>
                  </a:lnTo>
                  <a:lnTo>
                    <a:pt x="860" y="2614"/>
                  </a:lnTo>
                  <a:lnTo>
                    <a:pt x="897" y="2607"/>
                  </a:lnTo>
                  <a:lnTo>
                    <a:pt x="899" y="2607"/>
                  </a:lnTo>
                  <a:lnTo>
                    <a:pt x="928" y="2593"/>
                  </a:lnTo>
                  <a:lnTo>
                    <a:pt x="930" y="2593"/>
                  </a:lnTo>
                  <a:lnTo>
                    <a:pt x="955" y="2578"/>
                  </a:lnTo>
                  <a:lnTo>
                    <a:pt x="979" y="2559"/>
                  </a:lnTo>
                  <a:lnTo>
                    <a:pt x="979" y="2558"/>
                  </a:lnTo>
                  <a:lnTo>
                    <a:pt x="998" y="2539"/>
                  </a:lnTo>
                  <a:lnTo>
                    <a:pt x="1000" y="2539"/>
                  </a:lnTo>
                  <a:lnTo>
                    <a:pt x="1019" y="2515"/>
                  </a:lnTo>
                  <a:lnTo>
                    <a:pt x="1019" y="2514"/>
                  </a:lnTo>
                  <a:lnTo>
                    <a:pt x="1028" y="2490"/>
                  </a:lnTo>
                  <a:lnTo>
                    <a:pt x="1039" y="2465"/>
                  </a:lnTo>
                  <a:lnTo>
                    <a:pt x="1040" y="2461"/>
                  </a:lnTo>
                  <a:lnTo>
                    <a:pt x="1040" y="2463"/>
                  </a:lnTo>
                  <a:lnTo>
                    <a:pt x="1044" y="2436"/>
                  </a:lnTo>
                  <a:lnTo>
                    <a:pt x="1046" y="2410"/>
                  </a:lnTo>
                  <a:lnTo>
                    <a:pt x="1044" y="2412"/>
                  </a:lnTo>
                  <a:lnTo>
                    <a:pt x="1044" y="2409"/>
                  </a:lnTo>
                  <a:lnTo>
                    <a:pt x="1039" y="2381"/>
                  </a:lnTo>
                  <a:lnTo>
                    <a:pt x="1039" y="2378"/>
                  </a:lnTo>
                  <a:lnTo>
                    <a:pt x="1039" y="2380"/>
                  </a:lnTo>
                  <a:lnTo>
                    <a:pt x="1032" y="2354"/>
                  </a:lnTo>
                  <a:lnTo>
                    <a:pt x="1032" y="2353"/>
                  </a:lnTo>
                  <a:lnTo>
                    <a:pt x="1032" y="2354"/>
                  </a:lnTo>
                  <a:lnTo>
                    <a:pt x="1019" y="2326"/>
                  </a:lnTo>
                  <a:lnTo>
                    <a:pt x="1019" y="2327"/>
                  </a:lnTo>
                  <a:lnTo>
                    <a:pt x="1019" y="2324"/>
                  </a:lnTo>
                  <a:lnTo>
                    <a:pt x="1004" y="2298"/>
                  </a:lnTo>
                  <a:lnTo>
                    <a:pt x="998" y="2293"/>
                  </a:lnTo>
                  <a:lnTo>
                    <a:pt x="1004" y="2297"/>
                  </a:lnTo>
                  <a:lnTo>
                    <a:pt x="984" y="2275"/>
                  </a:lnTo>
                  <a:lnTo>
                    <a:pt x="965" y="2254"/>
                  </a:lnTo>
                  <a:lnTo>
                    <a:pt x="958" y="2259"/>
                  </a:lnTo>
                  <a:lnTo>
                    <a:pt x="965" y="2256"/>
                  </a:lnTo>
                  <a:lnTo>
                    <a:pt x="951" y="2232"/>
                  </a:lnTo>
                  <a:lnTo>
                    <a:pt x="944" y="2236"/>
                  </a:lnTo>
                  <a:lnTo>
                    <a:pt x="951" y="2234"/>
                  </a:lnTo>
                  <a:lnTo>
                    <a:pt x="941" y="2209"/>
                  </a:lnTo>
                  <a:lnTo>
                    <a:pt x="932" y="2187"/>
                  </a:lnTo>
                  <a:lnTo>
                    <a:pt x="925" y="2188"/>
                  </a:lnTo>
                  <a:lnTo>
                    <a:pt x="932" y="2187"/>
                  </a:lnTo>
                  <a:lnTo>
                    <a:pt x="927" y="2161"/>
                  </a:lnTo>
                  <a:lnTo>
                    <a:pt x="920" y="2163"/>
                  </a:lnTo>
                  <a:lnTo>
                    <a:pt x="928" y="2163"/>
                  </a:lnTo>
                  <a:lnTo>
                    <a:pt x="928" y="2136"/>
                  </a:lnTo>
                  <a:lnTo>
                    <a:pt x="928" y="2114"/>
                  </a:lnTo>
                  <a:lnTo>
                    <a:pt x="920" y="2114"/>
                  </a:lnTo>
                  <a:lnTo>
                    <a:pt x="927" y="2115"/>
                  </a:lnTo>
                  <a:lnTo>
                    <a:pt x="932" y="2093"/>
                  </a:lnTo>
                  <a:lnTo>
                    <a:pt x="937" y="2070"/>
                  </a:lnTo>
                  <a:lnTo>
                    <a:pt x="930" y="2068"/>
                  </a:lnTo>
                  <a:lnTo>
                    <a:pt x="937" y="2071"/>
                  </a:lnTo>
                  <a:lnTo>
                    <a:pt x="946" y="2051"/>
                  </a:lnTo>
                  <a:lnTo>
                    <a:pt x="939" y="2048"/>
                  </a:lnTo>
                  <a:lnTo>
                    <a:pt x="946" y="2051"/>
                  </a:lnTo>
                  <a:lnTo>
                    <a:pt x="956" y="2034"/>
                  </a:lnTo>
                  <a:lnTo>
                    <a:pt x="949" y="2031"/>
                  </a:lnTo>
                  <a:lnTo>
                    <a:pt x="956" y="2036"/>
                  </a:lnTo>
                  <a:lnTo>
                    <a:pt x="969" y="2019"/>
                  </a:lnTo>
                  <a:lnTo>
                    <a:pt x="962" y="2014"/>
                  </a:lnTo>
                  <a:lnTo>
                    <a:pt x="967" y="2019"/>
                  </a:lnTo>
                  <a:lnTo>
                    <a:pt x="979" y="2007"/>
                  </a:lnTo>
                  <a:lnTo>
                    <a:pt x="974" y="2002"/>
                  </a:lnTo>
                  <a:lnTo>
                    <a:pt x="979" y="2009"/>
                  </a:lnTo>
                  <a:lnTo>
                    <a:pt x="993" y="1998"/>
                  </a:lnTo>
                  <a:lnTo>
                    <a:pt x="988" y="1992"/>
                  </a:lnTo>
                  <a:lnTo>
                    <a:pt x="991" y="1998"/>
                  </a:lnTo>
                  <a:lnTo>
                    <a:pt x="1007" y="1990"/>
                  </a:lnTo>
                  <a:lnTo>
                    <a:pt x="1004" y="1983"/>
                  </a:lnTo>
                  <a:lnTo>
                    <a:pt x="1005" y="1992"/>
                  </a:lnTo>
                  <a:lnTo>
                    <a:pt x="1021" y="1990"/>
                  </a:lnTo>
                  <a:lnTo>
                    <a:pt x="1019" y="1982"/>
                  </a:lnTo>
                  <a:lnTo>
                    <a:pt x="1019" y="1990"/>
                  </a:lnTo>
                  <a:lnTo>
                    <a:pt x="1044" y="1992"/>
                  </a:lnTo>
                  <a:lnTo>
                    <a:pt x="1044" y="1983"/>
                  </a:lnTo>
                  <a:lnTo>
                    <a:pt x="1044" y="1990"/>
                  </a:lnTo>
                  <a:lnTo>
                    <a:pt x="1081" y="1997"/>
                  </a:lnTo>
                  <a:lnTo>
                    <a:pt x="1089" y="1998"/>
                  </a:lnTo>
                  <a:lnTo>
                    <a:pt x="1081" y="1998"/>
                  </a:lnTo>
                  <a:lnTo>
                    <a:pt x="1130" y="2004"/>
                  </a:lnTo>
                  <a:lnTo>
                    <a:pt x="1184" y="2010"/>
                  </a:lnTo>
                  <a:lnTo>
                    <a:pt x="1249" y="2015"/>
                  </a:lnTo>
                  <a:lnTo>
                    <a:pt x="1317" y="2021"/>
                  </a:lnTo>
                  <a:lnTo>
                    <a:pt x="1390" y="2026"/>
                  </a:lnTo>
                  <a:lnTo>
                    <a:pt x="1389" y="2024"/>
                  </a:lnTo>
                  <a:lnTo>
                    <a:pt x="1390" y="2026"/>
                  </a:lnTo>
                  <a:lnTo>
                    <a:pt x="1466" y="2029"/>
                  </a:lnTo>
                  <a:lnTo>
                    <a:pt x="1469" y="2029"/>
                  </a:lnTo>
                  <a:lnTo>
                    <a:pt x="1473" y="2024"/>
                  </a:lnTo>
                  <a:lnTo>
                    <a:pt x="1487" y="1993"/>
                  </a:lnTo>
                  <a:lnTo>
                    <a:pt x="1487" y="1990"/>
                  </a:lnTo>
                  <a:lnTo>
                    <a:pt x="1487" y="1992"/>
                  </a:lnTo>
                  <a:lnTo>
                    <a:pt x="1496" y="1958"/>
                  </a:lnTo>
                  <a:lnTo>
                    <a:pt x="1506" y="1924"/>
                  </a:lnTo>
                  <a:lnTo>
                    <a:pt x="1508" y="1919"/>
                  </a:lnTo>
                  <a:lnTo>
                    <a:pt x="1508" y="1924"/>
                  </a:lnTo>
                  <a:lnTo>
                    <a:pt x="1513" y="1888"/>
                  </a:lnTo>
                  <a:lnTo>
                    <a:pt x="1518" y="1853"/>
                  </a:lnTo>
                  <a:lnTo>
                    <a:pt x="1524" y="1815"/>
                  </a:lnTo>
                  <a:lnTo>
                    <a:pt x="1524" y="1814"/>
                  </a:lnTo>
                  <a:lnTo>
                    <a:pt x="1524" y="1778"/>
                  </a:lnTo>
                  <a:lnTo>
                    <a:pt x="1524" y="1743"/>
                  </a:lnTo>
                  <a:lnTo>
                    <a:pt x="1524" y="1707"/>
                  </a:lnTo>
                  <a:lnTo>
                    <a:pt x="1522" y="1671"/>
                  </a:lnTo>
                  <a:lnTo>
                    <a:pt x="1520" y="1670"/>
                  </a:lnTo>
                  <a:lnTo>
                    <a:pt x="1522" y="1671"/>
                  </a:lnTo>
                  <a:lnTo>
                    <a:pt x="1517" y="1637"/>
                  </a:lnTo>
                  <a:lnTo>
                    <a:pt x="1515" y="1637"/>
                  </a:lnTo>
                  <a:lnTo>
                    <a:pt x="1510" y="1605"/>
                  </a:lnTo>
                  <a:lnTo>
                    <a:pt x="1504" y="1575"/>
                  </a:lnTo>
                  <a:lnTo>
                    <a:pt x="1504" y="1571"/>
                  </a:lnTo>
                  <a:lnTo>
                    <a:pt x="1504" y="1573"/>
                  </a:lnTo>
                  <a:lnTo>
                    <a:pt x="1496" y="1544"/>
                  </a:lnTo>
                  <a:lnTo>
                    <a:pt x="1489" y="1521"/>
                  </a:lnTo>
                  <a:lnTo>
                    <a:pt x="1481" y="1499"/>
                  </a:lnTo>
                  <a:lnTo>
                    <a:pt x="1480" y="1495"/>
                  </a:lnTo>
                  <a:lnTo>
                    <a:pt x="1481" y="1499"/>
                  </a:lnTo>
                  <a:lnTo>
                    <a:pt x="1473" y="1478"/>
                  </a:lnTo>
                  <a:lnTo>
                    <a:pt x="1473" y="1476"/>
                  </a:lnTo>
                  <a:lnTo>
                    <a:pt x="1462" y="1463"/>
                  </a:lnTo>
                  <a:lnTo>
                    <a:pt x="1453" y="1449"/>
                  </a:lnTo>
                  <a:lnTo>
                    <a:pt x="1452" y="1448"/>
                  </a:lnTo>
                  <a:lnTo>
                    <a:pt x="1441" y="1438"/>
                  </a:lnTo>
                  <a:lnTo>
                    <a:pt x="1439" y="1438"/>
                  </a:lnTo>
                  <a:lnTo>
                    <a:pt x="1425" y="1431"/>
                  </a:lnTo>
                  <a:lnTo>
                    <a:pt x="1417" y="1426"/>
                  </a:lnTo>
                  <a:lnTo>
                    <a:pt x="1415" y="1424"/>
                  </a:lnTo>
                  <a:lnTo>
                    <a:pt x="1403" y="1421"/>
                  </a:lnTo>
                  <a:lnTo>
                    <a:pt x="1397" y="1419"/>
                  </a:lnTo>
                  <a:lnTo>
                    <a:pt x="1403" y="1421"/>
                  </a:lnTo>
                  <a:lnTo>
                    <a:pt x="1390" y="1419"/>
                  </a:lnTo>
                  <a:lnTo>
                    <a:pt x="1389" y="1417"/>
                  </a:lnTo>
                  <a:lnTo>
                    <a:pt x="1389" y="1419"/>
                  </a:lnTo>
                  <a:lnTo>
                    <a:pt x="1359" y="1421"/>
                  </a:lnTo>
                  <a:lnTo>
                    <a:pt x="1361" y="1419"/>
                  </a:lnTo>
                  <a:lnTo>
                    <a:pt x="1357" y="1421"/>
                  </a:lnTo>
                  <a:lnTo>
                    <a:pt x="1327" y="1429"/>
                  </a:lnTo>
                  <a:lnTo>
                    <a:pt x="1296" y="1438"/>
                  </a:lnTo>
                  <a:lnTo>
                    <a:pt x="1292" y="1439"/>
                  </a:lnTo>
                  <a:lnTo>
                    <a:pt x="1296" y="1438"/>
                  </a:lnTo>
                  <a:lnTo>
                    <a:pt x="1259" y="1451"/>
                  </a:lnTo>
                  <a:lnTo>
                    <a:pt x="1236" y="1460"/>
                  </a:lnTo>
                  <a:lnTo>
                    <a:pt x="1238" y="1466"/>
                  </a:lnTo>
                  <a:lnTo>
                    <a:pt x="1236" y="1460"/>
                  </a:lnTo>
                  <a:lnTo>
                    <a:pt x="1214" y="1466"/>
                  </a:lnTo>
                  <a:lnTo>
                    <a:pt x="1215" y="1473"/>
                  </a:lnTo>
                  <a:lnTo>
                    <a:pt x="1215" y="1466"/>
                  </a:lnTo>
                  <a:lnTo>
                    <a:pt x="1194" y="1468"/>
                  </a:lnTo>
                  <a:lnTo>
                    <a:pt x="1205" y="1466"/>
                  </a:lnTo>
                  <a:lnTo>
                    <a:pt x="1194" y="1468"/>
                  </a:lnTo>
                  <a:lnTo>
                    <a:pt x="1173" y="1471"/>
                  </a:lnTo>
                  <a:lnTo>
                    <a:pt x="1173" y="1478"/>
                  </a:lnTo>
                  <a:lnTo>
                    <a:pt x="1173" y="1471"/>
                  </a:lnTo>
                  <a:lnTo>
                    <a:pt x="1154" y="1471"/>
                  </a:lnTo>
                  <a:lnTo>
                    <a:pt x="1137" y="1471"/>
                  </a:lnTo>
                  <a:lnTo>
                    <a:pt x="1137" y="1478"/>
                  </a:lnTo>
                  <a:lnTo>
                    <a:pt x="1138" y="1471"/>
                  </a:lnTo>
                  <a:lnTo>
                    <a:pt x="1123" y="1468"/>
                  </a:lnTo>
                  <a:lnTo>
                    <a:pt x="1116" y="1466"/>
                  </a:lnTo>
                  <a:lnTo>
                    <a:pt x="1123" y="1468"/>
                  </a:lnTo>
                  <a:lnTo>
                    <a:pt x="1105" y="1466"/>
                  </a:lnTo>
                  <a:lnTo>
                    <a:pt x="1103" y="1473"/>
                  </a:lnTo>
                  <a:lnTo>
                    <a:pt x="1107" y="1466"/>
                  </a:lnTo>
                  <a:lnTo>
                    <a:pt x="1091" y="1461"/>
                  </a:lnTo>
                  <a:lnTo>
                    <a:pt x="1079" y="1456"/>
                  </a:lnTo>
                  <a:lnTo>
                    <a:pt x="1075" y="1463"/>
                  </a:lnTo>
                  <a:lnTo>
                    <a:pt x="1079" y="1458"/>
                  </a:lnTo>
                  <a:lnTo>
                    <a:pt x="1067" y="1451"/>
                  </a:lnTo>
                  <a:lnTo>
                    <a:pt x="1063" y="1456"/>
                  </a:lnTo>
                  <a:lnTo>
                    <a:pt x="1068" y="1451"/>
                  </a:lnTo>
                  <a:lnTo>
                    <a:pt x="1054" y="1443"/>
                  </a:lnTo>
                  <a:lnTo>
                    <a:pt x="1049" y="1448"/>
                  </a:lnTo>
                  <a:lnTo>
                    <a:pt x="1054" y="1443"/>
                  </a:lnTo>
                  <a:lnTo>
                    <a:pt x="1035" y="1426"/>
                  </a:lnTo>
                  <a:lnTo>
                    <a:pt x="1030" y="1431"/>
                  </a:lnTo>
                  <a:lnTo>
                    <a:pt x="1037" y="1427"/>
                  </a:lnTo>
                  <a:lnTo>
                    <a:pt x="1019" y="1405"/>
                  </a:lnTo>
                  <a:lnTo>
                    <a:pt x="1005" y="1383"/>
                  </a:lnTo>
                  <a:lnTo>
                    <a:pt x="998" y="1387"/>
                  </a:lnTo>
                  <a:lnTo>
                    <a:pt x="1005" y="1383"/>
                  </a:lnTo>
                  <a:lnTo>
                    <a:pt x="995" y="1361"/>
                  </a:lnTo>
                  <a:lnTo>
                    <a:pt x="988" y="1365"/>
                  </a:lnTo>
                  <a:lnTo>
                    <a:pt x="995" y="1363"/>
                  </a:lnTo>
                  <a:lnTo>
                    <a:pt x="990" y="1338"/>
                  </a:lnTo>
                  <a:lnTo>
                    <a:pt x="983" y="1339"/>
                  </a:lnTo>
                  <a:lnTo>
                    <a:pt x="991" y="1339"/>
                  </a:lnTo>
                  <a:lnTo>
                    <a:pt x="988" y="1315"/>
                  </a:lnTo>
                  <a:lnTo>
                    <a:pt x="979" y="1315"/>
                  </a:lnTo>
                  <a:lnTo>
                    <a:pt x="988" y="1315"/>
                  </a:lnTo>
                  <a:lnTo>
                    <a:pt x="988" y="1292"/>
                  </a:lnTo>
                  <a:lnTo>
                    <a:pt x="979" y="1292"/>
                  </a:lnTo>
                  <a:lnTo>
                    <a:pt x="988" y="1293"/>
                  </a:lnTo>
                  <a:lnTo>
                    <a:pt x="991" y="1271"/>
                  </a:lnTo>
                  <a:lnTo>
                    <a:pt x="983" y="1270"/>
                  </a:lnTo>
                  <a:lnTo>
                    <a:pt x="990" y="1271"/>
                  </a:lnTo>
                  <a:lnTo>
                    <a:pt x="993" y="1253"/>
                  </a:lnTo>
                  <a:lnTo>
                    <a:pt x="986" y="1251"/>
                  </a:lnTo>
                  <a:lnTo>
                    <a:pt x="993" y="1254"/>
                  </a:lnTo>
                  <a:lnTo>
                    <a:pt x="1000" y="1238"/>
                  </a:lnTo>
                  <a:lnTo>
                    <a:pt x="993" y="1234"/>
                  </a:lnTo>
                  <a:lnTo>
                    <a:pt x="1000" y="1239"/>
                  </a:lnTo>
                  <a:lnTo>
                    <a:pt x="1018" y="1214"/>
                  </a:lnTo>
                  <a:lnTo>
                    <a:pt x="1033" y="1193"/>
                  </a:lnTo>
                  <a:lnTo>
                    <a:pt x="1026" y="1188"/>
                  </a:lnTo>
                  <a:lnTo>
                    <a:pt x="1032" y="1193"/>
                  </a:lnTo>
                  <a:lnTo>
                    <a:pt x="1047" y="1177"/>
                  </a:lnTo>
                  <a:lnTo>
                    <a:pt x="1065" y="1160"/>
                  </a:lnTo>
                  <a:lnTo>
                    <a:pt x="1060" y="1154"/>
                  </a:lnTo>
                  <a:lnTo>
                    <a:pt x="1063" y="1161"/>
                  </a:lnTo>
                  <a:lnTo>
                    <a:pt x="1079" y="1153"/>
                  </a:lnTo>
                  <a:lnTo>
                    <a:pt x="1095" y="1144"/>
                  </a:lnTo>
                  <a:lnTo>
                    <a:pt x="1110" y="1136"/>
                  </a:lnTo>
                  <a:lnTo>
                    <a:pt x="1107" y="1129"/>
                  </a:lnTo>
                  <a:lnTo>
                    <a:pt x="1109" y="1138"/>
                  </a:lnTo>
                  <a:lnTo>
                    <a:pt x="1126" y="1136"/>
                  </a:lnTo>
                  <a:lnTo>
                    <a:pt x="1119" y="1136"/>
                  </a:lnTo>
                  <a:lnTo>
                    <a:pt x="1126" y="1134"/>
                  </a:lnTo>
                  <a:lnTo>
                    <a:pt x="1142" y="1131"/>
                  </a:lnTo>
                  <a:lnTo>
                    <a:pt x="1140" y="1124"/>
                  </a:lnTo>
                  <a:lnTo>
                    <a:pt x="1138" y="1131"/>
                  </a:lnTo>
                  <a:lnTo>
                    <a:pt x="1152" y="1134"/>
                  </a:lnTo>
                  <a:lnTo>
                    <a:pt x="1158" y="1136"/>
                  </a:lnTo>
                  <a:lnTo>
                    <a:pt x="1154" y="1136"/>
                  </a:lnTo>
                  <a:lnTo>
                    <a:pt x="1170" y="1138"/>
                  </a:lnTo>
                  <a:lnTo>
                    <a:pt x="1170" y="1129"/>
                  </a:lnTo>
                  <a:lnTo>
                    <a:pt x="1168" y="1136"/>
                  </a:lnTo>
                  <a:lnTo>
                    <a:pt x="1182" y="1139"/>
                  </a:lnTo>
                  <a:lnTo>
                    <a:pt x="1184" y="1132"/>
                  </a:lnTo>
                  <a:lnTo>
                    <a:pt x="1182" y="1139"/>
                  </a:lnTo>
                  <a:lnTo>
                    <a:pt x="1214" y="1153"/>
                  </a:lnTo>
                  <a:lnTo>
                    <a:pt x="1215" y="1146"/>
                  </a:lnTo>
                  <a:lnTo>
                    <a:pt x="1212" y="1153"/>
                  </a:lnTo>
                  <a:lnTo>
                    <a:pt x="1242" y="1166"/>
                  </a:lnTo>
                  <a:lnTo>
                    <a:pt x="1245" y="1160"/>
                  </a:lnTo>
                  <a:lnTo>
                    <a:pt x="1242" y="1166"/>
                  </a:lnTo>
                  <a:lnTo>
                    <a:pt x="1270" y="1183"/>
                  </a:lnTo>
                  <a:lnTo>
                    <a:pt x="1256" y="1175"/>
                  </a:lnTo>
                  <a:lnTo>
                    <a:pt x="1270" y="1183"/>
                  </a:lnTo>
                  <a:lnTo>
                    <a:pt x="1299" y="1200"/>
                  </a:lnTo>
                  <a:lnTo>
                    <a:pt x="1327" y="1215"/>
                  </a:lnTo>
                  <a:lnTo>
                    <a:pt x="1329" y="1215"/>
                  </a:lnTo>
                  <a:lnTo>
                    <a:pt x="1361" y="1226"/>
                  </a:lnTo>
                  <a:lnTo>
                    <a:pt x="1373" y="1231"/>
                  </a:lnTo>
                  <a:lnTo>
                    <a:pt x="1375" y="1232"/>
                  </a:lnTo>
                  <a:lnTo>
                    <a:pt x="1390" y="1234"/>
                  </a:lnTo>
                  <a:lnTo>
                    <a:pt x="1403" y="1234"/>
                  </a:lnTo>
                  <a:lnTo>
                    <a:pt x="1404" y="1234"/>
                  </a:lnTo>
                  <a:lnTo>
                    <a:pt x="1420" y="1232"/>
                  </a:lnTo>
                  <a:lnTo>
                    <a:pt x="1415" y="1232"/>
                  </a:lnTo>
                  <a:lnTo>
                    <a:pt x="1420" y="1231"/>
                  </a:lnTo>
                  <a:lnTo>
                    <a:pt x="1432" y="1227"/>
                  </a:lnTo>
                  <a:lnTo>
                    <a:pt x="1448" y="1222"/>
                  </a:lnTo>
                  <a:lnTo>
                    <a:pt x="1450" y="1222"/>
                  </a:lnTo>
                  <a:lnTo>
                    <a:pt x="1464" y="1214"/>
                  </a:lnTo>
                  <a:lnTo>
                    <a:pt x="1471" y="1209"/>
                  </a:lnTo>
                  <a:lnTo>
                    <a:pt x="1466" y="1214"/>
                  </a:lnTo>
                  <a:lnTo>
                    <a:pt x="1480" y="1202"/>
                  </a:lnTo>
                  <a:lnTo>
                    <a:pt x="1473" y="1207"/>
                  </a:lnTo>
                  <a:lnTo>
                    <a:pt x="1480" y="1200"/>
                  </a:lnTo>
                  <a:lnTo>
                    <a:pt x="1487" y="1193"/>
                  </a:lnTo>
                  <a:lnTo>
                    <a:pt x="1489" y="1192"/>
                  </a:lnTo>
                  <a:lnTo>
                    <a:pt x="1494" y="1182"/>
                  </a:lnTo>
                  <a:lnTo>
                    <a:pt x="1496" y="1178"/>
                  </a:lnTo>
                  <a:lnTo>
                    <a:pt x="1494" y="1182"/>
                  </a:lnTo>
                  <a:lnTo>
                    <a:pt x="1499" y="1168"/>
                  </a:lnTo>
                  <a:lnTo>
                    <a:pt x="1504" y="1154"/>
                  </a:lnTo>
                  <a:lnTo>
                    <a:pt x="1506" y="1151"/>
                  </a:lnTo>
                  <a:lnTo>
                    <a:pt x="1506" y="1153"/>
                  </a:lnTo>
                  <a:lnTo>
                    <a:pt x="1511" y="1119"/>
                  </a:lnTo>
                  <a:lnTo>
                    <a:pt x="1511" y="1117"/>
                  </a:lnTo>
                  <a:lnTo>
                    <a:pt x="1511" y="1077"/>
                  </a:lnTo>
                  <a:lnTo>
                    <a:pt x="1511" y="1032"/>
                  </a:lnTo>
                  <a:lnTo>
                    <a:pt x="1508" y="985"/>
                  </a:lnTo>
                  <a:lnTo>
                    <a:pt x="1499" y="985"/>
                  </a:lnTo>
                  <a:lnTo>
                    <a:pt x="1508" y="985"/>
                  </a:lnTo>
                  <a:lnTo>
                    <a:pt x="1506" y="934"/>
                  </a:lnTo>
                  <a:lnTo>
                    <a:pt x="1504" y="932"/>
                  </a:lnTo>
                  <a:lnTo>
                    <a:pt x="1506" y="934"/>
                  </a:lnTo>
                  <a:lnTo>
                    <a:pt x="1501" y="883"/>
                  </a:lnTo>
                  <a:lnTo>
                    <a:pt x="1490" y="782"/>
                  </a:lnTo>
                  <a:lnTo>
                    <a:pt x="1480" y="690"/>
                  </a:lnTo>
                  <a:lnTo>
                    <a:pt x="1471" y="690"/>
                  </a:lnTo>
                  <a:lnTo>
                    <a:pt x="1480" y="690"/>
                  </a:lnTo>
                  <a:lnTo>
                    <a:pt x="1478" y="651"/>
                  </a:lnTo>
                  <a:lnTo>
                    <a:pt x="1478" y="619"/>
                  </a:lnTo>
                  <a:lnTo>
                    <a:pt x="1478" y="590"/>
                  </a:lnTo>
                  <a:lnTo>
                    <a:pt x="1469" y="590"/>
                  </a:lnTo>
                  <a:lnTo>
                    <a:pt x="1476" y="592"/>
                  </a:lnTo>
                  <a:lnTo>
                    <a:pt x="1481" y="575"/>
                  </a:lnTo>
                  <a:lnTo>
                    <a:pt x="1487" y="558"/>
                  </a:lnTo>
                  <a:lnTo>
                    <a:pt x="1471" y="568"/>
                  </a:lnTo>
                  <a:lnTo>
                    <a:pt x="1443" y="585"/>
                  </a:lnTo>
                  <a:lnTo>
                    <a:pt x="1408" y="602"/>
                  </a:lnTo>
                  <a:lnTo>
                    <a:pt x="1411" y="607"/>
                  </a:lnTo>
                  <a:lnTo>
                    <a:pt x="1410" y="600"/>
                  </a:lnTo>
                  <a:lnTo>
                    <a:pt x="1373" y="609"/>
                  </a:lnTo>
                  <a:lnTo>
                    <a:pt x="1333" y="619"/>
                  </a:lnTo>
                  <a:lnTo>
                    <a:pt x="1334" y="626"/>
                  </a:lnTo>
                  <a:lnTo>
                    <a:pt x="1334" y="619"/>
                  </a:lnTo>
                  <a:lnTo>
                    <a:pt x="1294" y="626"/>
                  </a:lnTo>
                  <a:lnTo>
                    <a:pt x="1294" y="632"/>
                  </a:lnTo>
                  <a:lnTo>
                    <a:pt x="1294" y="626"/>
                  </a:lnTo>
                  <a:lnTo>
                    <a:pt x="1250" y="631"/>
                  </a:lnTo>
                  <a:lnTo>
                    <a:pt x="1250" y="638"/>
                  </a:lnTo>
                  <a:lnTo>
                    <a:pt x="1250" y="631"/>
                  </a:lnTo>
                  <a:lnTo>
                    <a:pt x="1207" y="632"/>
                  </a:lnTo>
                  <a:lnTo>
                    <a:pt x="1165" y="632"/>
                  </a:lnTo>
                  <a:lnTo>
                    <a:pt x="1121" y="631"/>
                  </a:lnTo>
                  <a:lnTo>
                    <a:pt x="1121" y="638"/>
                  </a:lnTo>
                  <a:lnTo>
                    <a:pt x="1123" y="631"/>
                  </a:lnTo>
                  <a:lnTo>
                    <a:pt x="1079" y="626"/>
                  </a:lnTo>
                  <a:lnTo>
                    <a:pt x="1077" y="632"/>
                  </a:lnTo>
                  <a:lnTo>
                    <a:pt x="1079" y="626"/>
                  </a:lnTo>
                  <a:lnTo>
                    <a:pt x="1042" y="619"/>
                  </a:lnTo>
                  <a:lnTo>
                    <a:pt x="1004" y="612"/>
                  </a:lnTo>
                  <a:lnTo>
                    <a:pt x="1002" y="619"/>
                  </a:lnTo>
                  <a:lnTo>
                    <a:pt x="1004" y="612"/>
                  </a:lnTo>
                  <a:lnTo>
                    <a:pt x="969" y="602"/>
                  </a:lnTo>
                  <a:lnTo>
                    <a:pt x="967" y="609"/>
                  </a:lnTo>
                  <a:lnTo>
                    <a:pt x="970" y="602"/>
                  </a:lnTo>
                  <a:lnTo>
                    <a:pt x="942" y="592"/>
                  </a:lnTo>
                  <a:lnTo>
                    <a:pt x="939" y="599"/>
                  </a:lnTo>
                  <a:lnTo>
                    <a:pt x="942" y="594"/>
                  </a:lnTo>
                  <a:lnTo>
                    <a:pt x="916" y="580"/>
                  </a:lnTo>
                  <a:lnTo>
                    <a:pt x="895" y="568"/>
                  </a:lnTo>
                  <a:lnTo>
                    <a:pt x="892" y="573"/>
                  </a:lnTo>
                  <a:lnTo>
                    <a:pt x="897" y="568"/>
                  </a:lnTo>
                  <a:lnTo>
                    <a:pt x="879" y="555"/>
                  </a:lnTo>
                  <a:lnTo>
                    <a:pt x="874" y="560"/>
                  </a:lnTo>
                  <a:lnTo>
                    <a:pt x="879" y="555"/>
                  </a:lnTo>
                  <a:lnTo>
                    <a:pt x="867" y="543"/>
                  </a:lnTo>
                  <a:lnTo>
                    <a:pt x="862" y="548"/>
                  </a:lnTo>
                  <a:lnTo>
                    <a:pt x="869" y="544"/>
                  </a:lnTo>
                  <a:lnTo>
                    <a:pt x="862" y="532"/>
                  </a:lnTo>
                  <a:lnTo>
                    <a:pt x="855" y="522"/>
                  </a:lnTo>
                  <a:lnTo>
                    <a:pt x="862" y="532"/>
                  </a:lnTo>
                  <a:lnTo>
                    <a:pt x="853" y="519"/>
                  </a:lnTo>
                  <a:lnTo>
                    <a:pt x="846" y="522"/>
                  </a:lnTo>
                  <a:lnTo>
                    <a:pt x="855" y="522"/>
                  </a:lnTo>
                  <a:lnTo>
                    <a:pt x="853" y="510"/>
                  </a:lnTo>
                  <a:lnTo>
                    <a:pt x="853" y="516"/>
                  </a:lnTo>
                  <a:lnTo>
                    <a:pt x="851" y="509"/>
                  </a:lnTo>
                  <a:lnTo>
                    <a:pt x="848" y="495"/>
                  </a:lnTo>
                  <a:lnTo>
                    <a:pt x="841" y="497"/>
                  </a:lnTo>
                  <a:lnTo>
                    <a:pt x="848" y="499"/>
                  </a:lnTo>
                  <a:lnTo>
                    <a:pt x="851" y="485"/>
                  </a:lnTo>
                  <a:lnTo>
                    <a:pt x="844" y="483"/>
                  </a:lnTo>
                  <a:lnTo>
                    <a:pt x="851" y="487"/>
                  </a:lnTo>
                  <a:lnTo>
                    <a:pt x="857" y="475"/>
                  </a:lnTo>
                  <a:lnTo>
                    <a:pt x="862" y="460"/>
                  </a:lnTo>
                  <a:lnTo>
                    <a:pt x="855" y="456"/>
                  </a:lnTo>
                  <a:lnTo>
                    <a:pt x="862" y="460"/>
                  </a:lnTo>
                  <a:lnTo>
                    <a:pt x="869" y="444"/>
                  </a:lnTo>
                  <a:lnTo>
                    <a:pt x="862" y="441"/>
                  </a:lnTo>
                  <a:lnTo>
                    <a:pt x="869" y="446"/>
                  </a:lnTo>
                  <a:lnTo>
                    <a:pt x="879" y="431"/>
                  </a:lnTo>
                  <a:lnTo>
                    <a:pt x="892" y="416"/>
                  </a:lnTo>
                  <a:lnTo>
                    <a:pt x="885" y="410"/>
                  </a:lnTo>
                  <a:lnTo>
                    <a:pt x="890" y="416"/>
                  </a:lnTo>
                  <a:lnTo>
                    <a:pt x="921" y="382"/>
                  </a:lnTo>
                  <a:lnTo>
                    <a:pt x="955" y="344"/>
                  </a:lnTo>
                  <a:lnTo>
                    <a:pt x="956" y="343"/>
                  </a:lnTo>
                  <a:lnTo>
                    <a:pt x="956" y="344"/>
                  </a:lnTo>
                  <a:lnTo>
                    <a:pt x="974" y="322"/>
                  </a:lnTo>
                  <a:lnTo>
                    <a:pt x="974" y="321"/>
                  </a:lnTo>
                  <a:lnTo>
                    <a:pt x="984" y="295"/>
                  </a:lnTo>
                  <a:lnTo>
                    <a:pt x="984" y="294"/>
                  </a:lnTo>
                  <a:lnTo>
                    <a:pt x="990" y="270"/>
                  </a:lnTo>
                  <a:lnTo>
                    <a:pt x="995" y="244"/>
                  </a:lnTo>
                  <a:lnTo>
                    <a:pt x="995" y="241"/>
                  </a:lnTo>
                  <a:lnTo>
                    <a:pt x="997" y="243"/>
                  </a:lnTo>
                  <a:lnTo>
                    <a:pt x="997" y="214"/>
                  </a:lnTo>
                  <a:lnTo>
                    <a:pt x="995" y="187"/>
                  </a:lnTo>
                  <a:lnTo>
                    <a:pt x="995" y="188"/>
                  </a:lnTo>
                  <a:lnTo>
                    <a:pt x="993" y="185"/>
                  </a:lnTo>
                  <a:lnTo>
                    <a:pt x="986" y="158"/>
                  </a:lnTo>
                  <a:lnTo>
                    <a:pt x="986" y="156"/>
                  </a:lnTo>
                  <a:lnTo>
                    <a:pt x="986" y="158"/>
                  </a:lnTo>
                  <a:lnTo>
                    <a:pt x="976" y="133"/>
                  </a:lnTo>
                  <a:lnTo>
                    <a:pt x="977" y="134"/>
                  </a:lnTo>
                  <a:lnTo>
                    <a:pt x="976" y="131"/>
                  </a:lnTo>
                  <a:lnTo>
                    <a:pt x="960" y="104"/>
                  </a:lnTo>
                  <a:lnTo>
                    <a:pt x="946" y="78"/>
                  </a:lnTo>
                  <a:lnTo>
                    <a:pt x="944" y="77"/>
                  </a:lnTo>
                  <a:lnTo>
                    <a:pt x="923" y="56"/>
                  </a:lnTo>
                  <a:lnTo>
                    <a:pt x="900" y="39"/>
                  </a:lnTo>
                  <a:lnTo>
                    <a:pt x="902" y="41"/>
                  </a:lnTo>
                  <a:lnTo>
                    <a:pt x="899" y="39"/>
                  </a:lnTo>
                  <a:lnTo>
                    <a:pt x="872" y="24"/>
                  </a:lnTo>
                  <a:lnTo>
                    <a:pt x="844" y="10"/>
                  </a:lnTo>
                  <a:lnTo>
                    <a:pt x="843" y="9"/>
                  </a:lnTo>
                  <a:lnTo>
                    <a:pt x="813" y="4"/>
                  </a:lnTo>
                  <a:lnTo>
                    <a:pt x="799" y="2"/>
                  </a:lnTo>
                  <a:lnTo>
                    <a:pt x="813" y="4"/>
                  </a:lnTo>
                  <a:lnTo>
                    <a:pt x="779" y="0"/>
                  </a:lnTo>
                  <a:lnTo>
                    <a:pt x="778" y="0"/>
                  </a:lnTo>
                  <a:lnTo>
                    <a:pt x="748" y="0"/>
                  </a:lnTo>
                  <a:lnTo>
                    <a:pt x="750" y="0"/>
                  </a:lnTo>
                  <a:lnTo>
                    <a:pt x="746" y="0"/>
                  </a:lnTo>
                  <a:lnTo>
                    <a:pt x="715" y="9"/>
                  </a:lnTo>
                  <a:lnTo>
                    <a:pt x="713" y="10"/>
                  </a:lnTo>
                  <a:lnTo>
                    <a:pt x="685" y="24"/>
                  </a:lnTo>
                  <a:lnTo>
                    <a:pt x="688" y="29"/>
                  </a:lnTo>
                  <a:lnTo>
                    <a:pt x="687" y="22"/>
                  </a:lnTo>
                  <a:lnTo>
                    <a:pt x="660" y="34"/>
                  </a:lnTo>
                  <a:lnTo>
                    <a:pt x="659" y="34"/>
                  </a:lnTo>
                  <a:lnTo>
                    <a:pt x="659" y="36"/>
                  </a:lnTo>
                  <a:lnTo>
                    <a:pt x="631" y="56"/>
                  </a:lnTo>
                  <a:lnTo>
                    <a:pt x="629" y="56"/>
                  </a:lnTo>
                  <a:lnTo>
                    <a:pt x="608" y="77"/>
                  </a:lnTo>
                  <a:lnTo>
                    <a:pt x="587" y="100"/>
                  </a:lnTo>
                  <a:lnTo>
                    <a:pt x="587" y="102"/>
                  </a:lnTo>
                  <a:lnTo>
                    <a:pt x="571" y="127"/>
                  </a:lnTo>
                  <a:lnTo>
                    <a:pt x="559" y="153"/>
                  </a:lnTo>
                  <a:lnTo>
                    <a:pt x="555" y="158"/>
                  </a:lnTo>
                  <a:lnTo>
                    <a:pt x="557" y="155"/>
                  </a:lnTo>
                  <a:lnTo>
                    <a:pt x="547" y="182"/>
                  </a:lnTo>
                  <a:lnTo>
                    <a:pt x="547" y="180"/>
                  </a:lnTo>
                  <a:lnTo>
                    <a:pt x="547" y="183"/>
                  </a:lnTo>
                  <a:lnTo>
                    <a:pt x="541" y="212"/>
                  </a:lnTo>
                  <a:lnTo>
                    <a:pt x="540" y="219"/>
                  </a:lnTo>
                  <a:lnTo>
                    <a:pt x="541" y="212"/>
                  </a:lnTo>
                  <a:lnTo>
                    <a:pt x="540" y="243"/>
                  </a:lnTo>
                  <a:lnTo>
                    <a:pt x="538" y="243"/>
                  </a:lnTo>
                  <a:lnTo>
                    <a:pt x="540" y="243"/>
                  </a:lnTo>
                  <a:lnTo>
                    <a:pt x="541" y="270"/>
                  </a:lnTo>
                  <a:lnTo>
                    <a:pt x="541" y="273"/>
                  </a:lnTo>
                  <a:lnTo>
                    <a:pt x="550" y="299"/>
                  </a:lnTo>
                  <a:lnTo>
                    <a:pt x="557" y="314"/>
                  </a:lnTo>
                  <a:lnTo>
                    <a:pt x="559" y="316"/>
                  </a:lnTo>
                  <a:lnTo>
                    <a:pt x="568" y="329"/>
                  </a:lnTo>
                  <a:lnTo>
                    <a:pt x="573" y="324"/>
                  </a:lnTo>
                  <a:lnTo>
                    <a:pt x="568" y="327"/>
                  </a:lnTo>
                  <a:lnTo>
                    <a:pt x="575" y="339"/>
                  </a:lnTo>
                  <a:lnTo>
                    <a:pt x="576" y="344"/>
                  </a:lnTo>
                  <a:lnTo>
                    <a:pt x="575" y="341"/>
                  </a:lnTo>
                  <a:lnTo>
                    <a:pt x="585" y="353"/>
                  </a:lnTo>
                  <a:lnTo>
                    <a:pt x="604" y="375"/>
                  </a:lnTo>
                  <a:lnTo>
                    <a:pt x="624" y="397"/>
                  </a:lnTo>
                  <a:lnTo>
                    <a:pt x="629" y="392"/>
                  </a:lnTo>
                  <a:lnTo>
                    <a:pt x="622" y="395"/>
                  </a:lnTo>
                  <a:lnTo>
                    <a:pt x="632" y="419"/>
                  </a:lnTo>
                  <a:lnTo>
                    <a:pt x="634" y="421"/>
                  </a:lnTo>
                  <a:lnTo>
                    <a:pt x="648" y="441"/>
                  </a:lnTo>
                  <a:lnTo>
                    <a:pt x="653" y="436"/>
                  </a:lnTo>
                  <a:lnTo>
                    <a:pt x="646" y="439"/>
                  </a:lnTo>
                  <a:lnTo>
                    <a:pt x="655" y="460"/>
                  </a:lnTo>
                  <a:lnTo>
                    <a:pt x="662" y="456"/>
                  </a:lnTo>
                  <a:lnTo>
                    <a:pt x="655" y="458"/>
                  </a:lnTo>
                  <a:lnTo>
                    <a:pt x="660" y="477"/>
                  </a:lnTo>
                  <a:lnTo>
                    <a:pt x="667" y="475"/>
                  </a:lnTo>
                  <a:lnTo>
                    <a:pt x="660" y="475"/>
                  </a:lnTo>
                  <a:lnTo>
                    <a:pt x="660" y="492"/>
                  </a:lnTo>
                  <a:lnTo>
                    <a:pt x="660" y="507"/>
                  </a:lnTo>
                  <a:lnTo>
                    <a:pt x="660" y="522"/>
                  </a:lnTo>
                  <a:lnTo>
                    <a:pt x="667" y="522"/>
                  </a:lnTo>
                  <a:lnTo>
                    <a:pt x="660" y="521"/>
                  </a:lnTo>
                  <a:lnTo>
                    <a:pt x="655" y="534"/>
                  </a:lnTo>
                  <a:lnTo>
                    <a:pt x="662" y="536"/>
                  </a:lnTo>
                  <a:lnTo>
                    <a:pt x="657" y="532"/>
                  </a:lnTo>
                  <a:lnTo>
                    <a:pt x="648" y="544"/>
                  </a:lnTo>
                  <a:lnTo>
                    <a:pt x="653" y="548"/>
                  </a:lnTo>
                  <a:lnTo>
                    <a:pt x="650" y="543"/>
                  </a:lnTo>
                  <a:lnTo>
                    <a:pt x="639" y="549"/>
                  </a:lnTo>
                  <a:lnTo>
                    <a:pt x="627" y="558"/>
                  </a:lnTo>
                  <a:lnTo>
                    <a:pt x="631" y="563"/>
                  </a:lnTo>
                  <a:lnTo>
                    <a:pt x="627" y="558"/>
                  </a:lnTo>
                  <a:lnTo>
                    <a:pt x="611" y="566"/>
                  </a:lnTo>
                  <a:lnTo>
                    <a:pt x="615" y="571"/>
                  </a:lnTo>
                  <a:lnTo>
                    <a:pt x="615" y="565"/>
                  </a:lnTo>
                  <a:lnTo>
                    <a:pt x="597" y="566"/>
                  </a:lnTo>
                  <a:lnTo>
                    <a:pt x="597" y="573"/>
                  </a:lnTo>
                  <a:lnTo>
                    <a:pt x="597" y="566"/>
                  </a:lnTo>
                  <a:lnTo>
                    <a:pt x="576" y="566"/>
                  </a:lnTo>
                  <a:lnTo>
                    <a:pt x="499" y="570"/>
                  </a:lnTo>
                  <a:lnTo>
                    <a:pt x="417" y="573"/>
                  </a:lnTo>
                  <a:lnTo>
                    <a:pt x="337" y="578"/>
                  </a:lnTo>
                  <a:lnTo>
                    <a:pt x="258" y="583"/>
                  </a:lnTo>
                  <a:lnTo>
                    <a:pt x="186" y="587"/>
                  </a:lnTo>
                  <a:lnTo>
                    <a:pt x="123" y="587"/>
                  </a:lnTo>
                  <a:lnTo>
                    <a:pt x="123" y="594"/>
                  </a:lnTo>
                  <a:lnTo>
                    <a:pt x="125" y="587"/>
                  </a:lnTo>
                  <a:lnTo>
                    <a:pt x="97" y="583"/>
                  </a:lnTo>
                  <a:lnTo>
                    <a:pt x="70" y="582"/>
                  </a:lnTo>
                  <a:lnTo>
                    <a:pt x="69" y="588"/>
                  </a:lnTo>
                  <a:lnTo>
                    <a:pt x="72" y="582"/>
                  </a:lnTo>
                  <a:lnTo>
                    <a:pt x="51" y="573"/>
                  </a:lnTo>
                  <a:lnTo>
                    <a:pt x="35" y="566"/>
                  </a:lnTo>
                  <a:lnTo>
                    <a:pt x="25" y="561"/>
                  </a:lnTo>
                  <a:lnTo>
                    <a:pt x="25" y="573"/>
                  </a:lnTo>
                  <a:lnTo>
                    <a:pt x="25" y="646"/>
                  </a:lnTo>
                  <a:lnTo>
                    <a:pt x="25" y="738"/>
                  </a:lnTo>
                  <a:lnTo>
                    <a:pt x="25" y="838"/>
                  </a:lnTo>
                  <a:lnTo>
                    <a:pt x="25" y="941"/>
                  </a:lnTo>
                  <a:lnTo>
                    <a:pt x="25" y="1041"/>
                  </a:lnTo>
                  <a:lnTo>
                    <a:pt x="25" y="1129"/>
                  </a:lnTo>
                  <a:lnTo>
                    <a:pt x="25" y="1199"/>
                  </a:lnTo>
                  <a:lnTo>
                    <a:pt x="25" y="1243"/>
                  </a:lnTo>
                  <a:lnTo>
                    <a:pt x="25" y="1244"/>
                  </a:lnTo>
                  <a:lnTo>
                    <a:pt x="27" y="1256"/>
                  </a:lnTo>
                  <a:lnTo>
                    <a:pt x="25" y="1249"/>
                  </a:lnTo>
                  <a:lnTo>
                    <a:pt x="27" y="1256"/>
                  </a:lnTo>
                  <a:lnTo>
                    <a:pt x="30" y="1270"/>
                  </a:lnTo>
                  <a:lnTo>
                    <a:pt x="30" y="1271"/>
                  </a:lnTo>
                  <a:lnTo>
                    <a:pt x="32" y="1273"/>
                  </a:lnTo>
                  <a:lnTo>
                    <a:pt x="41" y="1285"/>
                  </a:lnTo>
                  <a:lnTo>
                    <a:pt x="44" y="1288"/>
                  </a:lnTo>
                  <a:lnTo>
                    <a:pt x="41" y="1285"/>
                  </a:lnTo>
                  <a:lnTo>
                    <a:pt x="51" y="1297"/>
                  </a:lnTo>
                  <a:lnTo>
                    <a:pt x="63" y="1310"/>
                  </a:lnTo>
                  <a:lnTo>
                    <a:pt x="62" y="1310"/>
                  </a:lnTo>
                  <a:lnTo>
                    <a:pt x="65" y="1312"/>
                  </a:lnTo>
                  <a:lnTo>
                    <a:pt x="81" y="1322"/>
                  </a:lnTo>
                  <a:lnTo>
                    <a:pt x="83" y="1322"/>
                  </a:lnTo>
                  <a:lnTo>
                    <a:pt x="100" y="1329"/>
                  </a:lnTo>
                  <a:lnTo>
                    <a:pt x="102" y="1322"/>
                  </a:lnTo>
                  <a:lnTo>
                    <a:pt x="98" y="1329"/>
                  </a:lnTo>
                  <a:lnTo>
                    <a:pt x="116" y="1338"/>
                  </a:lnTo>
                  <a:lnTo>
                    <a:pt x="118" y="1338"/>
                  </a:lnTo>
                  <a:lnTo>
                    <a:pt x="135" y="1343"/>
                  </a:lnTo>
                  <a:lnTo>
                    <a:pt x="134" y="1343"/>
                  </a:lnTo>
                  <a:lnTo>
                    <a:pt x="137" y="1343"/>
                  </a:lnTo>
                  <a:lnTo>
                    <a:pt x="158" y="1346"/>
                  </a:lnTo>
                  <a:lnTo>
                    <a:pt x="160" y="1346"/>
                  </a:lnTo>
                  <a:lnTo>
                    <a:pt x="181" y="1343"/>
                  </a:lnTo>
                  <a:lnTo>
                    <a:pt x="179" y="1336"/>
                  </a:lnTo>
                  <a:lnTo>
                    <a:pt x="181" y="1344"/>
                  </a:lnTo>
                  <a:lnTo>
                    <a:pt x="197" y="1343"/>
                  </a:lnTo>
                  <a:lnTo>
                    <a:pt x="195" y="1343"/>
                  </a:lnTo>
                  <a:lnTo>
                    <a:pt x="198" y="1341"/>
                  </a:lnTo>
                  <a:lnTo>
                    <a:pt x="219" y="1332"/>
                  </a:lnTo>
                  <a:lnTo>
                    <a:pt x="216" y="1332"/>
                  </a:lnTo>
                  <a:lnTo>
                    <a:pt x="219" y="1332"/>
                  </a:lnTo>
                  <a:lnTo>
                    <a:pt x="237" y="1322"/>
                  </a:lnTo>
                  <a:lnTo>
                    <a:pt x="240" y="1319"/>
                  </a:lnTo>
                  <a:lnTo>
                    <a:pt x="239" y="1322"/>
                  </a:lnTo>
                  <a:lnTo>
                    <a:pt x="258" y="1307"/>
                  </a:lnTo>
                  <a:lnTo>
                    <a:pt x="258" y="1305"/>
                  </a:lnTo>
                  <a:lnTo>
                    <a:pt x="260" y="1305"/>
                  </a:lnTo>
                  <a:lnTo>
                    <a:pt x="274" y="1285"/>
                  </a:lnTo>
                  <a:lnTo>
                    <a:pt x="267" y="1280"/>
                  </a:lnTo>
                  <a:lnTo>
                    <a:pt x="274" y="1285"/>
                  </a:lnTo>
                  <a:lnTo>
                    <a:pt x="282" y="1275"/>
                  </a:lnTo>
                  <a:close/>
                  <a:moveTo>
                    <a:pt x="261" y="1275"/>
                  </a:moveTo>
                  <a:lnTo>
                    <a:pt x="263" y="1271"/>
                  </a:lnTo>
                  <a:lnTo>
                    <a:pt x="261" y="1276"/>
                  </a:lnTo>
                  <a:lnTo>
                    <a:pt x="247" y="1297"/>
                  </a:lnTo>
                  <a:lnTo>
                    <a:pt x="253" y="1300"/>
                  </a:lnTo>
                  <a:lnTo>
                    <a:pt x="249" y="1295"/>
                  </a:lnTo>
                  <a:lnTo>
                    <a:pt x="230" y="1310"/>
                  </a:lnTo>
                  <a:lnTo>
                    <a:pt x="233" y="1315"/>
                  </a:lnTo>
                  <a:lnTo>
                    <a:pt x="230" y="1310"/>
                  </a:lnTo>
                  <a:lnTo>
                    <a:pt x="212" y="1321"/>
                  </a:lnTo>
                  <a:lnTo>
                    <a:pt x="216" y="1326"/>
                  </a:lnTo>
                  <a:lnTo>
                    <a:pt x="214" y="1319"/>
                  </a:lnTo>
                  <a:lnTo>
                    <a:pt x="193" y="1327"/>
                  </a:lnTo>
                  <a:lnTo>
                    <a:pt x="195" y="1334"/>
                  </a:lnTo>
                  <a:lnTo>
                    <a:pt x="195" y="1327"/>
                  </a:lnTo>
                  <a:lnTo>
                    <a:pt x="179" y="1329"/>
                  </a:lnTo>
                  <a:lnTo>
                    <a:pt x="195" y="1327"/>
                  </a:lnTo>
                  <a:lnTo>
                    <a:pt x="179" y="1329"/>
                  </a:lnTo>
                  <a:lnTo>
                    <a:pt x="158" y="1332"/>
                  </a:lnTo>
                  <a:lnTo>
                    <a:pt x="158" y="1339"/>
                  </a:lnTo>
                  <a:lnTo>
                    <a:pt x="160" y="1332"/>
                  </a:lnTo>
                  <a:lnTo>
                    <a:pt x="139" y="1329"/>
                  </a:lnTo>
                  <a:lnTo>
                    <a:pt x="137" y="1336"/>
                  </a:lnTo>
                  <a:lnTo>
                    <a:pt x="139" y="1329"/>
                  </a:lnTo>
                  <a:lnTo>
                    <a:pt x="121" y="1324"/>
                  </a:lnTo>
                  <a:lnTo>
                    <a:pt x="120" y="1331"/>
                  </a:lnTo>
                  <a:lnTo>
                    <a:pt x="123" y="1326"/>
                  </a:lnTo>
                  <a:lnTo>
                    <a:pt x="105" y="1317"/>
                  </a:lnTo>
                  <a:lnTo>
                    <a:pt x="100" y="1314"/>
                  </a:lnTo>
                  <a:lnTo>
                    <a:pt x="105" y="1315"/>
                  </a:lnTo>
                  <a:lnTo>
                    <a:pt x="88" y="1309"/>
                  </a:lnTo>
                  <a:lnTo>
                    <a:pt x="84" y="1315"/>
                  </a:lnTo>
                  <a:lnTo>
                    <a:pt x="90" y="1310"/>
                  </a:lnTo>
                  <a:lnTo>
                    <a:pt x="74" y="1300"/>
                  </a:lnTo>
                  <a:lnTo>
                    <a:pt x="69" y="1305"/>
                  </a:lnTo>
                  <a:lnTo>
                    <a:pt x="76" y="1300"/>
                  </a:lnTo>
                  <a:lnTo>
                    <a:pt x="63" y="1287"/>
                  </a:lnTo>
                  <a:lnTo>
                    <a:pt x="53" y="1275"/>
                  </a:lnTo>
                  <a:lnTo>
                    <a:pt x="46" y="1280"/>
                  </a:lnTo>
                  <a:lnTo>
                    <a:pt x="53" y="1276"/>
                  </a:lnTo>
                  <a:lnTo>
                    <a:pt x="44" y="1265"/>
                  </a:lnTo>
                  <a:lnTo>
                    <a:pt x="37" y="1268"/>
                  </a:lnTo>
                  <a:lnTo>
                    <a:pt x="44" y="1266"/>
                  </a:lnTo>
                  <a:lnTo>
                    <a:pt x="41" y="1253"/>
                  </a:lnTo>
                  <a:lnTo>
                    <a:pt x="34" y="1254"/>
                  </a:lnTo>
                  <a:lnTo>
                    <a:pt x="42" y="1254"/>
                  </a:lnTo>
                  <a:lnTo>
                    <a:pt x="41" y="1243"/>
                  </a:lnTo>
                  <a:lnTo>
                    <a:pt x="32" y="1243"/>
                  </a:lnTo>
                  <a:lnTo>
                    <a:pt x="41" y="1243"/>
                  </a:lnTo>
                  <a:lnTo>
                    <a:pt x="41" y="1199"/>
                  </a:lnTo>
                  <a:lnTo>
                    <a:pt x="41" y="1129"/>
                  </a:lnTo>
                  <a:lnTo>
                    <a:pt x="41" y="1041"/>
                  </a:lnTo>
                  <a:lnTo>
                    <a:pt x="41" y="941"/>
                  </a:lnTo>
                  <a:lnTo>
                    <a:pt x="41" y="838"/>
                  </a:lnTo>
                  <a:lnTo>
                    <a:pt x="41" y="738"/>
                  </a:lnTo>
                  <a:lnTo>
                    <a:pt x="41" y="646"/>
                  </a:lnTo>
                  <a:lnTo>
                    <a:pt x="41" y="573"/>
                  </a:lnTo>
                  <a:lnTo>
                    <a:pt x="32" y="573"/>
                  </a:lnTo>
                  <a:lnTo>
                    <a:pt x="30" y="580"/>
                  </a:lnTo>
                  <a:lnTo>
                    <a:pt x="46" y="587"/>
                  </a:lnTo>
                  <a:lnTo>
                    <a:pt x="67" y="595"/>
                  </a:lnTo>
                  <a:lnTo>
                    <a:pt x="69" y="597"/>
                  </a:lnTo>
                  <a:lnTo>
                    <a:pt x="95" y="599"/>
                  </a:lnTo>
                  <a:lnTo>
                    <a:pt x="123" y="602"/>
                  </a:lnTo>
                  <a:lnTo>
                    <a:pt x="186" y="602"/>
                  </a:lnTo>
                  <a:lnTo>
                    <a:pt x="258" y="599"/>
                  </a:lnTo>
                  <a:lnTo>
                    <a:pt x="337" y="594"/>
                  </a:lnTo>
                  <a:lnTo>
                    <a:pt x="417" y="588"/>
                  </a:lnTo>
                  <a:lnTo>
                    <a:pt x="499" y="585"/>
                  </a:lnTo>
                  <a:lnTo>
                    <a:pt x="576" y="582"/>
                  </a:lnTo>
                  <a:lnTo>
                    <a:pt x="597" y="582"/>
                  </a:lnTo>
                  <a:lnTo>
                    <a:pt x="599" y="582"/>
                  </a:lnTo>
                  <a:lnTo>
                    <a:pt x="617" y="580"/>
                  </a:lnTo>
                  <a:lnTo>
                    <a:pt x="615" y="580"/>
                  </a:lnTo>
                  <a:lnTo>
                    <a:pt x="618" y="578"/>
                  </a:lnTo>
                  <a:lnTo>
                    <a:pt x="634" y="570"/>
                  </a:lnTo>
                  <a:lnTo>
                    <a:pt x="638" y="566"/>
                  </a:lnTo>
                  <a:lnTo>
                    <a:pt x="636" y="570"/>
                  </a:lnTo>
                  <a:lnTo>
                    <a:pt x="648" y="561"/>
                  </a:lnTo>
                  <a:lnTo>
                    <a:pt x="659" y="555"/>
                  </a:lnTo>
                  <a:lnTo>
                    <a:pt x="659" y="553"/>
                  </a:lnTo>
                  <a:lnTo>
                    <a:pt x="660" y="553"/>
                  </a:lnTo>
                  <a:lnTo>
                    <a:pt x="669" y="541"/>
                  </a:lnTo>
                  <a:lnTo>
                    <a:pt x="669" y="539"/>
                  </a:lnTo>
                  <a:lnTo>
                    <a:pt x="674" y="526"/>
                  </a:lnTo>
                  <a:lnTo>
                    <a:pt x="676" y="522"/>
                  </a:lnTo>
                  <a:lnTo>
                    <a:pt x="676" y="507"/>
                  </a:lnTo>
                  <a:lnTo>
                    <a:pt x="676" y="492"/>
                  </a:lnTo>
                  <a:lnTo>
                    <a:pt x="676" y="475"/>
                  </a:lnTo>
                  <a:lnTo>
                    <a:pt x="676" y="477"/>
                  </a:lnTo>
                  <a:lnTo>
                    <a:pt x="674" y="473"/>
                  </a:lnTo>
                  <a:lnTo>
                    <a:pt x="669" y="455"/>
                  </a:lnTo>
                  <a:lnTo>
                    <a:pt x="669" y="453"/>
                  </a:lnTo>
                  <a:lnTo>
                    <a:pt x="669" y="455"/>
                  </a:lnTo>
                  <a:lnTo>
                    <a:pt x="660" y="434"/>
                  </a:lnTo>
                  <a:lnTo>
                    <a:pt x="660" y="432"/>
                  </a:lnTo>
                  <a:lnTo>
                    <a:pt x="646" y="412"/>
                  </a:lnTo>
                  <a:lnTo>
                    <a:pt x="639" y="416"/>
                  </a:lnTo>
                  <a:lnTo>
                    <a:pt x="646" y="414"/>
                  </a:lnTo>
                  <a:lnTo>
                    <a:pt x="636" y="390"/>
                  </a:lnTo>
                  <a:lnTo>
                    <a:pt x="634" y="387"/>
                  </a:lnTo>
                  <a:lnTo>
                    <a:pt x="636" y="387"/>
                  </a:lnTo>
                  <a:lnTo>
                    <a:pt x="617" y="365"/>
                  </a:lnTo>
                  <a:lnTo>
                    <a:pt x="597" y="343"/>
                  </a:lnTo>
                  <a:lnTo>
                    <a:pt x="587" y="331"/>
                  </a:lnTo>
                  <a:lnTo>
                    <a:pt x="580" y="336"/>
                  </a:lnTo>
                  <a:lnTo>
                    <a:pt x="587" y="333"/>
                  </a:lnTo>
                  <a:lnTo>
                    <a:pt x="580" y="321"/>
                  </a:lnTo>
                  <a:lnTo>
                    <a:pt x="573" y="310"/>
                  </a:lnTo>
                  <a:lnTo>
                    <a:pt x="580" y="321"/>
                  </a:lnTo>
                  <a:lnTo>
                    <a:pt x="571" y="307"/>
                  </a:lnTo>
                  <a:lnTo>
                    <a:pt x="564" y="310"/>
                  </a:lnTo>
                  <a:lnTo>
                    <a:pt x="571" y="309"/>
                  </a:lnTo>
                  <a:lnTo>
                    <a:pt x="564" y="294"/>
                  </a:lnTo>
                  <a:lnTo>
                    <a:pt x="555" y="268"/>
                  </a:lnTo>
                  <a:lnTo>
                    <a:pt x="548" y="270"/>
                  </a:lnTo>
                  <a:lnTo>
                    <a:pt x="557" y="270"/>
                  </a:lnTo>
                  <a:lnTo>
                    <a:pt x="555" y="243"/>
                  </a:lnTo>
                  <a:lnTo>
                    <a:pt x="547" y="243"/>
                  </a:lnTo>
                  <a:lnTo>
                    <a:pt x="555" y="244"/>
                  </a:lnTo>
                  <a:lnTo>
                    <a:pt x="557" y="214"/>
                  </a:lnTo>
                  <a:lnTo>
                    <a:pt x="548" y="212"/>
                  </a:lnTo>
                  <a:lnTo>
                    <a:pt x="555" y="214"/>
                  </a:lnTo>
                  <a:lnTo>
                    <a:pt x="561" y="185"/>
                  </a:lnTo>
                  <a:lnTo>
                    <a:pt x="554" y="183"/>
                  </a:lnTo>
                  <a:lnTo>
                    <a:pt x="561" y="187"/>
                  </a:lnTo>
                  <a:lnTo>
                    <a:pt x="571" y="160"/>
                  </a:lnTo>
                  <a:lnTo>
                    <a:pt x="564" y="156"/>
                  </a:lnTo>
                  <a:lnTo>
                    <a:pt x="571" y="160"/>
                  </a:lnTo>
                  <a:lnTo>
                    <a:pt x="583" y="134"/>
                  </a:lnTo>
                  <a:lnTo>
                    <a:pt x="599" y="109"/>
                  </a:lnTo>
                  <a:lnTo>
                    <a:pt x="592" y="105"/>
                  </a:lnTo>
                  <a:lnTo>
                    <a:pt x="597" y="110"/>
                  </a:lnTo>
                  <a:lnTo>
                    <a:pt x="618" y="87"/>
                  </a:lnTo>
                  <a:lnTo>
                    <a:pt x="639" y="66"/>
                  </a:lnTo>
                  <a:lnTo>
                    <a:pt x="634" y="61"/>
                  </a:lnTo>
                  <a:lnTo>
                    <a:pt x="639" y="68"/>
                  </a:lnTo>
                  <a:lnTo>
                    <a:pt x="667" y="48"/>
                  </a:lnTo>
                  <a:lnTo>
                    <a:pt x="662" y="41"/>
                  </a:lnTo>
                  <a:lnTo>
                    <a:pt x="666" y="48"/>
                  </a:lnTo>
                  <a:lnTo>
                    <a:pt x="692" y="36"/>
                  </a:lnTo>
                  <a:lnTo>
                    <a:pt x="678" y="43"/>
                  </a:lnTo>
                  <a:lnTo>
                    <a:pt x="692" y="36"/>
                  </a:lnTo>
                  <a:lnTo>
                    <a:pt x="720" y="22"/>
                  </a:lnTo>
                  <a:lnTo>
                    <a:pt x="716" y="16"/>
                  </a:lnTo>
                  <a:lnTo>
                    <a:pt x="718" y="22"/>
                  </a:lnTo>
                  <a:lnTo>
                    <a:pt x="750" y="14"/>
                  </a:lnTo>
                  <a:lnTo>
                    <a:pt x="748" y="7"/>
                  </a:lnTo>
                  <a:lnTo>
                    <a:pt x="748" y="16"/>
                  </a:lnTo>
                  <a:lnTo>
                    <a:pt x="778" y="16"/>
                  </a:lnTo>
                  <a:lnTo>
                    <a:pt x="778" y="7"/>
                  </a:lnTo>
                  <a:lnTo>
                    <a:pt x="778" y="16"/>
                  </a:lnTo>
                  <a:lnTo>
                    <a:pt x="811" y="19"/>
                  </a:lnTo>
                  <a:lnTo>
                    <a:pt x="811" y="10"/>
                  </a:lnTo>
                  <a:lnTo>
                    <a:pt x="811" y="17"/>
                  </a:lnTo>
                  <a:lnTo>
                    <a:pt x="841" y="22"/>
                  </a:lnTo>
                  <a:lnTo>
                    <a:pt x="841" y="16"/>
                  </a:lnTo>
                  <a:lnTo>
                    <a:pt x="837" y="22"/>
                  </a:lnTo>
                  <a:lnTo>
                    <a:pt x="865" y="36"/>
                  </a:lnTo>
                  <a:lnTo>
                    <a:pt x="892" y="51"/>
                  </a:lnTo>
                  <a:lnTo>
                    <a:pt x="895" y="44"/>
                  </a:lnTo>
                  <a:lnTo>
                    <a:pt x="892" y="51"/>
                  </a:lnTo>
                  <a:lnTo>
                    <a:pt x="914" y="68"/>
                  </a:lnTo>
                  <a:lnTo>
                    <a:pt x="918" y="61"/>
                  </a:lnTo>
                  <a:lnTo>
                    <a:pt x="913" y="66"/>
                  </a:lnTo>
                  <a:lnTo>
                    <a:pt x="934" y="87"/>
                  </a:lnTo>
                  <a:lnTo>
                    <a:pt x="939" y="82"/>
                  </a:lnTo>
                  <a:lnTo>
                    <a:pt x="934" y="85"/>
                  </a:lnTo>
                  <a:lnTo>
                    <a:pt x="948" y="110"/>
                  </a:lnTo>
                  <a:lnTo>
                    <a:pt x="963" y="138"/>
                  </a:lnTo>
                  <a:lnTo>
                    <a:pt x="969" y="134"/>
                  </a:lnTo>
                  <a:lnTo>
                    <a:pt x="962" y="138"/>
                  </a:lnTo>
                  <a:lnTo>
                    <a:pt x="972" y="163"/>
                  </a:lnTo>
                  <a:lnTo>
                    <a:pt x="979" y="160"/>
                  </a:lnTo>
                  <a:lnTo>
                    <a:pt x="972" y="161"/>
                  </a:lnTo>
                  <a:lnTo>
                    <a:pt x="979" y="188"/>
                  </a:lnTo>
                  <a:lnTo>
                    <a:pt x="986" y="187"/>
                  </a:lnTo>
                  <a:lnTo>
                    <a:pt x="979" y="187"/>
                  </a:lnTo>
                  <a:lnTo>
                    <a:pt x="981" y="214"/>
                  </a:lnTo>
                  <a:lnTo>
                    <a:pt x="981" y="243"/>
                  </a:lnTo>
                  <a:lnTo>
                    <a:pt x="988" y="243"/>
                  </a:lnTo>
                  <a:lnTo>
                    <a:pt x="981" y="241"/>
                  </a:lnTo>
                  <a:lnTo>
                    <a:pt x="976" y="266"/>
                  </a:lnTo>
                  <a:lnTo>
                    <a:pt x="970" y="290"/>
                  </a:lnTo>
                  <a:lnTo>
                    <a:pt x="977" y="292"/>
                  </a:lnTo>
                  <a:lnTo>
                    <a:pt x="970" y="290"/>
                  </a:lnTo>
                  <a:lnTo>
                    <a:pt x="960" y="316"/>
                  </a:lnTo>
                  <a:lnTo>
                    <a:pt x="967" y="317"/>
                  </a:lnTo>
                  <a:lnTo>
                    <a:pt x="962" y="314"/>
                  </a:lnTo>
                  <a:lnTo>
                    <a:pt x="944" y="336"/>
                  </a:lnTo>
                  <a:lnTo>
                    <a:pt x="949" y="339"/>
                  </a:lnTo>
                  <a:lnTo>
                    <a:pt x="944" y="334"/>
                  </a:lnTo>
                  <a:lnTo>
                    <a:pt x="911" y="371"/>
                  </a:lnTo>
                  <a:lnTo>
                    <a:pt x="879" y="405"/>
                  </a:lnTo>
                  <a:lnTo>
                    <a:pt x="878" y="407"/>
                  </a:lnTo>
                  <a:lnTo>
                    <a:pt x="879" y="407"/>
                  </a:lnTo>
                  <a:lnTo>
                    <a:pt x="867" y="422"/>
                  </a:lnTo>
                  <a:lnTo>
                    <a:pt x="857" y="438"/>
                  </a:lnTo>
                  <a:lnTo>
                    <a:pt x="858" y="434"/>
                  </a:lnTo>
                  <a:lnTo>
                    <a:pt x="857" y="439"/>
                  </a:lnTo>
                  <a:lnTo>
                    <a:pt x="850" y="455"/>
                  </a:lnTo>
                  <a:lnTo>
                    <a:pt x="846" y="461"/>
                  </a:lnTo>
                  <a:lnTo>
                    <a:pt x="848" y="455"/>
                  </a:lnTo>
                  <a:lnTo>
                    <a:pt x="843" y="470"/>
                  </a:lnTo>
                  <a:lnTo>
                    <a:pt x="837" y="482"/>
                  </a:lnTo>
                  <a:lnTo>
                    <a:pt x="837" y="480"/>
                  </a:lnTo>
                  <a:lnTo>
                    <a:pt x="837" y="482"/>
                  </a:lnTo>
                  <a:lnTo>
                    <a:pt x="834" y="495"/>
                  </a:lnTo>
                  <a:lnTo>
                    <a:pt x="834" y="497"/>
                  </a:lnTo>
                  <a:lnTo>
                    <a:pt x="834" y="499"/>
                  </a:lnTo>
                  <a:lnTo>
                    <a:pt x="837" y="512"/>
                  </a:lnTo>
                  <a:lnTo>
                    <a:pt x="844" y="510"/>
                  </a:lnTo>
                  <a:lnTo>
                    <a:pt x="837" y="512"/>
                  </a:lnTo>
                  <a:lnTo>
                    <a:pt x="839" y="524"/>
                  </a:lnTo>
                  <a:lnTo>
                    <a:pt x="841" y="527"/>
                  </a:lnTo>
                  <a:lnTo>
                    <a:pt x="850" y="541"/>
                  </a:lnTo>
                  <a:lnTo>
                    <a:pt x="855" y="536"/>
                  </a:lnTo>
                  <a:lnTo>
                    <a:pt x="850" y="539"/>
                  </a:lnTo>
                  <a:lnTo>
                    <a:pt x="857" y="551"/>
                  </a:lnTo>
                  <a:lnTo>
                    <a:pt x="857" y="553"/>
                  </a:lnTo>
                  <a:lnTo>
                    <a:pt x="869" y="565"/>
                  </a:lnTo>
                  <a:lnTo>
                    <a:pt x="874" y="570"/>
                  </a:lnTo>
                  <a:lnTo>
                    <a:pt x="869" y="566"/>
                  </a:lnTo>
                  <a:lnTo>
                    <a:pt x="886" y="580"/>
                  </a:lnTo>
                  <a:lnTo>
                    <a:pt x="881" y="575"/>
                  </a:lnTo>
                  <a:lnTo>
                    <a:pt x="888" y="580"/>
                  </a:lnTo>
                  <a:lnTo>
                    <a:pt x="909" y="592"/>
                  </a:lnTo>
                  <a:lnTo>
                    <a:pt x="935" y="605"/>
                  </a:lnTo>
                  <a:lnTo>
                    <a:pt x="939" y="607"/>
                  </a:lnTo>
                  <a:lnTo>
                    <a:pt x="937" y="605"/>
                  </a:lnTo>
                  <a:lnTo>
                    <a:pt x="965" y="616"/>
                  </a:lnTo>
                  <a:lnTo>
                    <a:pt x="962" y="614"/>
                  </a:lnTo>
                  <a:lnTo>
                    <a:pt x="965" y="616"/>
                  </a:lnTo>
                  <a:lnTo>
                    <a:pt x="1000" y="626"/>
                  </a:lnTo>
                  <a:lnTo>
                    <a:pt x="998" y="626"/>
                  </a:lnTo>
                  <a:lnTo>
                    <a:pt x="1002" y="626"/>
                  </a:lnTo>
                  <a:lnTo>
                    <a:pt x="1040" y="632"/>
                  </a:lnTo>
                  <a:lnTo>
                    <a:pt x="1077" y="639"/>
                  </a:lnTo>
                  <a:lnTo>
                    <a:pt x="1089" y="641"/>
                  </a:lnTo>
                  <a:lnTo>
                    <a:pt x="1077" y="641"/>
                  </a:lnTo>
                  <a:lnTo>
                    <a:pt x="1121" y="646"/>
                  </a:lnTo>
                  <a:lnTo>
                    <a:pt x="1119" y="646"/>
                  </a:lnTo>
                  <a:lnTo>
                    <a:pt x="1121" y="646"/>
                  </a:lnTo>
                  <a:lnTo>
                    <a:pt x="1165" y="648"/>
                  </a:lnTo>
                  <a:lnTo>
                    <a:pt x="1207" y="648"/>
                  </a:lnTo>
                  <a:lnTo>
                    <a:pt x="1250" y="646"/>
                  </a:lnTo>
                  <a:lnTo>
                    <a:pt x="1252" y="646"/>
                  </a:lnTo>
                  <a:lnTo>
                    <a:pt x="1296" y="641"/>
                  </a:lnTo>
                  <a:lnTo>
                    <a:pt x="1278" y="643"/>
                  </a:lnTo>
                  <a:lnTo>
                    <a:pt x="1296" y="639"/>
                  </a:lnTo>
                  <a:lnTo>
                    <a:pt x="1336" y="632"/>
                  </a:lnTo>
                  <a:lnTo>
                    <a:pt x="1338" y="632"/>
                  </a:lnTo>
                  <a:lnTo>
                    <a:pt x="1336" y="632"/>
                  </a:lnTo>
                  <a:lnTo>
                    <a:pt x="1376" y="622"/>
                  </a:lnTo>
                  <a:lnTo>
                    <a:pt x="1413" y="614"/>
                  </a:lnTo>
                  <a:lnTo>
                    <a:pt x="1415" y="614"/>
                  </a:lnTo>
                  <a:lnTo>
                    <a:pt x="1450" y="597"/>
                  </a:lnTo>
                  <a:lnTo>
                    <a:pt x="1478" y="580"/>
                  </a:lnTo>
                  <a:lnTo>
                    <a:pt x="1474" y="573"/>
                  </a:lnTo>
                  <a:lnTo>
                    <a:pt x="1467" y="571"/>
                  </a:lnTo>
                  <a:lnTo>
                    <a:pt x="1462" y="588"/>
                  </a:lnTo>
                  <a:lnTo>
                    <a:pt x="1462" y="592"/>
                  </a:lnTo>
                  <a:lnTo>
                    <a:pt x="1462" y="590"/>
                  </a:lnTo>
                  <a:lnTo>
                    <a:pt x="1462" y="619"/>
                  </a:lnTo>
                  <a:lnTo>
                    <a:pt x="1462" y="651"/>
                  </a:lnTo>
                  <a:lnTo>
                    <a:pt x="1464" y="690"/>
                  </a:lnTo>
                  <a:lnTo>
                    <a:pt x="1464" y="692"/>
                  </a:lnTo>
                  <a:lnTo>
                    <a:pt x="1474" y="783"/>
                  </a:lnTo>
                  <a:lnTo>
                    <a:pt x="1485" y="885"/>
                  </a:lnTo>
                  <a:lnTo>
                    <a:pt x="1490" y="936"/>
                  </a:lnTo>
                  <a:lnTo>
                    <a:pt x="1497" y="934"/>
                  </a:lnTo>
                  <a:lnTo>
                    <a:pt x="1490" y="934"/>
                  </a:lnTo>
                  <a:lnTo>
                    <a:pt x="1492" y="985"/>
                  </a:lnTo>
                  <a:lnTo>
                    <a:pt x="1492" y="987"/>
                  </a:lnTo>
                  <a:lnTo>
                    <a:pt x="1496" y="1034"/>
                  </a:lnTo>
                  <a:lnTo>
                    <a:pt x="1503" y="1032"/>
                  </a:lnTo>
                  <a:lnTo>
                    <a:pt x="1496" y="1032"/>
                  </a:lnTo>
                  <a:lnTo>
                    <a:pt x="1496" y="1077"/>
                  </a:lnTo>
                  <a:lnTo>
                    <a:pt x="1496" y="1117"/>
                  </a:lnTo>
                  <a:lnTo>
                    <a:pt x="1503" y="1117"/>
                  </a:lnTo>
                  <a:lnTo>
                    <a:pt x="1496" y="1117"/>
                  </a:lnTo>
                  <a:lnTo>
                    <a:pt x="1490" y="1151"/>
                  </a:lnTo>
                  <a:lnTo>
                    <a:pt x="1497" y="1151"/>
                  </a:lnTo>
                  <a:lnTo>
                    <a:pt x="1490" y="1149"/>
                  </a:lnTo>
                  <a:lnTo>
                    <a:pt x="1485" y="1163"/>
                  </a:lnTo>
                  <a:lnTo>
                    <a:pt x="1480" y="1177"/>
                  </a:lnTo>
                  <a:lnTo>
                    <a:pt x="1487" y="1178"/>
                  </a:lnTo>
                  <a:lnTo>
                    <a:pt x="1481" y="1175"/>
                  </a:lnTo>
                  <a:lnTo>
                    <a:pt x="1476" y="1185"/>
                  </a:lnTo>
                  <a:lnTo>
                    <a:pt x="1481" y="1188"/>
                  </a:lnTo>
                  <a:lnTo>
                    <a:pt x="1476" y="1183"/>
                  </a:lnTo>
                  <a:lnTo>
                    <a:pt x="1469" y="1190"/>
                  </a:lnTo>
                  <a:lnTo>
                    <a:pt x="1474" y="1195"/>
                  </a:lnTo>
                  <a:lnTo>
                    <a:pt x="1469" y="1190"/>
                  </a:lnTo>
                  <a:lnTo>
                    <a:pt x="1455" y="1202"/>
                  </a:lnTo>
                  <a:lnTo>
                    <a:pt x="1460" y="1207"/>
                  </a:lnTo>
                  <a:lnTo>
                    <a:pt x="1457" y="1202"/>
                  </a:lnTo>
                  <a:lnTo>
                    <a:pt x="1443" y="1210"/>
                  </a:lnTo>
                  <a:lnTo>
                    <a:pt x="1446" y="1215"/>
                  </a:lnTo>
                  <a:lnTo>
                    <a:pt x="1445" y="1209"/>
                  </a:lnTo>
                  <a:lnTo>
                    <a:pt x="1429" y="1214"/>
                  </a:lnTo>
                  <a:lnTo>
                    <a:pt x="1417" y="1217"/>
                  </a:lnTo>
                  <a:lnTo>
                    <a:pt x="1418" y="1224"/>
                  </a:lnTo>
                  <a:lnTo>
                    <a:pt x="1418" y="1217"/>
                  </a:lnTo>
                  <a:lnTo>
                    <a:pt x="1403" y="1219"/>
                  </a:lnTo>
                  <a:lnTo>
                    <a:pt x="1403" y="1226"/>
                  </a:lnTo>
                  <a:lnTo>
                    <a:pt x="1403" y="1219"/>
                  </a:lnTo>
                  <a:lnTo>
                    <a:pt x="1390" y="1219"/>
                  </a:lnTo>
                  <a:lnTo>
                    <a:pt x="1390" y="1226"/>
                  </a:lnTo>
                  <a:lnTo>
                    <a:pt x="1392" y="1219"/>
                  </a:lnTo>
                  <a:lnTo>
                    <a:pt x="1376" y="1217"/>
                  </a:lnTo>
                  <a:lnTo>
                    <a:pt x="1375" y="1224"/>
                  </a:lnTo>
                  <a:lnTo>
                    <a:pt x="1378" y="1217"/>
                  </a:lnTo>
                  <a:lnTo>
                    <a:pt x="1366" y="1212"/>
                  </a:lnTo>
                  <a:lnTo>
                    <a:pt x="1334" y="1202"/>
                  </a:lnTo>
                  <a:lnTo>
                    <a:pt x="1331" y="1209"/>
                  </a:lnTo>
                  <a:lnTo>
                    <a:pt x="1334" y="1204"/>
                  </a:lnTo>
                  <a:lnTo>
                    <a:pt x="1306" y="1188"/>
                  </a:lnTo>
                  <a:lnTo>
                    <a:pt x="1277" y="1171"/>
                  </a:lnTo>
                  <a:lnTo>
                    <a:pt x="1273" y="1177"/>
                  </a:lnTo>
                  <a:lnTo>
                    <a:pt x="1278" y="1171"/>
                  </a:lnTo>
                  <a:lnTo>
                    <a:pt x="1250" y="1154"/>
                  </a:lnTo>
                  <a:lnTo>
                    <a:pt x="1247" y="1151"/>
                  </a:lnTo>
                  <a:lnTo>
                    <a:pt x="1249" y="1153"/>
                  </a:lnTo>
                  <a:lnTo>
                    <a:pt x="1219" y="1139"/>
                  </a:lnTo>
                  <a:lnTo>
                    <a:pt x="1235" y="1146"/>
                  </a:lnTo>
                  <a:lnTo>
                    <a:pt x="1219" y="1139"/>
                  </a:lnTo>
                  <a:lnTo>
                    <a:pt x="1187" y="1126"/>
                  </a:lnTo>
                  <a:lnTo>
                    <a:pt x="1186" y="1126"/>
                  </a:lnTo>
                  <a:lnTo>
                    <a:pt x="1172" y="1122"/>
                  </a:lnTo>
                  <a:lnTo>
                    <a:pt x="1166" y="1121"/>
                  </a:lnTo>
                  <a:lnTo>
                    <a:pt x="1172" y="1122"/>
                  </a:lnTo>
                  <a:lnTo>
                    <a:pt x="1156" y="1121"/>
                  </a:lnTo>
                  <a:lnTo>
                    <a:pt x="1154" y="1127"/>
                  </a:lnTo>
                  <a:lnTo>
                    <a:pt x="1156" y="1121"/>
                  </a:lnTo>
                  <a:lnTo>
                    <a:pt x="1142" y="1117"/>
                  </a:lnTo>
                  <a:lnTo>
                    <a:pt x="1140" y="1117"/>
                  </a:lnTo>
                  <a:lnTo>
                    <a:pt x="1138" y="1117"/>
                  </a:lnTo>
                  <a:lnTo>
                    <a:pt x="1123" y="1121"/>
                  </a:lnTo>
                  <a:lnTo>
                    <a:pt x="1124" y="1127"/>
                  </a:lnTo>
                  <a:lnTo>
                    <a:pt x="1124" y="1121"/>
                  </a:lnTo>
                  <a:lnTo>
                    <a:pt x="1107" y="1122"/>
                  </a:lnTo>
                  <a:lnTo>
                    <a:pt x="1103" y="1124"/>
                  </a:lnTo>
                  <a:lnTo>
                    <a:pt x="1088" y="1132"/>
                  </a:lnTo>
                  <a:lnTo>
                    <a:pt x="1072" y="1141"/>
                  </a:lnTo>
                  <a:lnTo>
                    <a:pt x="1056" y="1149"/>
                  </a:lnTo>
                  <a:lnTo>
                    <a:pt x="1054" y="1149"/>
                  </a:lnTo>
                  <a:lnTo>
                    <a:pt x="1037" y="1166"/>
                  </a:lnTo>
                  <a:lnTo>
                    <a:pt x="1021" y="1183"/>
                  </a:lnTo>
                  <a:lnTo>
                    <a:pt x="1019" y="1185"/>
                  </a:lnTo>
                  <a:lnTo>
                    <a:pt x="1021" y="1185"/>
                  </a:lnTo>
                  <a:lnTo>
                    <a:pt x="1005" y="1205"/>
                  </a:lnTo>
                  <a:lnTo>
                    <a:pt x="988" y="1231"/>
                  </a:lnTo>
                  <a:lnTo>
                    <a:pt x="986" y="1231"/>
                  </a:lnTo>
                  <a:lnTo>
                    <a:pt x="986" y="1232"/>
                  </a:lnTo>
                  <a:lnTo>
                    <a:pt x="979" y="1249"/>
                  </a:lnTo>
                  <a:lnTo>
                    <a:pt x="979" y="1248"/>
                  </a:lnTo>
                  <a:lnTo>
                    <a:pt x="979" y="1249"/>
                  </a:lnTo>
                  <a:lnTo>
                    <a:pt x="976" y="1268"/>
                  </a:lnTo>
                  <a:lnTo>
                    <a:pt x="970" y="1293"/>
                  </a:lnTo>
                  <a:lnTo>
                    <a:pt x="976" y="1270"/>
                  </a:lnTo>
                  <a:lnTo>
                    <a:pt x="972" y="1292"/>
                  </a:lnTo>
                  <a:lnTo>
                    <a:pt x="972" y="1315"/>
                  </a:lnTo>
                  <a:lnTo>
                    <a:pt x="972" y="1317"/>
                  </a:lnTo>
                  <a:lnTo>
                    <a:pt x="976" y="1341"/>
                  </a:lnTo>
                  <a:lnTo>
                    <a:pt x="974" y="1329"/>
                  </a:lnTo>
                  <a:lnTo>
                    <a:pt x="976" y="1341"/>
                  </a:lnTo>
                  <a:lnTo>
                    <a:pt x="981" y="1366"/>
                  </a:lnTo>
                  <a:lnTo>
                    <a:pt x="981" y="1370"/>
                  </a:lnTo>
                  <a:lnTo>
                    <a:pt x="981" y="1368"/>
                  </a:lnTo>
                  <a:lnTo>
                    <a:pt x="991" y="1390"/>
                  </a:lnTo>
                  <a:lnTo>
                    <a:pt x="990" y="1388"/>
                  </a:lnTo>
                  <a:lnTo>
                    <a:pt x="993" y="1392"/>
                  </a:lnTo>
                  <a:lnTo>
                    <a:pt x="1007" y="1414"/>
                  </a:lnTo>
                  <a:lnTo>
                    <a:pt x="1025" y="1436"/>
                  </a:lnTo>
                  <a:lnTo>
                    <a:pt x="1026" y="1438"/>
                  </a:lnTo>
                  <a:lnTo>
                    <a:pt x="1025" y="1438"/>
                  </a:lnTo>
                  <a:lnTo>
                    <a:pt x="1044" y="1454"/>
                  </a:lnTo>
                  <a:lnTo>
                    <a:pt x="1042" y="1453"/>
                  </a:lnTo>
                  <a:lnTo>
                    <a:pt x="1046" y="1454"/>
                  </a:lnTo>
                  <a:lnTo>
                    <a:pt x="1060" y="1463"/>
                  </a:lnTo>
                  <a:lnTo>
                    <a:pt x="1049" y="1456"/>
                  </a:lnTo>
                  <a:lnTo>
                    <a:pt x="1060" y="1463"/>
                  </a:lnTo>
                  <a:lnTo>
                    <a:pt x="1072" y="1470"/>
                  </a:lnTo>
                  <a:lnTo>
                    <a:pt x="1075" y="1471"/>
                  </a:lnTo>
                  <a:lnTo>
                    <a:pt x="1074" y="1470"/>
                  </a:lnTo>
                  <a:lnTo>
                    <a:pt x="1086" y="1475"/>
                  </a:lnTo>
                  <a:lnTo>
                    <a:pt x="1102" y="1480"/>
                  </a:lnTo>
                  <a:lnTo>
                    <a:pt x="1103" y="1482"/>
                  </a:lnTo>
                  <a:lnTo>
                    <a:pt x="1121" y="1483"/>
                  </a:lnTo>
                  <a:lnTo>
                    <a:pt x="1121" y="1475"/>
                  </a:lnTo>
                  <a:lnTo>
                    <a:pt x="1119" y="1482"/>
                  </a:lnTo>
                  <a:lnTo>
                    <a:pt x="1135" y="1485"/>
                  </a:lnTo>
                  <a:lnTo>
                    <a:pt x="1138" y="1487"/>
                  </a:lnTo>
                  <a:lnTo>
                    <a:pt x="1137" y="1487"/>
                  </a:lnTo>
                  <a:lnTo>
                    <a:pt x="1154" y="1487"/>
                  </a:lnTo>
                  <a:lnTo>
                    <a:pt x="1173" y="1487"/>
                  </a:lnTo>
                  <a:lnTo>
                    <a:pt x="1170" y="1487"/>
                  </a:lnTo>
                  <a:lnTo>
                    <a:pt x="1175" y="1485"/>
                  </a:lnTo>
                  <a:lnTo>
                    <a:pt x="1196" y="1482"/>
                  </a:lnTo>
                  <a:lnTo>
                    <a:pt x="1194" y="1475"/>
                  </a:lnTo>
                  <a:lnTo>
                    <a:pt x="1196" y="1483"/>
                  </a:lnTo>
                  <a:lnTo>
                    <a:pt x="1217" y="1482"/>
                  </a:lnTo>
                  <a:lnTo>
                    <a:pt x="1214" y="1482"/>
                  </a:lnTo>
                  <a:lnTo>
                    <a:pt x="1217" y="1480"/>
                  </a:lnTo>
                  <a:lnTo>
                    <a:pt x="1240" y="1473"/>
                  </a:lnTo>
                  <a:lnTo>
                    <a:pt x="1245" y="1471"/>
                  </a:lnTo>
                  <a:lnTo>
                    <a:pt x="1242" y="1473"/>
                  </a:lnTo>
                  <a:lnTo>
                    <a:pt x="1264" y="1465"/>
                  </a:lnTo>
                  <a:lnTo>
                    <a:pt x="1301" y="1451"/>
                  </a:lnTo>
                  <a:lnTo>
                    <a:pt x="1298" y="1444"/>
                  </a:lnTo>
                  <a:lnTo>
                    <a:pt x="1299" y="1451"/>
                  </a:lnTo>
                  <a:lnTo>
                    <a:pt x="1331" y="1443"/>
                  </a:lnTo>
                  <a:lnTo>
                    <a:pt x="1361" y="1434"/>
                  </a:lnTo>
                  <a:lnTo>
                    <a:pt x="1359" y="1427"/>
                  </a:lnTo>
                  <a:lnTo>
                    <a:pt x="1359" y="1436"/>
                  </a:lnTo>
                  <a:lnTo>
                    <a:pt x="1389" y="1434"/>
                  </a:lnTo>
                  <a:lnTo>
                    <a:pt x="1389" y="1426"/>
                  </a:lnTo>
                  <a:lnTo>
                    <a:pt x="1389" y="1434"/>
                  </a:lnTo>
                  <a:lnTo>
                    <a:pt x="1401" y="1436"/>
                  </a:lnTo>
                  <a:lnTo>
                    <a:pt x="1401" y="1427"/>
                  </a:lnTo>
                  <a:lnTo>
                    <a:pt x="1399" y="1434"/>
                  </a:lnTo>
                  <a:lnTo>
                    <a:pt x="1411" y="1438"/>
                  </a:lnTo>
                  <a:lnTo>
                    <a:pt x="1413" y="1431"/>
                  </a:lnTo>
                  <a:lnTo>
                    <a:pt x="1410" y="1438"/>
                  </a:lnTo>
                  <a:lnTo>
                    <a:pt x="1418" y="1443"/>
                  </a:lnTo>
                  <a:lnTo>
                    <a:pt x="1432" y="1449"/>
                  </a:lnTo>
                  <a:lnTo>
                    <a:pt x="1436" y="1443"/>
                  </a:lnTo>
                  <a:lnTo>
                    <a:pt x="1431" y="1448"/>
                  </a:lnTo>
                  <a:lnTo>
                    <a:pt x="1441" y="1458"/>
                  </a:lnTo>
                  <a:lnTo>
                    <a:pt x="1446" y="1453"/>
                  </a:lnTo>
                  <a:lnTo>
                    <a:pt x="1441" y="1458"/>
                  </a:lnTo>
                  <a:lnTo>
                    <a:pt x="1450" y="1471"/>
                  </a:lnTo>
                  <a:lnTo>
                    <a:pt x="1460" y="1485"/>
                  </a:lnTo>
                  <a:lnTo>
                    <a:pt x="1466" y="1480"/>
                  </a:lnTo>
                  <a:lnTo>
                    <a:pt x="1459" y="1483"/>
                  </a:lnTo>
                  <a:lnTo>
                    <a:pt x="1467" y="1504"/>
                  </a:lnTo>
                  <a:lnTo>
                    <a:pt x="1474" y="1500"/>
                  </a:lnTo>
                  <a:lnTo>
                    <a:pt x="1467" y="1502"/>
                  </a:lnTo>
                  <a:lnTo>
                    <a:pt x="1474" y="1524"/>
                  </a:lnTo>
                  <a:lnTo>
                    <a:pt x="1481" y="1548"/>
                  </a:lnTo>
                  <a:lnTo>
                    <a:pt x="1490" y="1576"/>
                  </a:lnTo>
                  <a:lnTo>
                    <a:pt x="1497" y="1575"/>
                  </a:lnTo>
                  <a:lnTo>
                    <a:pt x="1490" y="1576"/>
                  </a:lnTo>
                  <a:lnTo>
                    <a:pt x="1496" y="1607"/>
                  </a:lnTo>
                  <a:lnTo>
                    <a:pt x="1501" y="1639"/>
                  </a:lnTo>
                  <a:lnTo>
                    <a:pt x="1508" y="1637"/>
                  </a:lnTo>
                  <a:lnTo>
                    <a:pt x="1501" y="1639"/>
                  </a:lnTo>
                  <a:lnTo>
                    <a:pt x="1506" y="1673"/>
                  </a:lnTo>
                  <a:lnTo>
                    <a:pt x="1513" y="1671"/>
                  </a:lnTo>
                  <a:lnTo>
                    <a:pt x="1506" y="1671"/>
                  </a:lnTo>
                  <a:lnTo>
                    <a:pt x="1508" y="1707"/>
                  </a:lnTo>
                  <a:lnTo>
                    <a:pt x="1508" y="1743"/>
                  </a:lnTo>
                  <a:lnTo>
                    <a:pt x="1508" y="1778"/>
                  </a:lnTo>
                  <a:lnTo>
                    <a:pt x="1508" y="1814"/>
                  </a:lnTo>
                  <a:lnTo>
                    <a:pt x="1515" y="1814"/>
                  </a:lnTo>
                  <a:lnTo>
                    <a:pt x="1508" y="1814"/>
                  </a:lnTo>
                  <a:lnTo>
                    <a:pt x="1503" y="1851"/>
                  </a:lnTo>
                  <a:lnTo>
                    <a:pt x="1497" y="1887"/>
                  </a:lnTo>
                  <a:lnTo>
                    <a:pt x="1492" y="1922"/>
                  </a:lnTo>
                  <a:lnTo>
                    <a:pt x="1499" y="1922"/>
                  </a:lnTo>
                  <a:lnTo>
                    <a:pt x="1492" y="1921"/>
                  </a:lnTo>
                  <a:lnTo>
                    <a:pt x="1481" y="1954"/>
                  </a:lnTo>
                  <a:lnTo>
                    <a:pt x="1473" y="1988"/>
                  </a:lnTo>
                  <a:lnTo>
                    <a:pt x="1480" y="1990"/>
                  </a:lnTo>
                  <a:lnTo>
                    <a:pt x="1474" y="1988"/>
                  </a:lnTo>
                  <a:lnTo>
                    <a:pt x="1460" y="2019"/>
                  </a:lnTo>
                  <a:lnTo>
                    <a:pt x="1466" y="2021"/>
                  </a:lnTo>
                  <a:lnTo>
                    <a:pt x="1466" y="2014"/>
                  </a:lnTo>
                  <a:lnTo>
                    <a:pt x="1390" y="2010"/>
                  </a:lnTo>
                  <a:lnTo>
                    <a:pt x="1390" y="2017"/>
                  </a:lnTo>
                  <a:lnTo>
                    <a:pt x="1392" y="2010"/>
                  </a:lnTo>
                  <a:lnTo>
                    <a:pt x="1319" y="2005"/>
                  </a:lnTo>
                  <a:lnTo>
                    <a:pt x="1250" y="2000"/>
                  </a:lnTo>
                  <a:lnTo>
                    <a:pt x="1186" y="1995"/>
                  </a:lnTo>
                  <a:lnTo>
                    <a:pt x="1131" y="1988"/>
                  </a:lnTo>
                  <a:lnTo>
                    <a:pt x="1082" y="1983"/>
                  </a:lnTo>
                  <a:lnTo>
                    <a:pt x="1081" y="1990"/>
                  </a:lnTo>
                  <a:lnTo>
                    <a:pt x="1082" y="1983"/>
                  </a:lnTo>
                  <a:lnTo>
                    <a:pt x="1046" y="1976"/>
                  </a:lnTo>
                  <a:lnTo>
                    <a:pt x="1037" y="1975"/>
                  </a:lnTo>
                  <a:lnTo>
                    <a:pt x="1046" y="1976"/>
                  </a:lnTo>
                  <a:lnTo>
                    <a:pt x="1021" y="1975"/>
                  </a:lnTo>
                  <a:lnTo>
                    <a:pt x="1019" y="1975"/>
                  </a:lnTo>
                  <a:lnTo>
                    <a:pt x="1004" y="1976"/>
                  </a:lnTo>
                  <a:lnTo>
                    <a:pt x="1000" y="1978"/>
                  </a:lnTo>
                  <a:lnTo>
                    <a:pt x="984" y="1987"/>
                  </a:lnTo>
                  <a:lnTo>
                    <a:pt x="981" y="1988"/>
                  </a:lnTo>
                  <a:lnTo>
                    <a:pt x="984" y="1987"/>
                  </a:lnTo>
                  <a:lnTo>
                    <a:pt x="970" y="1997"/>
                  </a:lnTo>
                  <a:lnTo>
                    <a:pt x="969" y="1997"/>
                  </a:lnTo>
                  <a:lnTo>
                    <a:pt x="956" y="2009"/>
                  </a:lnTo>
                  <a:lnTo>
                    <a:pt x="956" y="2010"/>
                  </a:lnTo>
                  <a:lnTo>
                    <a:pt x="944" y="2027"/>
                  </a:lnTo>
                  <a:lnTo>
                    <a:pt x="948" y="2022"/>
                  </a:lnTo>
                  <a:lnTo>
                    <a:pt x="944" y="2027"/>
                  </a:lnTo>
                  <a:lnTo>
                    <a:pt x="934" y="2044"/>
                  </a:lnTo>
                  <a:lnTo>
                    <a:pt x="932" y="2048"/>
                  </a:lnTo>
                  <a:lnTo>
                    <a:pt x="932" y="2046"/>
                  </a:lnTo>
                  <a:lnTo>
                    <a:pt x="923" y="2066"/>
                  </a:lnTo>
                  <a:lnTo>
                    <a:pt x="923" y="2065"/>
                  </a:lnTo>
                  <a:lnTo>
                    <a:pt x="923" y="2066"/>
                  </a:lnTo>
                  <a:lnTo>
                    <a:pt x="918" y="2090"/>
                  </a:lnTo>
                  <a:lnTo>
                    <a:pt x="913" y="2112"/>
                  </a:lnTo>
                  <a:lnTo>
                    <a:pt x="913" y="2115"/>
                  </a:lnTo>
                  <a:lnTo>
                    <a:pt x="913" y="2114"/>
                  </a:lnTo>
                  <a:lnTo>
                    <a:pt x="913" y="2136"/>
                  </a:lnTo>
                  <a:lnTo>
                    <a:pt x="913" y="2163"/>
                  </a:lnTo>
                  <a:lnTo>
                    <a:pt x="913" y="2161"/>
                  </a:lnTo>
                  <a:lnTo>
                    <a:pt x="913" y="2165"/>
                  </a:lnTo>
                  <a:lnTo>
                    <a:pt x="918" y="2190"/>
                  </a:lnTo>
                  <a:lnTo>
                    <a:pt x="918" y="2192"/>
                  </a:lnTo>
                  <a:lnTo>
                    <a:pt x="927" y="2214"/>
                  </a:lnTo>
                  <a:lnTo>
                    <a:pt x="937" y="2239"/>
                  </a:lnTo>
                  <a:lnTo>
                    <a:pt x="937" y="2236"/>
                  </a:lnTo>
                  <a:lnTo>
                    <a:pt x="939" y="2239"/>
                  </a:lnTo>
                  <a:lnTo>
                    <a:pt x="953" y="2263"/>
                  </a:lnTo>
                  <a:lnTo>
                    <a:pt x="955" y="2268"/>
                  </a:lnTo>
                  <a:lnTo>
                    <a:pt x="953" y="2265"/>
                  </a:lnTo>
                  <a:lnTo>
                    <a:pt x="972" y="2285"/>
                  </a:lnTo>
                  <a:lnTo>
                    <a:pt x="991" y="2307"/>
                  </a:lnTo>
                  <a:lnTo>
                    <a:pt x="997" y="2302"/>
                  </a:lnTo>
                  <a:lnTo>
                    <a:pt x="991" y="2305"/>
                  </a:lnTo>
                  <a:lnTo>
                    <a:pt x="1007" y="2331"/>
                  </a:lnTo>
                  <a:lnTo>
                    <a:pt x="1012" y="2327"/>
                  </a:lnTo>
                  <a:lnTo>
                    <a:pt x="1005" y="2331"/>
                  </a:lnTo>
                  <a:lnTo>
                    <a:pt x="1018" y="2359"/>
                  </a:lnTo>
                  <a:lnTo>
                    <a:pt x="1025" y="2356"/>
                  </a:lnTo>
                  <a:lnTo>
                    <a:pt x="1018" y="2358"/>
                  </a:lnTo>
                  <a:lnTo>
                    <a:pt x="1025" y="2383"/>
                  </a:lnTo>
                  <a:lnTo>
                    <a:pt x="1032" y="2381"/>
                  </a:lnTo>
                  <a:lnTo>
                    <a:pt x="1025" y="2383"/>
                  </a:lnTo>
                  <a:lnTo>
                    <a:pt x="1030" y="2410"/>
                  </a:lnTo>
                  <a:lnTo>
                    <a:pt x="1037" y="2409"/>
                  </a:lnTo>
                  <a:lnTo>
                    <a:pt x="1030" y="2409"/>
                  </a:lnTo>
                  <a:lnTo>
                    <a:pt x="1028" y="2434"/>
                  </a:lnTo>
                  <a:lnTo>
                    <a:pt x="1025" y="2461"/>
                  </a:lnTo>
                  <a:lnTo>
                    <a:pt x="1032" y="2461"/>
                  </a:lnTo>
                  <a:lnTo>
                    <a:pt x="1025" y="2459"/>
                  </a:lnTo>
                  <a:lnTo>
                    <a:pt x="1014" y="2485"/>
                  </a:lnTo>
                  <a:lnTo>
                    <a:pt x="1005" y="2509"/>
                  </a:lnTo>
                  <a:lnTo>
                    <a:pt x="1012" y="2510"/>
                  </a:lnTo>
                  <a:lnTo>
                    <a:pt x="1007" y="2507"/>
                  </a:lnTo>
                  <a:lnTo>
                    <a:pt x="988" y="2531"/>
                  </a:lnTo>
                  <a:lnTo>
                    <a:pt x="993" y="2534"/>
                  </a:lnTo>
                  <a:lnTo>
                    <a:pt x="988" y="2529"/>
                  </a:lnTo>
                  <a:lnTo>
                    <a:pt x="969" y="2548"/>
                  </a:lnTo>
                  <a:lnTo>
                    <a:pt x="974" y="2553"/>
                  </a:lnTo>
                  <a:lnTo>
                    <a:pt x="970" y="2548"/>
                  </a:lnTo>
                  <a:lnTo>
                    <a:pt x="946" y="2566"/>
                  </a:lnTo>
                  <a:lnTo>
                    <a:pt x="921" y="2581"/>
                  </a:lnTo>
                  <a:lnTo>
                    <a:pt x="925" y="2587"/>
                  </a:lnTo>
                  <a:lnTo>
                    <a:pt x="923" y="2580"/>
                  </a:lnTo>
                  <a:lnTo>
                    <a:pt x="893" y="2593"/>
                  </a:lnTo>
                  <a:lnTo>
                    <a:pt x="895" y="2600"/>
                  </a:lnTo>
                  <a:lnTo>
                    <a:pt x="895" y="2593"/>
                  </a:lnTo>
                  <a:lnTo>
                    <a:pt x="858" y="2600"/>
                  </a:lnTo>
                  <a:lnTo>
                    <a:pt x="858" y="2607"/>
                  </a:lnTo>
                  <a:lnTo>
                    <a:pt x="858" y="2600"/>
                  </a:lnTo>
                  <a:lnTo>
                    <a:pt x="825" y="2604"/>
                  </a:lnTo>
                  <a:lnTo>
                    <a:pt x="825" y="2610"/>
                  </a:lnTo>
                  <a:lnTo>
                    <a:pt x="825" y="2604"/>
                  </a:lnTo>
                  <a:lnTo>
                    <a:pt x="806" y="2604"/>
                  </a:lnTo>
                  <a:lnTo>
                    <a:pt x="786" y="2604"/>
                  </a:lnTo>
                  <a:lnTo>
                    <a:pt x="786" y="2610"/>
                  </a:lnTo>
                  <a:lnTo>
                    <a:pt x="788" y="2604"/>
                  </a:lnTo>
                  <a:lnTo>
                    <a:pt x="772" y="2600"/>
                  </a:lnTo>
                  <a:lnTo>
                    <a:pt x="755" y="2595"/>
                  </a:lnTo>
                  <a:lnTo>
                    <a:pt x="753" y="2602"/>
                  </a:lnTo>
                  <a:lnTo>
                    <a:pt x="757" y="2595"/>
                  </a:lnTo>
                  <a:lnTo>
                    <a:pt x="741" y="2590"/>
                  </a:lnTo>
                  <a:lnTo>
                    <a:pt x="729" y="2585"/>
                  </a:lnTo>
                  <a:lnTo>
                    <a:pt x="725" y="2592"/>
                  </a:lnTo>
                  <a:lnTo>
                    <a:pt x="729" y="2587"/>
                  </a:lnTo>
                  <a:lnTo>
                    <a:pt x="713" y="2578"/>
                  </a:lnTo>
                  <a:lnTo>
                    <a:pt x="709" y="2583"/>
                  </a:lnTo>
                  <a:lnTo>
                    <a:pt x="715" y="2578"/>
                  </a:lnTo>
                  <a:lnTo>
                    <a:pt x="702" y="2570"/>
                  </a:lnTo>
                  <a:lnTo>
                    <a:pt x="697" y="2575"/>
                  </a:lnTo>
                  <a:lnTo>
                    <a:pt x="702" y="2570"/>
                  </a:lnTo>
                  <a:lnTo>
                    <a:pt x="678" y="2548"/>
                  </a:lnTo>
                  <a:lnTo>
                    <a:pt x="673" y="2553"/>
                  </a:lnTo>
                  <a:lnTo>
                    <a:pt x="680" y="2548"/>
                  </a:lnTo>
                  <a:lnTo>
                    <a:pt x="664" y="2529"/>
                  </a:lnTo>
                  <a:lnTo>
                    <a:pt x="657" y="2534"/>
                  </a:lnTo>
                  <a:lnTo>
                    <a:pt x="664" y="2531"/>
                  </a:lnTo>
                  <a:lnTo>
                    <a:pt x="646" y="2505"/>
                  </a:lnTo>
                  <a:lnTo>
                    <a:pt x="639" y="2509"/>
                  </a:lnTo>
                  <a:lnTo>
                    <a:pt x="646" y="2507"/>
                  </a:lnTo>
                  <a:lnTo>
                    <a:pt x="636" y="2478"/>
                  </a:lnTo>
                  <a:lnTo>
                    <a:pt x="629" y="2480"/>
                  </a:lnTo>
                  <a:lnTo>
                    <a:pt x="636" y="2478"/>
                  </a:lnTo>
                  <a:lnTo>
                    <a:pt x="627" y="2451"/>
                  </a:lnTo>
                  <a:lnTo>
                    <a:pt x="620" y="2453"/>
                  </a:lnTo>
                  <a:lnTo>
                    <a:pt x="627" y="2453"/>
                  </a:lnTo>
                  <a:lnTo>
                    <a:pt x="622" y="2424"/>
                  </a:lnTo>
                  <a:lnTo>
                    <a:pt x="615" y="2424"/>
                  </a:lnTo>
                  <a:lnTo>
                    <a:pt x="624" y="2424"/>
                  </a:lnTo>
                  <a:lnTo>
                    <a:pt x="624" y="2393"/>
                  </a:lnTo>
                  <a:lnTo>
                    <a:pt x="615" y="2393"/>
                  </a:lnTo>
                  <a:lnTo>
                    <a:pt x="624" y="2395"/>
                  </a:lnTo>
                  <a:lnTo>
                    <a:pt x="627" y="2366"/>
                  </a:lnTo>
                  <a:lnTo>
                    <a:pt x="618" y="2365"/>
                  </a:lnTo>
                  <a:lnTo>
                    <a:pt x="625" y="2366"/>
                  </a:lnTo>
                  <a:lnTo>
                    <a:pt x="631" y="2339"/>
                  </a:lnTo>
                  <a:lnTo>
                    <a:pt x="624" y="2337"/>
                  </a:lnTo>
                  <a:lnTo>
                    <a:pt x="631" y="2341"/>
                  </a:lnTo>
                  <a:lnTo>
                    <a:pt x="641" y="2315"/>
                  </a:lnTo>
                  <a:lnTo>
                    <a:pt x="634" y="2312"/>
                  </a:lnTo>
                  <a:lnTo>
                    <a:pt x="641" y="2315"/>
                  </a:lnTo>
                  <a:lnTo>
                    <a:pt x="652" y="2293"/>
                  </a:lnTo>
                  <a:lnTo>
                    <a:pt x="645" y="2290"/>
                  </a:lnTo>
                  <a:lnTo>
                    <a:pt x="652" y="2295"/>
                  </a:lnTo>
                  <a:lnTo>
                    <a:pt x="669" y="2273"/>
                  </a:lnTo>
                  <a:lnTo>
                    <a:pt x="662" y="2268"/>
                  </a:lnTo>
                  <a:lnTo>
                    <a:pt x="667" y="2273"/>
                  </a:lnTo>
                  <a:lnTo>
                    <a:pt x="681" y="2259"/>
                  </a:lnTo>
                  <a:lnTo>
                    <a:pt x="683" y="2259"/>
                  </a:lnTo>
                  <a:lnTo>
                    <a:pt x="695" y="2243"/>
                  </a:lnTo>
                  <a:lnTo>
                    <a:pt x="690" y="2248"/>
                  </a:lnTo>
                  <a:lnTo>
                    <a:pt x="695" y="2241"/>
                  </a:lnTo>
                  <a:lnTo>
                    <a:pt x="706" y="2224"/>
                  </a:lnTo>
                  <a:lnTo>
                    <a:pt x="706" y="2222"/>
                  </a:lnTo>
                  <a:lnTo>
                    <a:pt x="706" y="2224"/>
                  </a:lnTo>
                  <a:lnTo>
                    <a:pt x="713" y="2205"/>
                  </a:lnTo>
                  <a:lnTo>
                    <a:pt x="711" y="2209"/>
                  </a:lnTo>
                  <a:lnTo>
                    <a:pt x="713" y="2204"/>
                  </a:lnTo>
                  <a:lnTo>
                    <a:pt x="718" y="2187"/>
                  </a:lnTo>
                  <a:lnTo>
                    <a:pt x="722" y="2168"/>
                  </a:lnTo>
                  <a:lnTo>
                    <a:pt x="722" y="2166"/>
                  </a:lnTo>
                  <a:lnTo>
                    <a:pt x="722" y="2165"/>
                  </a:lnTo>
                  <a:lnTo>
                    <a:pt x="718" y="2148"/>
                  </a:lnTo>
                  <a:lnTo>
                    <a:pt x="711" y="2149"/>
                  </a:lnTo>
                  <a:lnTo>
                    <a:pt x="720" y="2149"/>
                  </a:lnTo>
                  <a:lnTo>
                    <a:pt x="718" y="2132"/>
                  </a:lnTo>
                  <a:lnTo>
                    <a:pt x="718" y="2131"/>
                  </a:lnTo>
                  <a:lnTo>
                    <a:pt x="716" y="2129"/>
                  </a:lnTo>
                  <a:lnTo>
                    <a:pt x="706" y="2114"/>
                  </a:lnTo>
                  <a:lnTo>
                    <a:pt x="694" y="2095"/>
                  </a:lnTo>
                  <a:lnTo>
                    <a:pt x="692" y="2093"/>
                  </a:lnTo>
                  <a:lnTo>
                    <a:pt x="676" y="2078"/>
                  </a:lnTo>
                  <a:lnTo>
                    <a:pt x="671" y="2073"/>
                  </a:lnTo>
                  <a:lnTo>
                    <a:pt x="676" y="2078"/>
                  </a:lnTo>
                  <a:lnTo>
                    <a:pt x="657" y="2063"/>
                  </a:lnTo>
                  <a:lnTo>
                    <a:pt x="660" y="2065"/>
                  </a:lnTo>
                  <a:lnTo>
                    <a:pt x="655" y="2063"/>
                  </a:lnTo>
                  <a:lnTo>
                    <a:pt x="627" y="2048"/>
                  </a:lnTo>
                  <a:lnTo>
                    <a:pt x="624" y="2044"/>
                  </a:lnTo>
                  <a:lnTo>
                    <a:pt x="627" y="2046"/>
                  </a:lnTo>
                  <a:lnTo>
                    <a:pt x="596" y="2032"/>
                  </a:lnTo>
                  <a:lnTo>
                    <a:pt x="594" y="2032"/>
                  </a:lnTo>
                  <a:lnTo>
                    <a:pt x="559" y="2024"/>
                  </a:lnTo>
                  <a:lnTo>
                    <a:pt x="517" y="2014"/>
                  </a:lnTo>
                  <a:lnTo>
                    <a:pt x="519" y="2014"/>
                  </a:lnTo>
                  <a:lnTo>
                    <a:pt x="517" y="2014"/>
                  </a:lnTo>
                  <a:lnTo>
                    <a:pt x="475" y="2007"/>
                  </a:lnTo>
                  <a:lnTo>
                    <a:pt x="468" y="2005"/>
                  </a:lnTo>
                  <a:lnTo>
                    <a:pt x="473" y="2007"/>
                  </a:lnTo>
                  <a:lnTo>
                    <a:pt x="417" y="2005"/>
                  </a:lnTo>
                  <a:lnTo>
                    <a:pt x="352" y="2005"/>
                  </a:lnTo>
                  <a:lnTo>
                    <a:pt x="277" y="2007"/>
                  </a:lnTo>
                  <a:lnTo>
                    <a:pt x="275" y="2007"/>
                  </a:lnTo>
                  <a:lnTo>
                    <a:pt x="277" y="2007"/>
                  </a:lnTo>
                  <a:lnTo>
                    <a:pt x="205" y="2014"/>
                  </a:lnTo>
                  <a:lnTo>
                    <a:pt x="205" y="2021"/>
                  </a:lnTo>
                  <a:lnTo>
                    <a:pt x="205" y="2014"/>
                  </a:lnTo>
                  <a:lnTo>
                    <a:pt x="137" y="2019"/>
                  </a:lnTo>
                  <a:lnTo>
                    <a:pt x="144" y="2017"/>
                  </a:lnTo>
                  <a:lnTo>
                    <a:pt x="137" y="2019"/>
                  </a:lnTo>
                  <a:lnTo>
                    <a:pt x="76" y="2029"/>
                  </a:lnTo>
                  <a:lnTo>
                    <a:pt x="32" y="2036"/>
                  </a:lnTo>
                  <a:lnTo>
                    <a:pt x="32" y="2043"/>
                  </a:lnTo>
                  <a:lnTo>
                    <a:pt x="39" y="2041"/>
                  </a:lnTo>
                  <a:lnTo>
                    <a:pt x="30" y="2021"/>
                  </a:lnTo>
                  <a:lnTo>
                    <a:pt x="23" y="2022"/>
                  </a:lnTo>
                  <a:lnTo>
                    <a:pt x="30" y="2021"/>
                  </a:lnTo>
                  <a:lnTo>
                    <a:pt x="25" y="1998"/>
                  </a:lnTo>
                  <a:lnTo>
                    <a:pt x="20" y="1973"/>
                  </a:lnTo>
                  <a:lnTo>
                    <a:pt x="13" y="1975"/>
                  </a:lnTo>
                  <a:lnTo>
                    <a:pt x="21" y="1975"/>
                  </a:lnTo>
                  <a:lnTo>
                    <a:pt x="20" y="1946"/>
                  </a:lnTo>
                  <a:lnTo>
                    <a:pt x="16" y="1885"/>
                  </a:lnTo>
                  <a:lnTo>
                    <a:pt x="16" y="1819"/>
                  </a:lnTo>
                  <a:lnTo>
                    <a:pt x="7" y="1819"/>
                  </a:lnTo>
                  <a:lnTo>
                    <a:pt x="16" y="1821"/>
                  </a:lnTo>
                  <a:lnTo>
                    <a:pt x="20" y="1754"/>
                  </a:lnTo>
                  <a:lnTo>
                    <a:pt x="25" y="1688"/>
                  </a:lnTo>
                  <a:lnTo>
                    <a:pt x="32" y="1627"/>
                  </a:lnTo>
                  <a:lnTo>
                    <a:pt x="41" y="1573"/>
                  </a:lnTo>
                  <a:lnTo>
                    <a:pt x="32" y="1571"/>
                  </a:lnTo>
                  <a:lnTo>
                    <a:pt x="39" y="1573"/>
                  </a:lnTo>
                  <a:lnTo>
                    <a:pt x="44" y="1551"/>
                  </a:lnTo>
                  <a:lnTo>
                    <a:pt x="49" y="1532"/>
                  </a:lnTo>
                  <a:lnTo>
                    <a:pt x="42" y="1531"/>
                  </a:lnTo>
                  <a:lnTo>
                    <a:pt x="49" y="1536"/>
                  </a:lnTo>
                  <a:lnTo>
                    <a:pt x="60" y="1522"/>
                  </a:lnTo>
                  <a:lnTo>
                    <a:pt x="53" y="1517"/>
                  </a:lnTo>
                  <a:lnTo>
                    <a:pt x="58" y="1522"/>
                  </a:lnTo>
                  <a:lnTo>
                    <a:pt x="72" y="1509"/>
                  </a:lnTo>
                  <a:lnTo>
                    <a:pt x="67" y="1504"/>
                  </a:lnTo>
                  <a:lnTo>
                    <a:pt x="70" y="1510"/>
                  </a:lnTo>
                  <a:lnTo>
                    <a:pt x="84" y="1504"/>
                  </a:lnTo>
                  <a:lnTo>
                    <a:pt x="100" y="1495"/>
                  </a:lnTo>
                  <a:lnTo>
                    <a:pt x="97" y="1488"/>
                  </a:lnTo>
                  <a:lnTo>
                    <a:pt x="98" y="1497"/>
                  </a:lnTo>
                  <a:lnTo>
                    <a:pt x="116" y="1495"/>
                  </a:lnTo>
                  <a:lnTo>
                    <a:pt x="114" y="1487"/>
                  </a:lnTo>
                  <a:lnTo>
                    <a:pt x="114" y="1495"/>
                  </a:lnTo>
                  <a:lnTo>
                    <a:pt x="132" y="1495"/>
                  </a:lnTo>
                  <a:lnTo>
                    <a:pt x="132" y="1487"/>
                  </a:lnTo>
                  <a:lnTo>
                    <a:pt x="132" y="1495"/>
                  </a:lnTo>
                  <a:lnTo>
                    <a:pt x="151" y="1497"/>
                  </a:lnTo>
                  <a:lnTo>
                    <a:pt x="151" y="1488"/>
                  </a:lnTo>
                  <a:lnTo>
                    <a:pt x="149" y="1495"/>
                  </a:lnTo>
                  <a:lnTo>
                    <a:pt x="165" y="1500"/>
                  </a:lnTo>
                  <a:lnTo>
                    <a:pt x="155" y="1497"/>
                  </a:lnTo>
                  <a:lnTo>
                    <a:pt x="165" y="1500"/>
                  </a:lnTo>
                  <a:lnTo>
                    <a:pt x="188" y="1507"/>
                  </a:lnTo>
                  <a:lnTo>
                    <a:pt x="190" y="1500"/>
                  </a:lnTo>
                  <a:lnTo>
                    <a:pt x="186" y="1507"/>
                  </a:lnTo>
                  <a:lnTo>
                    <a:pt x="202" y="1517"/>
                  </a:lnTo>
                  <a:lnTo>
                    <a:pt x="195" y="1512"/>
                  </a:lnTo>
                  <a:lnTo>
                    <a:pt x="202" y="1517"/>
                  </a:lnTo>
                  <a:lnTo>
                    <a:pt x="223" y="1529"/>
                  </a:lnTo>
                  <a:lnTo>
                    <a:pt x="226" y="1522"/>
                  </a:lnTo>
                  <a:lnTo>
                    <a:pt x="223" y="1529"/>
                  </a:lnTo>
                  <a:lnTo>
                    <a:pt x="240" y="1541"/>
                  </a:lnTo>
                  <a:lnTo>
                    <a:pt x="244" y="1534"/>
                  </a:lnTo>
                  <a:lnTo>
                    <a:pt x="239" y="1541"/>
                  </a:lnTo>
                  <a:lnTo>
                    <a:pt x="256" y="1556"/>
                  </a:lnTo>
                  <a:lnTo>
                    <a:pt x="261" y="1549"/>
                  </a:lnTo>
                  <a:lnTo>
                    <a:pt x="256" y="1554"/>
                  </a:lnTo>
                  <a:lnTo>
                    <a:pt x="272" y="1571"/>
                  </a:lnTo>
                  <a:lnTo>
                    <a:pt x="288" y="1588"/>
                  </a:lnTo>
                  <a:lnTo>
                    <a:pt x="286" y="1587"/>
                  </a:lnTo>
                  <a:lnTo>
                    <a:pt x="289" y="1590"/>
                  </a:lnTo>
                  <a:lnTo>
                    <a:pt x="310" y="1602"/>
                  </a:lnTo>
                  <a:lnTo>
                    <a:pt x="330" y="1612"/>
                  </a:lnTo>
                  <a:lnTo>
                    <a:pt x="331" y="1612"/>
                  </a:lnTo>
                  <a:lnTo>
                    <a:pt x="354" y="1617"/>
                  </a:lnTo>
                  <a:lnTo>
                    <a:pt x="377" y="1622"/>
                  </a:lnTo>
                  <a:lnTo>
                    <a:pt x="380" y="1624"/>
                  </a:lnTo>
                  <a:lnTo>
                    <a:pt x="379" y="1624"/>
                  </a:lnTo>
                  <a:lnTo>
                    <a:pt x="401" y="1624"/>
                  </a:lnTo>
                  <a:lnTo>
                    <a:pt x="428" y="1624"/>
                  </a:lnTo>
                  <a:lnTo>
                    <a:pt x="426" y="1624"/>
                  </a:lnTo>
                  <a:lnTo>
                    <a:pt x="429" y="1622"/>
                  </a:lnTo>
                  <a:lnTo>
                    <a:pt x="452" y="1617"/>
                  </a:lnTo>
                  <a:lnTo>
                    <a:pt x="454" y="1617"/>
                  </a:lnTo>
                  <a:lnTo>
                    <a:pt x="477" y="1607"/>
                  </a:lnTo>
                  <a:lnTo>
                    <a:pt x="499" y="1597"/>
                  </a:lnTo>
                  <a:lnTo>
                    <a:pt x="501" y="1597"/>
                  </a:lnTo>
                  <a:lnTo>
                    <a:pt x="520" y="1582"/>
                  </a:lnTo>
                  <a:lnTo>
                    <a:pt x="529" y="1573"/>
                  </a:lnTo>
                  <a:lnTo>
                    <a:pt x="520" y="1582"/>
                  </a:lnTo>
                  <a:lnTo>
                    <a:pt x="540" y="1565"/>
                  </a:lnTo>
                  <a:lnTo>
                    <a:pt x="538" y="1565"/>
                  </a:lnTo>
                  <a:lnTo>
                    <a:pt x="541" y="1563"/>
                  </a:lnTo>
                  <a:lnTo>
                    <a:pt x="559" y="1539"/>
                  </a:lnTo>
                  <a:lnTo>
                    <a:pt x="557" y="1541"/>
                  </a:lnTo>
                  <a:lnTo>
                    <a:pt x="559" y="1537"/>
                  </a:lnTo>
                  <a:lnTo>
                    <a:pt x="571" y="1514"/>
                  </a:lnTo>
                  <a:lnTo>
                    <a:pt x="573" y="1510"/>
                  </a:lnTo>
                  <a:lnTo>
                    <a:pt x="571" y="1514"/>
                  </a:lnTo>
                  <a:lnTo>
                    <a:pt x="582" y="1483"/>
                  </a:lnTo>
                  <a:lnTo>
                    <a:pt x="582" y="1485"/>
                  </a:lnTo>
                  <a:lnTo>
                    <a:pt x="582" y="1482"/>
                  </a:lnTo>
                  <a:lnTo>
                    <a:pt x="589" y="1451"/>
                  </a:lnTo>
                  <a:lnTo>
                    <a:pt x="590" y="1448"/>
                  </a:lnTo>
                  <a:lnTo>
                    <a:pt x="590" y="1449"/>
                  </a:lnTo>
                  <a:lnTo>
                    <a:pt x="590" y="1432"/>
                  </a:lnTo>
                  <a:lnTo>
                    <a:pt x="590" y="1414"/>
                  </a:lnTo>
                  <a:lnTo>
                    <a:pt x="590" y="1400"/>
                  </a:lnTo>
                  <a:lnTo>
                    <a:pt x="589" y="1383"/>
                  </a:lnTo>
                  <a:lnTo>
                    <a:pt x="587" y="1382"/>
                  </a:lnTo>
                  <a:lnTo>
                    <a:pt x="582" y="1368"/>
                  </a:lnTo>
                  <a:lnTo>
                    <a:pt x="575" y="1370"/>
                  </a:lnTo>
                  <a:lnTo>
                    <a:pt x="582" y="1368"/>
                  </a:lnTo>
                  <a:lnTo>
                    <a:pt x="576" y="1351"/>
                  </a:lnTo>
                  <a:lnTo>
                    <a:pt x="576" y="1349"/>
                  </a:lnTo>
                  <a:lnTo>
                    <a:pt x="569" y="1338"/>
                  </a:lnTo>
                  <a:lnTo>
                    <a:pt x="566" y="1334"/>
                  </a:lnTo>
                  <a:lnTo>
                    <a:pt x="569" y="1338"/>
                  </a:lnTo>
                  <a:lnTo>
                    <a:pt x="561" y="1326"/>
                  </a:lnTo>
                  <a:lnTo>
                    <a:pt x="543" y="1300"/>
                  </a:lnTo>
                  <a:lnTo>
                    <a:pt x="540" y="1297"/>
                  </a:lnTo>
                  <a:lnTo>
                    <a:pt x="543" y="1299"/>
                  </a:lnTo>
                  <a:lnTo>
                    <a:pt x="522" y="1276"/>
                  </a:lnTo>
                  <a:lnTo>
                    <a:pt x="522" y="1278"/>
                  </a:lnTo>
                  <a:lnTo>
                    <a:pt x="520" y="1276"/>
                  </a:lnTo>
                  <a:lnTo>
                    <a:pt x="496" y="1260"/>
                  </a:lnTo>
                  <a:lnTo>
                    <a:pt x="471" y="1244"/>
                  </a:lnTo>
                  <a:lnTo>
                    <a:pt x="470" y="1243"/>
                  </a:lnTo>
                  <a:lnTo>
                    <a:pt x="442" y="1232"/>
                  </a:lnTo>
                  <a:lnTo>
                    <a:pt x="445" y="1234"/>
                  </a:lnTo>
                  <a:lnTo>
                    <a:pt x="440" y="1232"/>
                  </a:lnTo>
                  <a:lnTo>
                    <a:pt x="412" y="1224"/>
                  </a:lnTo>
                  <a:lnTo>
                    <a:pt x="408" y="1224"/>
                  </a:lnTo>
                  <a:lnTo>
                    <a:pt x="410" y="1224"/>
                  </a:lnTo>
                  <a:lnTo>
                    <a:pt x="382" y="1222"/>
                  </a:lnTo>
                  <a:lnTo>
                    <a:pt x="352" y="1224"/>
                  </a:lnTo>
                  <a:lnTo>
                    <a:pt x="354" y="1224"/>
                  </a:lnTo>
                  <a:lnTo>
                    <a:pt x="351" y="1224"/>
                  </a:lnTo>
                  <a:lnTo>
                    <a:pt x="326" y="1231"/>
                  </a:lnTo>
                  <a:lnTo>
                    <a:pt x="323" y="1232"/>
                  </a:lnTo>
                  <a:lnTo>
                    <a:pt x="326" y="1231"/>
                  </a:lnTo>
                  <a:lnTo>
                    <a:pt x="303" y="1239"/>
                  </a:lnTo>
                  <a:lnTo>
                    <a:pt x="307" y="1238"/>
                  </a:lnTo>
                  <a:lnTo>
                    <a:pt x="302" y="1241"/>
                  </a:lnTo>
                  <a:lnTo>
                    <a:pt x="291" y="1246"/>
                  </a:lnTo>
                  <a:lnTo>
                    <a:pt x="289" y="1246"/>
                  </a:lnTo>
                  <a:lnTo>
                    <a:pt x="281" y="1254"/>
                  </a:lnTo>
                  <a:lnTo>
                    <a:pt x="270" y="1265"/>
                  </a:lnTo>
                  <a:lnTo>
                    <a:pt x="265" y="1270"/>
                  </a:lnTo>
                  <a:lnTo>
                    <a:pt x="270" y="1265"/>
                  </a:lnTo>
                  <a:lnTo>
                    <a:pt x="261" y="1275"/>
                  </a:lnTo>
                  <a:close/>
                </a:path>
              </a:pathLst>
            </a:custGeom>
            <a:solidFill>
              <a:srgbClr val="008000"/>
            </a:solidFill>
            <a:ln w="9525">
              <a:solidFill>
                <a:schemeClr val="tx1"/>
              </a:solidFill>
              <a:round/>
              <a:headEnd/>
              <a:tailEnd/>
            </a:ln>
          </p:spPr>
          <p:txBody>
            <a:bodyPr/>
            <a:lstStyle/>
            <a:p>
              <a:endParaRPr lang="en-GB"/>
            </a:p>
          </p:txBody>
        </p:sp>
      </p:grpSp>
      <p:pic>
        <p:nvPicPr>
          <p:cNvPr id="31749" name="Picture 1" descr="X:\My Documents\My Pictures\RRDE Logo\rrlogo.gif"/>
          <p:cNvPicPr>
            <a:picLocks noChangeAspect="1" noChangeArrowheads="1"/>
          </p:cNvPicPr>
          <p:nvPr/>
        </p:nvPicPr>
        <p:blipFill>
          <a:blip r:embed="rId2" cstate="print"/>
          <a:srcRect/>
          <a:stretch>
            <a:fillRect/>
          </a:stretch>
        </p:blipFill>
        <p:spPr bwMode="auto">
          <a:xfrm>
            <a:off x="7215188" y="5873750"/>
            <a:ext cx="1674812"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740352" y="476672"/>
            <a:ext cx="1066800" cy="2362200"/>
            <a:chOff x="723" y="1647"/>
            <a:chExt cx="1524" cy="2619"/>
          </a:xfrm>
        </p:grpSpPr>
        <p:sp>
          <p:nvSpPr>
            <p:cNvPr id="32773" name="Freeform 3"/>
            <p:cNvSpPr>
              <a:spLocks/>
            </p:cNvSpPr>
            <p:nvPr/>
          </p:nvSpPr>
          <p:spPr bwMode="auto">
            <a:xfrm>
              <a:off x="730" y="1654"/>
              <a:ext cx="1508" cy="2603"/>
            </a:xfrm>
            <a:custGeom>
              <a:avLst/>
              <a:gdLst>
                <a:gd name="T0" fmla="*/ 321 w 1508"/>
                <a:gd name="T1" fmla="*/ 1231 h 2603"/>
                <a:gd name="T2" fmla="*/ 484 w 1508"/>
                <a:gd name="T3" fmla="*/ 1258 h 2603"/>
                <a:gd name="T4" fmla="*/ 568 w 1508"/>
                <a:gd name="T5" fmla="*/ 1363 h 2603"/>
                <a:gd name="T6" fmla="*/ 568 w 1508"/>
                <a:gd name="T7" fmla="*/ 1473 h 2603"/>
                <a:gd name="T8" fmla="*/ 466 w 1508"/>
                <a:gd name="T9" fmla="*/ 1593 h 2603"/>
                <a:gd name="T10" fmla="*/ 326 w 1508"/>
                <a:gd name="T11" fmla="*/ 1598 h 2603"/>
                <a:gd name="T12" fmla="*/ 219 w 1508"/>
                <a:gd name="T13" fmla="*/ 1515 h 2603"/>
                <a:gd name="T14" fmla="*/ 107 w 1508"/>
                <a:gd name="T15" fmla="*/ 1480 h 2603"/>
                <a:gd name="T16" fmla="*/ 30 w 1508"/>
                <a:gd name="T17" fmla="*/ 1542 h 2603"/>
                <a:gd name="T18" fmla="*/ 0 w 1508"/>
                <a:gd name="T19" fmla="*/ 1878 h 2603"/>
                <a:gd name="T20" fmla="*/ 69 w 1508"/>
                <a:gd name="T21" fmla="*/ 2029 h 2603"/>
                <a:gd name="T22" fmla="*/ 466 w 1508"/>
                <a:gd name="T23" fmla="*/ 2007 h 2603"/>
                <a:gd name="T24" fmla="*/ 664 w 1508"/>
                <a:gd name="T25" fmla="*/ 2076 h 2603"/>
                <a:gd name="T26" fmla="*/ 704 w 1508"/>
                <a:gd name="T27" fmla="*/ 2178 h 2603"/>
                <a:gd name="T28" fmla="*/ 638 w 1508"/>
                <a:gd name="T29" fmla="*/ 2283 h 2603"/>
                <a:gd name="T30" fmla="*/ 613 w 1508"/>
                <a:gd name="T31" fmla="*/ 2446 h 2603"/>
                <a:gd name="T32" fmla="*/ 702 w 1508"/>
                <a:gd name="T33" fmla="*/ 2576 h 2603"/>
                <a:gd name="T34" fmla="*/ 799 w 1508"/>
                <a:gd name="T35" fmla="*/ 2603 h 2603"/>
                <a:gd name="T36" fmla="*/ 967 w 1508"/>
                <a:gd name="T37" fmla="*/ 2546 h 2603"/>
                <a:gd name="T38" fmla="*/ 1030 w 1508"/>
                <a:gd name="T39" fmla="*/ 2402 h 2603"/>
                <a:gd name="T40" fmla="*/ 951 w 1508"/>
                <a:gd name="T41" fmla="*/ 2252 h 2603"/>
                <a:gd name="T42" fmla="*/ 913 w 1508"/>
                <a:gd name="T43" fmla="*/ 2107 h 2603"/>
                <a:gd name="T44" fmla="*/ 967 w 1508"/>
                <a:gd name="T45" fmla="*/ 1995 h 2603"/>
                <a:gd name="T46" fmla="*/ 1123 w 1508"/>
                <a:gd name="T47" fmla="*/ 1988 h 2603"/>
                <a:gd name="T48" fmla="*/ 1473 w 1508"/>
                <a:gd name="T49" fmla="*/ 1983 h 2603"/>
                <a:gd name="T50" fmla="*/ 1508 w 1508"/>
                <a:gd name="T51" fmla="*/ 1771 h 2603"/>
                <a:gd name="T52" fmla="*/ 1490 w 1508"/>
                <a:gd name="T53" fmla="*/ 1568 h 2603"/>
                <a:gd name="T54" fmla="*/ 1439 w 1508"/>
                <a:gd name="T55" fmla="*/ 1446 h 2603"/>
                <a:gd name="T56" fmla="*/ 1352 w 1508"/>
                <a:gd name="T57" fmla="*/ 1420 h 2603"/>
                <a:gd name="T58" fmla="*/ 1187 w 1508"/>
                <a:gd name="T59" fmla="*/ 1468 h 2603"/>
                <a:gd name="T60" fmla="*/ 1081 w 1508"/>
                <a:gd name="T61" fmla="*/ 1461 h 2603"/>
                <a:gd name="T62" fmla="*/ 991 w 1508"/>
                <a:gd name="T63" fmla="*/ 1380 h 2603"/>
                <a:gd name="T64" fmla="*/ 979 w 1508"/>
                <a:gd name="T65" fmla="*/ 1244 h 2603"/>
                <a:gd name="T66" fmla="*/ 1068 w 1508"/>
                <a:gd name="T67" fmla="*/ 1139 h 2603"/>
                <a:gd name="T68" fmla="*/ 1163 w 1508"/>
                <a:gd name="T69" fmla="*/ 1122 h 2603"/>
                <a:gd name="T70" fmla="*/ 1324 w 1508"/>
                <a:gd name="T71" fmla="*/ 1202 h 2603"/>
                <a:gd name="T72" fmla="*/ 1424 w 1508"/>
                <a:gd name="T73" fmla="*/ 1214 h 2603"/>
                <a:gd name="T74" fmla="*/ 1485 w 1508"/>
                <a:gd name="T75" fmla="*/ 1158 h 2603"/>
                <a:gd name="T76" fmla="*/ 1490 w 1508"/>
                <a:gd name="T77" fmla="*/ 927 h 2603"/>
                <a:gd name="T78" fmla="*/ 1462 w 1508"/>
                <a:gd name="T79" fmla="*/ 583 h 2603"/>
                <a:gd name="T80" fmla="*/ 1287 w 1508"/>
                <a:gd name="T81" fmla="*/ 625 h 2603"/>
                <a:gd name="T82" fmla="*/ 1033 w 1508"/>
                <a:gd name="T83" fmla="*/ 619 h 2603"/>
                <a:gd name="T84" fmla="*/ 867 w 1508"/>
                <a:gd name="T85" fmla="*/ 553 h 2603"/>
                <a:gd name="T86" fmla="*/ 837 w 1508"/>
                <a:gd name="T87" fmla="*/ 476 h 2603"/>
                <a:gd name="T88" fmla="*/ 909 w 1508"/>
                <a:gd name="T89" fmla="*/ 370 h 2603"/>
                <a:gd name="T90" fmla="*/ 981 w 1508"/>
                <a:gd name="T91" fmla="*/ 207 h 2603"/>
                <a:gd name="T92" fmla="*/ 911 w 1508"/>
                <a:gd name="T93" fmla="*/ 54 h 2603"/>
                <a:gd name="T94" fmla="*/ 741 w 1508"/>
                <a:gd name="T95" fmla="*/ 0 h 2603"/>
                <a:gd name="T96" fmla="*/ 585 w 1508"/>
                <a:gd name="T97" fmla="*/ 98 h 2603"/>
                <a:gd name="T98" fmla="*/ 541 w 1508"/>
                <a:gd name="T99" fmla="*/ 263 h 2603"/>
                <a:gd name="T100" fmla="*/ 603 w 1508"/>
                <a:gd name="T101" fmla="*/ 363 h 2603"/>
                <a:gd name="T102" fmla="*/ 660 w 1508"/>
                <a:gd name="T103" fmla="*/ 485 h 2603"/>
                <a:gd name="T104" fmla="*/ 624 w 1508"/>
                <a:gd name="T105" fmla="*/ 556 h 2603"/>
                <a:gd name="T106" fmla="*/ 330 w 1508"/>
                <a:gd name="T107" fmla="*/ 578 h 2603"/>
                <a:gd name="T108" fmla="*/ 41 w 1508"/>
                <a:gd name="T109" fmla="*/ 573 h 2603"/>
                <a:gd name="T110" fmla="*/ 25 w 1508"/>
                <a:gd name="T111" fmla="*/ 1034 h 2603"/>
                <a:gd name="T112" fmla="*/ 39 w 1508"/>
                <a:gd name="T113" fmla="*/ 1273 h 2603"/>
                <a:gd name="T114" fmla="*/ 130 w 1508"/>
                <a:gd name="T115" fmla="*/ 1329 h 2603"/>
                <a:gd name="T116" fmla="*/ 246 w 1508"/>
                <a:gd name="T117" fmla="*/ 1293 h 2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8"/>
                <a:gd name="T178" fmla="*/ 0 h 2603"/>
                <a:gd name="T179" fmla="*/ 1508 w 1508"/>
                <a:gd name="T180" fmla="*/ 2603 h 2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8" h="2603">
                  <a:moveTo>
                    <a:pt x="260" y="1273"/>
                  </a:moveTo>
                  <a:lnTo>
                    <a:pt x="268" y="1263"/>
                  </a:lnTo>
                  <a:lnTo>
                    <a:pt x="279" y="1253"/>
                  </a:lnTo>
                  <a:lnTo>
                    <a:pt x="288" y="1244"/>
                  </a:lnTo>
                  <a:lnTo>
                    <a:pt x="298" y="1239"/>
                  </a:lnTo>
                  <a:lnTo>
                    <a:pt x="321" y="1231"/>
                  </a:lnTo>
                  <a:lnTo>
                    <a:pt x="345" y="1224"/>
                  </a:lnTo>
                  <a:lnTo>
                    <a:pt x="375" y="1222"/>
                  </a:lnTo>
                  <a:lnTo>
                    <a:pt x="403" y="1224"/>
                  </a:lnTo>
                  <a:lnTo>
                    <a:pt x="431" y="1232"/>
                  </a:lnTo>
                  <a:lnTo>
                    <a:pt x="459" y="1242"/>
                  </a:lnTo>
                  <a:lnTo>
                    <a:pt x="484" y="1258"/>
                  </a:lnTo>
                  <a:lnTo>
                    <a:pt x="508" y="1275"/>
                  </a:lnTo>
                  <a:lnTo>
                    <a:pt x="529" y="1297"/>
                  </a:lnTo>
                  <a:lnTo>
                    <a:pt x="547" y="1322"/>
                  </a:lnTo>
                  <a:lnTo>
                    <a:pt x="555" y="1334"/>
                  </a:lnTo>
                  <a:lnTo>
                    <a:pt x="562" y="1346"/>
                  </a:lnTo>
                  <a:lnTo>
                    <a:pt x="568" y="1363"/>
                  </a:lnTo>
                  <a:lnTo>
                    <a:pt x="573" y="1376"/>
                  </a:lnTo>
                  <a:lnTo>
                    <a:pt x="575" y="1393"/>
                  </a:lnTo>
                  <a:lnTo>
                    <a:pt x="575" y="1407"/>
                  </a:lnTo>
                  <a:lnTo>
                    <a:pt x="575" y="1425"/>
                  </a:lnTo>
                  <a:lnTo>
                    <a:pt x="575" y="1442"/>
                  </a:lnTo>
                  <a:lnTo>
                    <a:pt x="568" y="1473"/>
                  </a:lnTo>
                  <a:lnTo>
                    <a:pt x="557" y="1503"/>
                  </a:lnTo>
                  <a:lnTo>
                    <a:pt x="545" y="1527"/>
                  </a:lnTo>
                  <a:lnTo>
                    <a:pt x="527" y="1551"/>
                  </a:lnTo>
                  <a:lnTo>
                    <a:pt x="508" y="1568"/>
                  </a:lnTo>
                  <a:lnTo>
                    <a:pt x="489" y="1583"/>
                  </a:lnTo>
                  <a:lnTo>
                    <a:pt x="466" y="1593"/>
                  </a:lnTo>
                  <a:lnTo>
                    <a:pt x="443" y="1603"/>
                  </a:lnTo>
                  <a:lnTo>
                    <a:pt x="421" y="1608"/>
                  </a:lnTo>
                  <a:lnTo>
                    <a:pt x="394" y="1608"/>
                  </a:lnTo>
                  <a:lnTo>
                    <a:pt x="372" y="1608"/>
                  </a:lnTo>
                  <a:lnTo>
                    <a:pt x="349" y="1603"/>
                  </a:lnTo>
                  <a:lnTo>
                    <a:pt x="326" y="1598"/>
                  </a:lnTo>
                  <a:lnTo>
                    <a:pt x="307" y="1588"/>
                  </a:lnTo>
                  <a:lnTo>
                    <a:pt x="286" y="1576"/>
                  </a:lnTo>
                  <a:lnTo>
                    <a:pt x="270" y="1559"/>
                  </a:lnTo>
                  <a:lnTo>
                    <a:pt x="254" y="1542"/>
                  </a:lnTo>
                  <a:lnTo>
                    <a:pt x="237" y="1527"/>
                  </a:lnTo>
                  <a:lnTo>
                    <a:pt x="219" y="1515"/>
                  </a:lnTo>
                  <a:lnTo>
                    <a:pt x="198" y="1503"/>
                  </a:lnTo>
                  <a:lnTo>
                    <a:pt x="183" y="1493"/>
                  </a:lnTo>
                  <a:lnTo>
                    <a:pt x="160" y="1486"/>
                  </a:lnTo>
                  <a:lnTo>
                    <a:pt x="144" y="1481"/>
                  </a:lnTo>
                  <a:lnTo>
                    <a:pt x="125" y="1480"/>
                  </a:lnTo>
                  <a:lnTo>
                    <a:pt x="107" y="1480"/>
                  </a:lnTo>
                  <a:lnTo>
                    <a:pt x="90" y="1481"/>
                  </a:lnTo>
                  <a:lnTo>
                    <a:pt x="74" y="1490"/>
                  </a:lnTo>
                  <a:lnTo>
                    <a:pt x="60" y="1497"/>
                  </a:lnTo>
                  <a:lnTo>
                    <a:pt x="46" y="1510"/>
                  </a:lnTo>
                  <a:lnTo>
                    <a:pt x="35" y="1524"/>
                  </a:lnTo>
                  <a:lnTo>
                    <a:pt x="30" y="1542"/>
                  </a:lnTo>
                  <a:lnTo>
                    <a:pt x="25" y="1564"/>
                  </a:lnTo>
                  <a:lnTo>
                    <a:pt x="16" y="1619"/>
                  </a:lnTo>
                  <a:lnTo>
                    <a:pt x="9" y="1680"/>
                  </a:lnTo>
                  <a:lnTo>
                    <a:pt x="4" y="1746"/>
                  </a:lnTo>
                  <a:lnTo>
                    <a:pt x="0" y="1812"/>
                  </a:lnTo>
                  <a:lnTo>
                    <a:pt x="0" y="1878"/>
                  </a:lnTo>
                  <a:lnTo>
                    <a:pt x="4" y="1939"/>
                  </a:lnTo>
                  <a:lnTo>
                    <a:pt x="6" y="1968"/>
                  </a:lnTo>
                  <a:lnTo>
                    <a:pt x="11" y="1993"/>
                  </a:lnTo>
                  <a:lnTo>
                    <a:pt x="16" y="2015"/>
                  </a:lnTo>
                  <a:lnTo>
                    <a:pt x="25" y="2036"/>
                  </a:lnTo>
                  <a:lnTo>
                    <a:pt x="69" y="2029"/>
                  </a:lnTo>
                  <a:lnTo>
                    <a:pt x="130" y="2019"/>
                  </a:lnTo>
                  <a:lnTo>
                    <a:pt x="198" y="2014"/>
                  </a:lnTo>
                  <a:lnTo>
                    <a:pt x="270" y="2007"/>
                  </a:lnTo>
                  <a:lnTo>
                    <a:pt x="345" y="2005"/>
                  </a:lnTo>
                  <a:lnTo>
                    <a:pt x="410" y="2005"/>
                  </a:lnTo>
                  <a:lnTo>
                    <a:pt x="466" y="2007"/>
                  </a:lnTo>
                  <a:lnTo>
                    <a:pt x="508" y="2014"/>
                  </a:lnTo>
                  <a:lnTo>
                    <a:pt x="550" y="2024"/>
                  </a:lnTo>
                  <a:lnTo>
                    <a:pt x="585" y="2032"/>
                  </a:lnTo>
                  <a:lnTo>
                    <a:pt x="617" y="2046"/>
                  </a:lnTo>
                  <a:lnTo>
                    <a:pt x="645" y="2061"/>
                  </a:lnTo>
                  <a:lnTo>
                    <a:pt x="664" y="2076"/>
                  </a:lnTo>
                  <a:lnTo>
                    <a:pt x="680" y="2091"/>
                  </a:lnTo>
                  <a:lnTo>
                    <a:pt x="692" y="2110"/>
                  </a:lnTo>
                  <a:lnTo>
                    <a:pt x="702" y="2125"/>
                  </a:lnTo>
                  <a:lnTo>
                    <a:pt x="704" y="2142"/>
                  </a:lnTo>
                  <a:lnTo>
                    <a:pt x="708" y="2159"/>
                  </a:lnTo>
                  <a:lnTo>
                    <a:pt x="704" y="2178"/>
                  </a:lnTo>
                  <a:lnTo>
                    <a:pt x="699" y="2195"/>
                  </a:lnTo>
                  <a:lnTo>
                    <a:pt x="692" y="2213"/>
                  </a:lnTo>
                  <a:lnTo>
                    <a:pt x="681" y="2230"/>
                  </a:lnTo>
                  <a:lnTo>
                    <a:pt x="669" y="2247"/>
                  </a:lnTo>
                  <a:lnTo>
                    <a:pt x="655" y="2261"/>
                  </a:lnTo>
                  <a:lnTo>
                    <a:pt x="638" y="2283"/>
                  </a:lnTo>
                  <a:lnTo>
                    <a:pt x="627" y="2305"/>
                  </a:lnTo>
                  <a:lnTo>
                    <a:pt x="617" y="2330"/>
                  </a:lnTo>
                  <a:lnTo>
                    <a:pt x="611" y="2358"/>
                  </a:lnTo>
                  <a:lnTo>
                    <a:pt x="608" y="2386"/>
                  </a:lnTo>
                  <a:lnTo>
                    <a:pt x="608" y="2417"/>
                  </a:lnTo>
                  <a:lnTo>
                    <a:pt x="613" y="2446"/>
                  </a:lnTo>
                  <a:lnTo>
                    <a:pt x="622" y="2473"/>
                  </a:lnTo>
                  <a:lnTo>
                    <a:pt x="632" y="2502"/>
                  </a:lnTo>
                  <a:lnTo>
                    <a:pt x="650" y="2527"/>
                  </a:lnTo>
                  <a:lnTo>
                    <a:pt x="666" y="2546"/>
                  </a:lnTo>
                  <a:lnTo>
                    <a:pt x="690" y="2568"/>
                  </a:lnTo>
                  <a:lnTo>
                    <a:pt x="702" y="2576"/>
                  </a:lnTo>
                  <a:lnTo>
                    <a:pt x="718" y="2585"/>
                  </a:lnTo>
                  <a:lnTo>
                    <a:pt x="730" y="2590"/>
                  </a:lnTo>
                  <a:lnTo>
                    <a:pt x="746" y="2595"/>
                  </a:lnTo>
                  <a:lnTo>
                    <a:pt x="764" y="2600"/>
                  </a:lnTo>
                  <a:lnTo>
                    <a:pt x="779" y="2603"/>
                  </a:lnTo>
                  <a:lnTo>
                    <a:pt x="799" y="2603"/>
                  </a:lnTo>
                  <a:lnTo>
                    <a:pt x="818" y="2603"/>
                  </a:lnTo>
                  <a:lnTo>
                    <a:pt x="851" y="2600"/>
                  </a:lnTo>
                  <a:lnTo>
                    <a:pt x="888" y="2593"/>
                  </a:lnTo>
                  <a:lnTo>
                    <a:pt x="918" y="2580"/>
                  </a:lnTo>
                  <a:lnTo>
                    <a:pt x="942" y="2564"/>
                  </a:lnTo>
                  <a:lnTo>
                    <a:pt x="967" y="2546"/>
                  </a:lnTo>
                  <a:lnTo>
                    <a:pt x="986" y="2527"/>
                  </a:lnTo>
                  <a:lnTo>
                    <a:pt x="1005" y="2503"/>
                  </a:lnTo>
                  <a:lnTo>
                    <a:pt x="1014" y="2480"/>
                  </a:lnTo>
                  <a:lnTo>
                    <a:pt x="1025" y="2454"/>
                  </a:lnTo>
                  <a:lnTo>
                    <a:pt x="1028" y="2427"/>
                  </a:lnTo>
                  <a:lnTo>
                    <a:pt x="1030" y="2402"/>
                  </a:lnTo>
                  <a:lnTo>
                    <a:pt x="1025" y="2374"/>
                  </a:lnTo>
                  <a:lnTo>
                    <a:pt x="1018" y="2349"/>
                  </a:lnTo>
                  <a:lnTo>
                    <a:pt x="1005" y="2320"/>
                  </a:lnTo>
                  <a:lnTo>
                    <a:pt x="990" y="2295"/>
                  </a:lnTo>
                  <a:lnTo>
                    <a:pt x="970" y="2273"/>
                  </a:lnTo>
                  <a:lnTo>
                    <a:pt x="951" y="2252"/>
                  </a:lnTo>
                  <a:lnTo>
                    <a:pt x="937" y="2229"/>
                  </a:lnTo>
                  <a:lnTo>
                    <a:pt x="927" y="2203"/>
                  </a:lnTo>
                  <a:lnTo>
                    <a:pt x="918" y="2181"/>
                  </a:lnTo>
                  <a:lnTo>
                    <a:pt x="913" y="2156"/>
                  </a:lnTo>
                  <a:lnTo>
                    <a:pt x="913" y="2129"/>
                  </a:lnTo>
                  <a:lnTo>
                    <a:pt x="913" y="2107"/>
                  </a:lnTo>
                  <a:lnTo>
                    <a:pt x="918" y="2085"/>
                  </a:lnTo>
                  <a:lnTo>
                    <a:pt x="923" y="2061"/>
                  </a:lnTo>
                  <a:lnTo>
                    <a:pt x="932" y="2041"/>
                  </a:lnTo>
                  <a:lnTo>
                    <a:pt x="942" y="2024"/>
                  </a:lnTo>
                  <a:lnTo>
                    <a:pt x="955" y="2007"/>
                  </a:lnTo>
                  <a:lnTo>
                    <a:pt x="967" y="1995"/>
                  </a:lnTo>
                  <a:lnTo>
                    <a:pt x="981" y="1985"/>
                  </a:lnTo>
                  <a:lnTo>
                    <a:pt x="997" y="1976"/>
                  </a:lnTo>
                  <a:lnTo>
                    <a:pt x="1012" y="1975"/>
                  </a:lnTo>
                  <a:lnTo>
                    <a:pt x="1037" y="1976"/>
                  </a:lnTo>
                  <a:lnTo>
                    <a:pt x="1074" y="1983"/>
                  </a:lnTo>
                  <a:lnTo>
                    <a:pt x="1123" y="1988"/>
                  </a:lnTo>
                  <a:lnTo>
                    <a:pt x="1177" y="1995"/>
                  </a:lnTo>
                  <a:lnTo>
                    <a:pt x="1242" y="2000"/>
                  </a:lnTo>
                  <a:lnTo>
                    <a:pt x="1310" y="2005"/>
                  </a:lnTo>
                  <a:lnTo>
                    <a:pt x="1383" y="2010"/>
                  </a:lnTo>
                  <a:lnTo>
                    <a:pt x="1459" y="2014"/>
                  </a:lnTo>
                  <a:lnTo>
                    <a:pt x="1473" y="1983"/>
                  </a:lnTo>
                  <a:lnTo>
                    <a:pt x="1482" y="1949"/>
                  </a:lnTo>
                  <a:lnTo>
                    <a:pt x="1492" y="1915"/>
                  </a:lnTo>
                  <a:lnTo>
                    <a:pt x="1497" y="1880"/>
                  </a:lnTo>
                  <a:lnTo>
                    <a:pt x="1503" y="1844"/>
                  </a:lnTo>
                  <a:lnTo>
                    <a:pt x="1508" y="1807"/>
                  </a:lnTo>
                  <a:lnTo>
                    <a:pt x="1508" y="1771"/>
                  </a:lnTo>
                  <a:lnTo>
                    <a:pt x="1508" y="1736"/>
                  </a:lnTo>
                  <a:lnTo>
                    <a:pt x="1508" y="1700"/>
                  </a:lnTo>
                  <a:lnTo>
                    <a:pt x="1506" y="1664"/>
                  </a:lnTo>
                  <a:lnTo>
                    <a:pt x="1501" y="1630"/>
                  </a:lnTo>
                  <a:lnTo>
                    <a:pt x="1496" y="1598"/>
                  </a:lnTo>
                  <a:lnTo>
                    <a:pt x="1490" y="1568"/>
                  </a:lnTo>
                  <a:lnTo>
                    <a:pt x="1482" y="1539"/>
                  </a:lnTo>
                  <a:lnTo>
                    <a:pt x="1474" y="1515"/>
                  </a:lnTo>
                  <a:lnTo>
                    <a:pt x="1467" y="1493"/>
                  </a:lnTo>
                  <a:lnTo>
                    <a:pt x="1459" y="1473"/>
                  </a:lnTo>
                  <a:lnTo>
                    <a:pt x="1448" y="1459"/>
                  </a:lnTo>
                  <a:lnTo>
                    <a:pt x="1439" y="1446"/>
                  </a:lnTo>
                  <a:lnTo>
                    <a:pt x="1429" y="1436"/>
                  </a:lnTo>
                  <a:lnTo>
                    <a:pt x="1415" y="1429"/>
                  </a:lnTo>
                  <a:lnTo>
                    <a:pt x="1406" y="1424"/>
                  </a:lnTo>
                  <a:lnTo>
                    <a:pt x="1394" y="1420"/>
                  </a:lnTo>
                  <a:lnTo>
                    <a:pt x="1382" y="1419"/>
                  </a:lnTo>
                  <a:lnTo>
                    <a:pt x="1352" y="1420"/>
                  </a:lnTo>
                  <a:lnTo>
                    <a:pt x="1322" y="1429"/>
                  </a:lnTo>
                  <a:lnTo>
                    <a:pt x="1291" y="1437"/>
                  </a:lnTo>
                  <a:lnTo>
                    <a:pt x="1254" y="1451"/>
                  </a:lnTo>
                  <a:lnTo>
                    <a:pt x="1231" y="1459"/>
                  </a:lnTo>
                  <a:lnTo>
                    <a:pt x="1208" y="1466"/>
                  </a:lnTo>
                  <a:lnTo>
                    <a:pt x="1187" y="1468"/>
                  </a:lnTo>
                  <a:lnTo>
                    <a:pt x="1166" y="1471"/>
                  </a:lnTo>
                  <a:lnTo>
                    <a:pt x="1147" y="1471"/>
                  </a:lnTo>
                  <a:lnTo>
                    <a:pt x="1130" y="1471"/>
                  </a:lnTo>
                  <a:lnTo>
                    <a:pt x="1114" y="1468"/>
                  </a:lnTo>
                  <a:lnTo>
                    <a:pt x="1096" y="1466"/>
                  </a:lnTo>
                  <a:lnTo>
                    <a:pt x="1081" y="1461"/>
                  </a:lnTo>
                  <a:lnTo>
                    <a:pt x="1068" y="1456"/>
                  </a:lnTo>
                  <a:lnTo>
                    <a:pt x="1056" y="1449"/>
                  </a:lnTo>
                  <a:lnTo>
                    <a:pt x="1042" y="1441"/>
                  </a:lnTo>
                  <a:lnTo>
                    <a:pt x="1023" y="1424"/>
                  </a:lnTo>
                  <a:lnTo>
                    <a:pt x="1005" y="1402"/>
                  </a:lnTo>
                  <a:lnTo>
                    <a:pt x="991" y="1380"/>
                  </a:lnTo>
                  <a:lnTo>
                    <a:pt x="981" y="1358"/>
                  </a:lnTo>
                  <a:lnTo>
                    <a:pt x="976" y="1332"/>
                  </a:lnTo>
                  <a:lnTo>
                    <a:pt x="972" y="1308"/>
                  </a:lnTo>
                  <a:lnTo>
                    <a:pt x="972" y="1285"/>
                  </a:lnTo>
                  <a:lnTo>
                    <a:pt x="976" y="1263"/>
                  </a:lnTo>
                  <a:lnTo>
                    <a:pt x="979" y="1244"/>
                  </a:lnTo>
                  <a:lnTo>
                    <a:pt x="986" y="1227"/>
                  </a:lnTo>
                  <a:lnTo>
                    <a:pt x="1004" y="1202"/>
                  </a:lnTo>
                  <a:lnTo>
                    <a:pt x="1019" y="1181"/>
                  </a:lnTo>
                  <a:lnTo>
                    <a:pt x="1035" y="1164"/>
                  </a:lnTo>
                  <a:lnTo>
                    <a:pt x="1053" y="1147"/>
                  </a:lnTo>
                  <a:lnTo>
                    <a:pt x="1068" y="1139"/>
                  </a:lnTo>
                  <a:lnTo>
                    <a:pt x="1084" y="1131"/>
                  </a:lnTo>
                  <a:lnTo>
                    <a:pt x="1100" y="1122"/>
                  </a:lnTo>
                  <a:lnTo>
                    <a:pt x="1117" y="1120"/>
                  </a:lnTo>
                  <a:lnTo>
                    <a:pt x="1133" y="1117"/>
                  </a:lnTo>
                  <a:lnTo>
                    <a:pt x="1147" y="1120"/>
                  </a:lnTo>
                  <a:lnTo>
                    <a:pt x="1163" y="1122"/>
                  </a:lnTo>
                  <a:lnTo>
                    <a:pt x="1177" y="1125"/>
                  </a:lnTo>
                  <a:lnTo>
                    <a:pt x="1208" y="1139"/>
                  </a:lnTo>
                  <a:lnTo>
                    <a:pt x="1238" y="1153"/>
                  </a:lnTo>
                  <a:lnTo>
                    <a:pt x="1266" y="1170"/>
                  </a:lnTo>
                  <a:lnTo>
                    <a:pt x="1296" y="1186"/>
                  </a:lnTo>
                  <a:lnTo>
                    <a:pt x="1324" y="1202"/>
                  </a:lnTo>
                  <a:lnTo>
                    <a:pt x="1355" y="1212"/>
                  </a:lnTo>
                  <a:lnTo>
                    <a:pt x="1368" y="1217"/>
                  </a:lnTo>
                  <a:lnTo>
                    <a:pt x="1383" y="1219"/>
                  </a:lnTo>
                  <a:lnTo>
                    <a:pt x="1396" y="1219"/>
                  </a:lnTo>
                  <a:lnTo>
                    <a:pt x="1411" y="1217"/>
                  </a:lnTo>
                  <a:lnTo>
                    <a:pt x="1424" y="1214"/>
                  </a:lnTo>
                  <a:lnTo>
                    <a:pt x="1439" y="1208"/>
                  </a:lnTo>
                  <a:lnTo>
                    <a:pt x="1453" y="1200"/>
                  </a:lnTo>
                  <a:lnTo>
                    <a:pt x="1467" y="1188"/>
                  </a:lnTo>
                  <a:lnTo>
                    <a:pt x="1474" y="1181"/>
                  </a:lnTo>
                  <a:lnTo>
                    <a:pt x="1480" y="1171"/>
                  </a:lnTo>
                  <a:lnTo>
                    <a:pt x="1485" y="1158"/>
                  </a:lnTo>
                  <a:lnTo>
                    <a:pt x="1490" y="1144"/>
                  </a:lnTo>
                  <a:lnTo>
                    <a:pt x="1496" y="1110"/>
                  </a:lnTo>
                  <a:lnTo>
                    <a:pt x="1496" y="1070"/>
                  </a:lnTo>
                  <a:lnTo>
                    <a:pt x="1496" y="1025"/>
                  </a:lnTo>
                  <a:lnTo>
                    <a:pt x="1492" y="978"/>
                  </a:lnTo>
                  <a:lnTo>
                    <a:pt x="1490" y="927"/>
                  </a:lnTo>
                  <a:lnTo>
                    <a:pt x="1485" y="876"/>
                  </a:lnTo>
                  <a:lnTo>
                    <a:pt x="1474" y="775"/>
                  </a:lnTo>
                  <a:lnTo>
                    <a:pt x="1464" y="683"/>
                  </a:lnTo>
                  <a:lnTo>
                    <a:pt x="1462" y="644"/>
                  </a:lnTo>
                  <a:lnTo>
                    <a:pt x="1462" y="612"/>
                  </a:lnTo>
                  <a:lnTo>
                    <a:pt x="1462" y="583"/>
                  </a:lnTo>
                  <a:lnTo>
                    <a:pt x="1467" y="566"/>
                  </a:lnTo>
                  <a:lnTo>
                    <a:pt x="1439" y="583"/>
                  </a:lnTo>
                  <a:lnTo>
                    <a:pt x="1404" y="600"/>
                  </a:lnTo>
                  <a:lnTo>
                    <a:pt x="1368" y="609"/>
                  </a:lnTo>
                  <a:lnTo>
                    <a:pt x="1327" y="619"/>
                  </a:lnTo>
                  <a:lnTo>
                    <a:pt x="1287" y="625"/>
                  </a:lnTo>
                  <a:lnTo>
                    <a:pt x="1243" y="631"/>
                  </a:lnTo>
                  <a:lnTo>
                    <a:pt x="1200" y="632"/>
                  </a:lnTo>
                  <a:lnTo>
                    <a:pt x="1158" y="632"/>
                  </a:lnTo>
                  <a:lnTo>
                    <a:pt x="1114" y="631"/>
                  </a:lnTo>
                  <a:lnTo>
                    <a:pt x="1070" y="625"/>
                  </a:lnTo>
                  <a:lnTo>
                    <a:pt x="1033" y="619"/>
                  </a:lnTo>
                  <a:lnTo>
                    <a:pt x="995" y="612"/>
                  </a:lnTo>
                  <a:lnTo>
                    <a:pt x="960" y="602"/>
                  </a:lnTo>
                  <a:lnTo>
                    <a:pt x="932" y="592"/>
                  </a:lnTo>
                  <a:lnTo>
                    <a:pt x="906" y="578"/>
                  </a:lnTo>
                  <a:lnTo>
                    <a:pt x="885" y="566"/>
                  </a:lnTo>
                  <a:lnTo>
                    <a:pt x="867" y="553"/>
                  </a:lnTo>
                  <a:lnTo>
                    <a:pt x="855" y="541"/>
                  </a:lnTo>
                  <a:lnTo>
                    <a:pt x="848" y="529"/>
                  </a:lnTo>
                  <a:lnTo>
                    <a:pt x="839" y="515"/>
                  </a:lnTo>
                  <a:lnTo>
                    <a:pt x="837" y="503"/>
                  </a:lnTo>
                  <a:lnTo>
                    <a:pt x="834" y="490"/>
                  </a:lnTo>
                  <a:lnTo>
                    <a:pt x="837" y="476"/>
                  </a:lnTo>
                  <a:lnTo>
                    <a:pt x="843" y="464"/>
                  </a:lnTo>
                  <a:lnTo>
                    <a:pt x="848" y="449"/>
                  </a:lnTo>
                  <a:lnTo>
                    <a:pt x="855" y="434"/>
                  </a:lnTo>
                  <a:lnTo>
                    <a:pt x="865" y="419"/>
                  </a:lnTo>
                  <a:lnTo>
                    <a:pt x="878" y="403"/>
                  </a:lnTo>
                  <a:lnTo>
                    <a:pt x="909" y="370"/>
                  </a:lnTo>
                  <a:lnTo>
                    <a:pt x="942" y="332"/>
                  </a:lnTo>
                  <a:lnTo>
                    <a:pt x="960" y="310"/>
                  </a:lnTo>
                  <a:lnTo>
                    <a:pt x="970" y="285"/>
                  </a:lnTo>
                  <a:lnTo>
                    <a:pt x="976" y="261"/>
                  </a:lnTo>
                  <a:lnTo>
                    <a:pt x="981" y="236"/>
                  </a:lnTo>
                  <a:lnTo>
                    <a:pt x="981" y="207"/>
                  </a:lnTo>
                  <a:lnTo>
                    <a:pt x="979" y="180"/>
                  </a:lnTo>
                  <a:lnTo>
                    <a:pt x="972" y="153"/>
                  </a:lnTo>
                  <a:lnTo>
                    <a:pt x="962" y="127"/>
                  </a:lnTo>
                  <a:lnTo>
                    <a:pt x="946" y="100"/>
                  </a:lnTo>
                  <a:lnTo>
                    <a:pt x="932" y="75"/>
                  </a:lnTo>
                  <a:lnTo>
                    <a:pt x="911" y="54"/>
                  </a:lnTo>
                  <a:lnTo>
                    <a:pt x="888" y="37"/>
                  </a:lnTo>
                  <a:lnTo>
                    <a:pt x="862" y="22"/>
                  </a:lnTo>
                  <a:lnTo>
                    <a:pt x="834" y="9"/>
                  </a:lnTo>
                  <a:lnTo>
                    <a:pt x="804" y="3"/>
                  </a:lnTo>
                  <a:lnTo>
                    <a:pt x="771" y="0"/>
                  </a:lnTo>
                  <a:lnTo>
                    <a:pt x="741" y="0"/>
                  </a:lnTo>
                  <a:lnTo>
                    <a:pt x="709" y="9"/>
                  </a:lnTo>
                  <a:lnTo>
                    <a:pt x="681" y="22"/>
                  </a:lnTo>
                  <a:lnTo>
                    <a:pt x="655" y="34"/>
                  </a:lnTo>
                  <a:lnTo>
                    <a:pt x="627" y="54"/>
                  </a:lnTo>
                  <a:lnTo>
                    <a:pt x="606" y="75"/>
                  </a:lnTo>
                  <a:lnTo>
                    <a:pt x="585" y="98"/>
                  </a:lnTo>
                  <a:lnTo>
                    <a:pt x="569" y="124"/>
                  </a:lnTo>
                  <a:lnTo>
                    <a:pt x="557" y="149"/>
                  </a:lnTo>
                  <a:lnTo>
                    <a:pt x="547" y="176"/>
                  </a:lnTo>
                  <a:lnTo>
                    <a:pt x="541" y="205"/>
                  </a:lnTo>
                  <a:lnTo>
                    <a:pt x="540" y="236"/>
                  </a:lnTo>
                  <a:lnTo>
                    <a:pt x="541" y="263"/>
                  </a:lnTo>
                  <a:lnTo>
                    <a:pt x="550" y="288"/>
                  </a:lnTo>
                  <a:lnTo>
                    <a:pt x="557" y="303"/>
                  </a:lnTo>
                  <a:lnTo>
                    <a:pt x="566" y="317"/>
                  </a:lnTo>
                  <a:lnTo>
                    <a:pt x="573" y="329"/>
                  </a:lnTo>
                  <a:lnTo>
                    <a:pt x="583" y="341"/>
                  </a:lnTo>
                  <a:lnTo>
                    <a:pt x="603" y="363"/>
                  </a:lnTo>
                  <a:lnTo>
                    <a:pt x="622" y="385"/>
                  </a:lnTo>
                  <a:lnTo>
                    <a:pt x="632" y="409"/>
                  </a:lnTo>
                  <a:lnTo>
                    <a:pt x="646" y="429"/>
                  </a:lnTo>
                  <a:lnTo>
                    <a:pt x="655" y="449"/>
                  </a:lnTo>
                  <a:lnTo>
                    <a:pt x="660" y="468"/>
                  </a:lnTo>
                  <a:lnTo>
                    <a:pt x="660" y="485"/>
                  </a:lnTo>
                  <a:lnTo>
                    <a:pt x="660" y="500"/>
                  </a:lnTo>
                  <a:lnTo>
                    <a:pt x="660" y="515"/>
                  </a:lnTo>
                  <a:lnTo>
                    <a:pt x="655" y="529"/>
                  </a:lnTo>
                  <a:lnTo>
                    <a:pt x="646" y="541"/>
                  </a:lnTo>
                  <a:lnTo>
                    <a:pt x="636" y="548"/>
                  </a:lnTo>
                  <a:lnTo>
                    <a:pt x="624" y="556"/>
                  </a:lnTo>
                  <a:lnTo>
                    <a:pt x="608" y="564"/>
                  </a:lnTo>
                  <a:lnTo>
                    <a:pt x="590" y="566"/>
                  </a:lnTo>
                  <a:lnTo>
                    <a:pt x="569" y="566"/>
                  </a:lnTo>
                  <a:lnTo>
                    <a:pt x="492" y="570"/>
                  </a:lnTo>
                  <a:lnTo>
                    <a:pt x="410" y="573"/>
                  </a:lnTo>
                  <a:lnTo>
                    <a:pt x="330" y="578"/>
                  </a:lnTo>
                  <a:lnTo>
                    <a:pt x="251" y="583"/>
                  </a:lnTo>
                  <a:lnTo>
                    <a:pt x="179" y="587"/>
                  </a:lnTo>
                  <a:lnTo>
                    <a:pt x="116" y="587"/>
                  </a:lnTo>
                  <a:lnTo>
                    <a:pt x="88" y="583"/>
                  </a:lnTo>
                  <a:lnTo>
                    <a:pt x="62" y="581"/>
                  </a:lnTo>
                  <a:lnTo>
                    <a:pt x="41" y="573"/>
                  </a:lnTo>
                  <a:lnTo>
                    <a:pt x="25" y="566"/>
                  </a:lnTo>
                  <a:lnTo>
                    <a:pt x="25" y="639"/>
                  </a:lnTo>
                  <a:lnTo>
                    <a:pt x="25" y="731"/>
                  </a:lnTo>
                  <a:lnTo>
                    <a:pt x="25" y="831"/>
                  </a:lnTo>
                  <a:lnTo>
                    <a:pt x="25" y="934"/>
                  </a:lnTo>
                  <a:lnTo>
                    <a:pt x="25" y="1034"/>
                  </a:lnTo>
                  <a:lnTo>
                    <a:pt x="25" y="1122"/>
                  </a:lnTo>
                  <a:lnTo>
                    <a:pt x="25" y="1192"/>
                  </a:lnTo>
                  <a:lnTo>
                    <a:pt x="25" y="1236"/>
                  </a:lnTo>
                  <a:lnTo>
                    <a:pt x="27" y="1247"/>
                  </a:lnTo>
                  <a:lnTo>
                    <a:pt x="30" y="1261"/>
                  </a:lnTo>
                  <a:lnTo>
                    <a:pt x="39" y="1273"/>
                  </a:lnTo>
                  <a:lnTo>
                    <a:pt x="49" y="1285"/>
                  </a:lnTo>
                  <a:lnTo>
                    <a:pt x="62" y="1298"/>
                  </a:lnTo>
                  <a:lnTo>
                    <a:pt x="77" y="1308"/>
                  </a:lnTo>
                  <a:lnTo>
                    <a:pt x="95" y="1315"/>
                  </a:lnTo>
                  <a:lnTo>
                    <a:pt x="113" y="1324"/>
                  </a:lnTo>
                  <a:lnTo>
                    <a:pt x="130" y="1329"/>
                  </a:lnTo>
                  <a:lnTo>
                    <a:pt x="151" y="1332"/>
                  </a:lnTo>
                  <a:lnTo>
                    <a:pt x="172" y="1329"/>
                  </a:lnTo>
                  <a:lnTo>
                    <a:pt x="188" y="1327"/>
                  </a:lnTo>
                  <a:lnTo>
                    <a:pt x="209" y="1319"/>
                  </a:lnTo>
                  <a:lnTo>
                    <a:pt x="226" y="1308"/>
                  </a:lnTo>
                  <a:lnTo>
                    <a:pt x="246" y="1293"/>
                  </a:lnTo>
                  <a:lnTo>
                    <a:pt x="260" y="1273"/>
                  </a:lnTo>
                  <a:close/>
                </a:path>
              </a:pathLst>
            </a:custGeom>
            <a:solidFill>
              <a:srgbClr val="008000"/>
            </a:solidFill>
            <a:ln w="9525">
              <a:solidFill>
                <a:schemeClr val="tx1"/>
              </a:solidFill>
              <a:round/>
              <a:headEnd/>
              <a:tailEnd/>
            </a:ln>
          </p:spPr>
          <p:txBody>
            <a:bodyPr/>
            <a:lstStyle/>
            <a:p>
              <a:endParaRPr lang="en-GB"/>
            </a:p>
          </p:txBody>
        </p:sp>
        <p:sp>
          <p:nvSpPr>
            <p:cNvPr id="32774" name="Freeform 4"/>
            <p:cNvSpPr>
              <a:spLocks noEditPoints="1"/>
            </p:cNvSpPr>
            <p:nvPr/>
          </p:nvSpPr>
          <p:spPr bwMode="auto">
            <a:xfrm>
              <a:off x="723" y="1647"/>
              <a:ext cx="1524" cy="2619"/>
            </a:xfrm>
            <a:custGeom>
              <a:avLst/>
              <a:gdLst>
                <a:gd name="T0" fmla="*/ 487 w 1524"/>
                <a:gd name="T1" fmla="*/ 1271 h 2619"/>
                <a:gd name="T2" fmla="*/ 575 w 1524"/>
                <a:gd name="T3" fmla="*/ 1448 h 2619"/>
                <a:gd name="T4" fmla="*/ 379 w 1524"/>
                <a:gd name="T5" fmla="*/ 1609 h 2619"/>
                <a:gd name="T6" fmla="*/ 169 w 1524"/>
                <a:gd name="T7" fmla="*/ 1487 h 2619"/>
                <a:gd name="T8" fmla="*/ 23 w 1524"/>
                <a:gd name="T9" fmla="*/ 1580 h 2619"/>
                <a:gd name="T10" fmla="*/ 279 w 1524"/>
                <a:gd name="T11" fmla="*/ 2022 h 2619"/>
                <a:gd name="T12" fmla="*/ 694 w 1524"/>
                <a:gd name="T13" fmla="*/ 2122 h 2619"/>
                <a:gd name="T14" fmla="*/ 639 w 1524"/>
                <a:gd name="T15" fmla="*/ 2285 h 2619"/>
                <a:gd name="T16" fmla="*/ 653 w 1524"/>
                <a:gd name="T17" fmla="*/ 2543 h 2619"/>
                <a:gd name="T18" fmla="*/ 850 w 1524"/>
                <a:gd name="T19" fmla="*/ 2615 h 2619"/>
                <a:gd name="T20" fmla="*/ 1039 w 1524"/>
                <a:gd name="T21" fmla="*/ 2378 h 2619"/>
                <a:gd name="T22" fmla="*/ 920 w 1524"/>
                <a:gd name="T23" fmla="*/ 2114 h 2619"/>
                <a:gd name="T24" fmla="*/ 1044 w 1524"/>
                <a:gd name="T25" fmla="*/ 1992 h 2619"/>
                <a:gd name="T26" fmla="*/ 1524 w 1524"/>
                <a:gd name="T27" fmla="*/ 1814 h 2619"/>
                <a:gd name="T28" fmla="*/ 1439 w 1524"/>
                <a:gd name="T29" fmla="*/ 1438 h 2619"/>
                <a:gd name="T30" fmla="*/ 1194 w 1524"/>
                <a:gd name="T31" fmla="*/ 1468 h 2619"/>
                <a:gd name="T32" fmla="*/ 1019 w 1524"/>
                <a:gd name="T33" fmla="*/ 1405 h 2619"/>
                <a:gd name="T34" fmla="*/ 1026 w 1524"/>
                <a:gd name="T35" fmla="*/ 1188 h 2619"/>
                <a:gd name="T36" fmla="*/ 1215 w 1524"/>
                <a:gd name="T37" fmla="*/ 1146 h 2619"/>
                <a:gd name="T38" fmla="*/ 1448 w 1524"/>
                <a:gd name="T39" fmla="*/ 1222 h 2619"/>
                <a:gd name="T40" fmla="*/ 1508 w 1524"/>
                <a:gd name="T41" fmla="*/ 985 h 2619"/>
                <a:gd name="T42" fmla="*/ 1294 w 1524"/>
                <a:gd name="T43" fmla="*/ 626 h 2619"/>
                <a:gd name="T44" fmla="*/ 874 w 1524"/>
                <a:gd name="T45" fmla="*/ 560 h 2619"/>
                <a:gd name="T46" fmla="*/ 879 w 1524"/>
                <a:gd name="T47" fmla="*/ 431 h 2619"/>
                <a:gd name="T48" fmla="*/ 976 w 1524"/>
                <a:gd name="T49" fmla="*/ 131 h 2619"/>
                <a:gd name="T50" fmla="*/ 685 w 1524"/>
                <a:gd name="T51" fmla="*/ 24 h 2619"/>
                <a:gd name="T52" fmla="*/ 541 w 1524"/>
                <a:gd name="T53" fmla="*/ 270 h 2619"/>
                <a:gd name="T54" fmla="*/ 667 w 1524"/>
                <a:gd name="T55" fmla="*/ 475 h 2619"/>
                <a:gd name="T56" fmla="*/ 258 w 1524"/>
                <a:gd name="T57" fmla="*/ 583 h 2619"/>
                <a:gd name="T58" fmla="*/ 30 w 1524"/>
                <a:gd name="T59" fmla="*/ 1271 h 2619"/>
                <a:gd name="T60" fmla="*/ 197 w 1524"/>
                <a:gd name="T61" fmla="*/ 1343 h 2619"/>
                <a:gd name="T62" fmla="*/ 214 w 1524"/>
                <a:gd name="T63" fmla="*/ 1319 h 2619"/>
                <a:gd name="T64" fmla="*/ 46 w 1524"/>
                <a:gd name="T65" fmla="*/ 1280 h 2619"/>
                <a:gd name="T66" fmla="*/ 123 w 1524"/>
                <a:gd name="T67" fmla="*/ 602 h 2619"/>
                <a:gd name="T68" fmla="*/ 676 w 1524"/>
                <a:gd name="T69" fmla="*/ 507 h 2619"/>
                <a:gd name="T70" fmla="*/ 571 w 1524"/>
                <a:gd name="T71" fmla="*/ 309 h 2619"/>
                <a:gd name="T72" fmla="*/ 666 w 1524"/>
                <a:gd name="T73" fmla="*/ 48 h 2619"/>
                <a:gd name="T74" fmla="*/ 939 w 1524"/>
                <a:gd name="T75" fmla="*/ 82 h 2619"/>
                <a:gd name="T76" fmla="*/ 879 w 1524"/>
                <a:gd name="T77" fmla="*/ 405 h 2619"/>
                <a:gd name="T78" fmla="*/ 857 w 1524"/>
                <a:gd name="T79" fmla="*/ 553 h 2619"/>
                <a:gd name="T80" fmla="*/ 1250 w 1524"/>
                <a:gd name="T81" fmla="*/ 646 h 2619"/>
                <a:gd name="T82" fmla="*/ 1490 w 1524"/>
                <a:gd name="T83" fmla="*/ 936 h 2619"/>
                <a:gd name="T84" fmla="*/ 1460 w 1524"/>
                <a:gd name="T85" fmla="*/ 1207 h 2619"/>
                <a:gd name="T86" fmla="*/ 1247 w 1524"/>
                <a:gd name="T87" fmla="*/ 1151 h 2619"/>
                <a:gd name="T88" fmla="*/ 1054 w 1524"/>
                <a:gd name="T89" fmla="*/ 1149 h 2619"/>
                <a:gd name="T90" fmla="*/ 991 w 1524"/>
                <a:gd name="T91" fmla="*/ 1390 h 2619"/>
                <a:gd name="T92" fmla="*/ 1173 w 1524"/>
                <a:gd name="T93" fmla="*/ 1487 h 2619"/>
                <a:gd name="T94" fmla="*/ 1413 w 1524"/>
                <a:gd name="T95" fmla="*/ 1431 h 2619"/>
                <a:gd name="T96" fmla="*/ 1506 w 1524"/>
                <a:gd name="T97" fmla="*/ 1671 h 2619"/>
                <a:gd name="T98" fmla="*/ 1081 w 1524"/>
                <a:gd name="T99" fmla="*/ 1990 h 2619"/>
                <a:gd name="T100" fmla="*/ 923 w 1524"/>
                <a:gd name="T101" fmla="*/ 2065 h 2619"/>
                <a:gd name="T102" fmla="*/ 1018 w 1524"/>
                <a:gd name="T103" fmla="*/ 2359 h 2619"/>
                <a:gd name="T104" fmla="*/ 893 w 1524"/>
                <a:gd name="T105" fmla="*/ 2593 h 2619"/>
                <a:gd name="T106" fmla="*/ 678 w 1524"/>
                <a:gd name="T107" fmla="*/ 2548 h 2619"/>
                <a:gd name="T108" fmla="*/ 641 w 1524"/>
                <a:gd name="T109" fmla="*/ 2315 h 2619"/>
                <a:gd name="T110" fmla="*/ 720 w 1524"/>
                <a:gd name="T111" fmla="*/ 2149 h 2619"/>
                <a:gd name="T112" fmla="*/ 417 w 1524"/>
                <a:gd name="T113" fmla="*/ 2005 h 2619"/>
                <a:gd name="T114" fmla="*/ 20 w 1524"/>
                <a:gd name="T115" fmla="*/ 1754 h 2619"/>
                <a:gd name="T116" fmla="*/ 151 w 1524"/>
                <a:gd name="T117" fmla="*/ 1488 h 2619"/>
                <a:gd name="T118" fmla="*/ 331 w 1524"/>
                <a:gd name="T119" fmla="*/ 1612 h 2619"/>
                <a:gd name="T120" fmla="*/ 571 w 1524"/>
                <a:gd name="T121" fmla="*/ 1514 h 2619"/>
                <a:gd name="T122" fmla="*/ 543 w 1524"/>
                <a:gd name="T123" fmla="*/ 1299 h 2619"/>
                <a:gd name="T124" fmla="*/ 281 w 1524"/>
                <a:gd name="T125" fmla="*/ 1254 h 26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4"/>
                <a:gd name="T190" fmla="*/ 0 h 2619"/>
                <a:gd name="T191" fmla="*/ 1524 w 1524"/>
                <a:gd name="T192" fmla="*/ 2619 h 26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4" h="2619">
                  <a:moveTo>
                    <a:pt x="282" y="1275"/>
                  </a:moveTo>
                  <a:lnTo>
                    <a:pt x="275" y="1270"/>
                  </a:lnTo>
                  <a:lnTo>
                    <a:pt x="281" y="1275"/>
                  </a:lnTo>
                  <a:lnTo>
                    <a:pt x="291" y="1265"/>
                  </a:lnTo>
                  <a:lnTo>
                    <a:pt x="300" y="1256"/>
                  </a:lnTo>
                  <a:lnTo>
                    <a:pt x="295" y="1251"/>
                  </a:lnTo>
                  <a:lnTo>
                    <a:pt x="298" y="1258"/>
                  </a:lnTo>
                  <a:lnTo>
                    <a:pt x="309" y="1253"/>
                  </a:lnTo>
                  <a:lnTo>
                    <a:pt x="305" y="1246"/>
                  </a:lnTo>
                  <a:lnTo>
                    <a:pt x="309" y="1253"/>
                  </a:lnTo>
                  <a:lnTo>
                    <a:pt x="331" y="1244"/>
                  </a:lnTo>
                  <a:lnTo>
                    <a:pt x="328" y="1238"/>
                  </a:lnTo>
                  <a:lnTo>
                    <a:pt x="330" y="1244"/>
                  </a:lnTo>
                  <a:lnTo>
                    <a:pt x="354" y="1238"/>
                  </a:lnTo>
                  <a:lnTo>
                    <a:pt x="352" y="1231"/>
                  </a:lnTo>
                  <a:lnTo>
                    <a:pt x="352" y="1239"/>
                  </a:lnTo>
                  <a:lnTo>
                    <a:pt x="382" y="1238"/>
                  </a:lnTo>
                  <a:lnTo>
                    <a:pt x="410" y="1239"/>
                  </a:lnTo>
                  <a:lnTo>
                    <a:pt x="410" y="1231"/>
                  </a:lnTo>
                  <a:lnTo>
                    <a:pt x="408" y="1238"/>
                  </a:lnTo>
                  <a:lnTo>
                    <a:pt x="436" y="1246"/>
                  </a:lnTo>
                  <a:lnTo>
                    <a:pt x="438" y="1239"/>
                  </a:lnTo>
                  <a:lnTo>
                    <a:pt x="436" y="1246"/>
                  </a:lnTo>
                  <a:lnTo>
                    <a:pt x="464" y="1256"/>
                  </a:lnTo>
                  <a:lnTo>
                    <a:pt x="466" y="1249"/>
                  </a:lnTo>
                  <a:lnTo>
                    <a:pt x="463" y="1256"/>
                  </a:lnTo>
                  <a:lnTo>
                    <a:pt x="487" y="1271"/>
                  </a:lnTo>
                  <a:lnTo>
                    <a:pt x="512" y="1288"/>
                  </a:lnTo>
                  <a:lnTo>
                    <a:pt x="515" y="1282"/>
                  </a:lnTo>
                  <a:lnTo>
                    <a:pt x="510" y="1287"/>
                  </a:lnTo>
                  <a:lnTo>
                    <a:pt x="531" y="1309"/>
                  </a:lnTo>
                  <a:lnTo>
                    <a:pt x="536" y="1304"/>
                  </a:lnTo>
                  <a:lnTo>
                    <a:pt x="531" y="1309"/>
                  </a:lnTo>
                  <a:lnTo>
                    <a:pt x="548" y="1334"/>
                  </a:lnTo>
                  <a:lnTo>
                    <a:pt x="557" y="1346"/>
                  </a:lnTo>
                  <a:lnTo>
                    <a:pt x="562" y="1341"/>
                  </a:lnTo>
                  <a:lnTo>
                    <a:pt x="557" y="1344"/>
                  </a:lnTo>
                  <a:lnTo>
                    <a:pt x="564" y="1356"/>
                  </a:lnTo>
                  <a:lnTo>
                    <a:pt x="569" y="1353"/>
                  </a:lnTo>
                  <a:lnTo>
                    <a:pt x="562" y="1354"/>
                  </a:lnTo>
                  <a:lnTo>
                    <a:pt x="568" y="1371"/>
                  </a:lnTo>
                  <a:lnTo>
                    <a:pt x="569" y="1376"/>
                  </a:lnTo>
                  <a:lnTo>
                    <a:pt x="568" y="1373"/>
                  </a:lnTo>
                  <a:lnTo>
                    <a:pt x="573" y="1387"/>
                  </a:lnTo>
                  <a:lnTo>
                    <a:pt x="580" y="1383"/>
                  </a:lnTo>
                  <a:lnTo>
                    <a:pt x="573" y="1385"/>
                  </a:lnTo>
                  <a:lnTo>
                    <a:pt x="575" y="1402"/>
                  </a:lnTo>
                  <a:lnTo>
                    <a:pt x="582" y="1400"/>
                  </a:lnTo>
                  <a:lnTo>
                    <a:pt x="575" y="1400"/>
                  </a:lnTo>
                  <a:lnTo>
                    <a:pt x="575" y="1414"/>
                  </a:lnTo>
                  <a:lnTo>
                    <a:pt x="575" y="1432"/>
                  </a:lnTo>
                  <a:lnTo>
                    <a:pt x="575" y="1449"/>
                  </a:lnTo>
                  <a:lnTo>
                    <a:pt x="582" y="1449"/>
                  </a:lnTo>
                  <a:lnTo>
                    <a:pt x="575" y="1448"/>
                  </a:lnTo>
                  <a:lnTo>
                    <a:pt x="568" y="1478"/>
                  </a:lnTo>
                  <a:lnTo>
                    <a:pt x="575" y="1480"/>
                  </a:lnTo>
                  <a:lnTo>
                    <a:pt x="568" y="1478"/>
                  </a:lnTo>
                  <a:lnTo>
                    <a:pt x="557" y="1509"/>
                  </a:lnTo>
                  <a:lnTo>
                    <a:pt x="564" y="1510"/>
                  </a:lnTo>
                  <a:lnTo>
                    <a:pt x="559" y="1507"/>
                  </a:lnTo>
                  <a:lnTo>
                    <a:pt x="547" y="1531"/>
                  </a:lnTo>
                  <a:lnTo>
                    <a:pt x="552" y="1534"/>
                  </a:lnTo>
                  <a:lnTo>
                    <a:pt x="547" y="1531"/>
                  </a:lnTo>
                  <a:lnTo>
                    <a:pt x="529" y="1554"/>
                  </a:lnTo>
                  <a:lnTo>
                    <a:pt x="534" y="1558"/>
                  </a:lnTo>
                  <a:lnTo>
                    <a:pt x="529" y="1553"/>
                  </a:lnTo>
                  <a:lnTo>
                    <a:pt x="510" y="1570"/>
                  </a:lnTo>
                  <a:lnTo>
                    <a:pt x="515" y="1575"/>
                  </a:lnTo>
                  <a:lnTo>
                    <a:pt x="512" y="1570"/>
                  </a:lnTo>
                  <a:lnTo>
                    <a:pt x="492" y="1585"/>
                  </a:lnTo>
                  <a:lnTo>
                    <a:pt x="496" y="1590"/>
                  </a:lnTo>
                  <a:lnTo>
                    <a:pt x="494" y="1583"/>
                  </a:lnTo>
                  <a:lnTo>
                    <a:pt x="471" y="1593"/>
                  </a:lnTo>
                  <a:lnTo>
                    <a:pt x="449" y="1604"/>
                  </a:lnTo>
                  <a:lnTo>
                    <a:pt x="450" y="1610"/>
                  </a:lnTo>
                  <a:lnTo>
                    <a:pt x="449" y="1604"/>
                  </a:lnTo>
                  <a:lnTo>
                    <a:pt x="426" y="1609"/>
                  </a:lnTo>
                  <a:lnTo>
                    <a:pt x="428" y="1615"/>
                  </a:lnTo>
                  <a:lnTo>
                    <a:pt x="428" y="1609"/>
                  </a:lnTo>
                  <a:lnTo>
                    <a:pt x="401" y="1609"/>
                  </a:lnTo>
                  <a:lnTo>
                    <a:pt x="379" y="1609"/>
                  </a:lnTo>
                  <a:lnTo>
                    <a:pt x="379" y="1615"/>
                  </a:lnTo>
                  <a:lnTo>
                    <a:pt x="380" y="1609"/>
                  </a:lnTo>
                  <a:lnTo>
                    <a:pt x="358" y="1604"/>
                  </a:lnTo>
                  <a:lnTo>
                    <a:pt x="335" y="1599"/>
                  </a:lnTo>
                  <a:lnTo>
                    <a:pt x="333" y="1605"/>
                  </a:lnTo>
                  <a:lnTo>
                    <a:pt x="337" y="1600"/>
                  </a:lnTo>
                  <a:lnTo>
                    <a:pt x="317" y="1590"/>
                  </a:lnTo>
                  <a:lnTo>
                    <a:pt x="296" y="1578"/>
                  </a:lnTo>
                  <a:lnTo>
                    <a:pt x="293" y="1583"/>
                  </a:lnTo>
                  <a:lnTo>
                    <a:pt x="300" y="1578"/>
                  </a:lnTo>
                  <a:lnTo>
                    <a:pt x="284" y="1561"/>
                  </a:lnTo>
                  <a:lnTo>
                    <a:pt x="268" y="1544"/>
                  </a:lnTo>
                  <a:lnTo>
                    <a:pt x="267" y="1544"/>
                  </a:lnTo>
                  <a:lnTo>
                    <a:pt x="249" y="1529"/>
                  </a:lnTo>
                  <a:lnTo>
                    <a:pt x="253" y="1531"/>
                  </a:lnTo>
                  <a:lnTo>
                    <a:pt x="249" y="1529"/>
                  </a:lnTo>
                  <a:lnTo>
                    <a:pt x="232" y="1517"/>
                  </a:lnTo>
                  <a:lnTo>
                    <a:pt x="235" y="1519"/>
                  </a:lnTo>
                  <a:lnTo>
                    <a:pt x="230" y="1517"/>
                  </a:lnTo>
                  <a:lnTo>
                    <a:pt x="209" y="1505"/>
                  </a:lnTo>
                  <a:lnTo>
                    <a:pt x="205" y="1510"/>
                  </a:lnTo>
                  <a:lnTo>
                    <a:pt x="211" y="1505"/>
                  </a:lnTo>
                  <a:lnTo>
                    <a:pt x="195" y="1495"/>
                  </a:lnTo>
                  <a:lnTo>
                    <a:pt x="193" y="1493"/>
                  </a:lnTo>
                  <a:lnTo>
                    <a:pt x="191" y="1493"/>
                  </a:lnTo>
                  <a:lnTo>
                    <a:pt x="169" y="1487"/>
                  </a:lnTo>
                  <a:lnTo>
                    <a:pt x="167" y="1493"/>
                  </a:lnTo>
                  <a:lnTo>
                    <a:pt x="170" y="1487"/>
                  </a:lnTo>
                  <a:lnTo>
                    <a:pt x="155" y="1482"/>
                  </a:lnTo>
                  <a:lnTo>
                    <a:pt x="151" y="1480"/>
                  </a:lnTo>
                  <a:lnTo>
                    <a:pt x="153" y="1482"/>
                  </a:lnTo>
                  <a:lnTo>
                    <a:pt x="134" y="1480"/>
                  </a:lnTo>
                  <a:lnTo>
                    <a:pt x="132" y="1480"/>
                  </a:lnTo>
                  <a:lnTo>
                    <a:pt x="114" y="1480"/>
                  </a:lnTo>
                  <a:lnTo>
                    <a:pt x="97" y="1482"/>
                  </a:lnTo>
                  <a:lnTo>
                    <a:pt x="97" y="1480"/>
                  </a:lnTo>
                  <a:lnTo>
                    <a:pt x="93" y="1483"/>
                  </a:lnTo>
                  <a:lnTo>
                    <a:pt x="77" y="1492"/>
                  </a:lnTo>
                  <a:lnTo>
                    <a:pt x="63" y="1499"/>
                  </a:lnTo>
                  <a:lnTo>
                    <a:pt x="62" y="1499"/>
                  </a:lnTo>
                  <a:lnTo>
                    <a:pt x="48" y="1512"/>
                  </a:lnTo>
                  <a:lnTo>
                    <a:pt x="48" y="1514"/>
                  </a:lnTo>
                  <a:lnTo>
                    <a:pt x="37" y="1527"/>
                  </a:lnTo>
                  <a:lnTo>
                    <a:pt x="35" y="1527"/>
                  </a:lnTo>
                  <a:lnTo>
                    <a:pt x="35" y="1529"/>
                  </a:lnTo>
                  <a:lnTo>
                    <a:pt x="30" y="1548"/>
                  </a:lnTo>
                  <a:lnTo>
                    <a:pt x="25" y="1570"/>
                  </a:lnTo>
                  <a:lnTo>
                    <a:pt x="23" y="1580"/>
                  </a:lnTo>
                  <a:lnTo>
                    <a:pt x="25" y="1571"/>
                  </a:lnTo>
                  <a:lnTo>
                    <a:pt x="16" y="1626"/>
                  </a:lnTo>
                  <a:lnTo>
                    <a:pt x="9" y="1687"/>
                  </a:lnTo>
                  <a:lnTo>
                    <a:pt x="4" y="1753"/>
                  </a:lnTo>
                  <a:lnTo>
                    <a:pt x="0" y="1819"/>
                  </a:lnTo>
                  <a:lnTo>
                    <a:pt x="0" y="1885"/>
                  </a:lnTo>
                  <a:lnTo>
                    <a:pt x="4" y="1946"/>
                  </a:lnTo>
                  <a:lnTo>
                    <a:pt x="6" y="1975"/>
                  </a:lnTo>
                  <a:lnTo>
                    <a:pt x="4" y="1971"/>
                  </a:lnTo>
                  <a:lnTo>
                    <a:pt x="6" y="1976"/>
                  </a:lnTo>
                  <a:lnTo>
                    <a:pt x="11" y="2002"/>
                  </a:lnTo>
                  <a:lnTo>
                    <a:pt x="16" y="2024"/>
                  </a:lnTo>
                  <a:lnTo>
                    <a:pt x="16" y="2026"/>
                  </a:lnTo>
                  <a:lnTo>
                    <a:pt x="25" y="2046"/>
                  </a:lnTo>
                  <a:lnTo>
                    <a:pt x="27" y="2051"/>
                  </a:lnTo>
                  <a:lnTo>
                    <a:pt x="34" y="2049"/>
                  </a:lnTo>
                  <a:lnTo>
                    <a:pt x="77" y="2043"/>
                  </a:lnTo>
                  <a:lnTo>
                    <a:pt x="139" y="2032"/>
                  </a:lnTo>
                  <a:lnTo>
                    <a:pt x="137" y="2026"/>
                  </a:lnTo>
                  <a:lnTo>
                    <a:pt x="137" y="2034"/>
                  </a:lnTo>
                  <a:lnTo>
                    <a:pt x="205" y="2029"/>
                  </a:lnTo>
                  <a:lnTo>
                    <a:pt x="209" y="2027"/>
                  </a:lnTo>
                  <a:lnTo>
                    <a:pt x="207" y="2029"/>
                  </a:lnTo>
                  <a:lnTo>
                    <a:pt x="279" y="2022"/>
                  </a:lnTo>
                  <a:lnTo>
                    <a:pt x="277" y="2014"/>
                  </a:lnTo>
                  <a:lnTo>
                    <a:pt x="277" y="2022"/>
                  </a:lnTo>
                  <a:lnTo>
                    <a:pt x="352" y="2021"/>
                  </a:lnTo>
                  <a:lnTo>
                    <a:pt x="417" y="2021"/>
                  </a:lnTo>
                  <a:lnTo>
                    <a:pt x="473" y="2022"/>
                  </a:lnTo>
                  <a:lnTo>
                    <a:pt x="473" y="2014"/>
                  </a:lnTo>
                  <a:lnTo>
                    <a:pt x="473" y="2021"/>
                  </a:lnTo>
                  <a:lnTo>
                    <a:pt x="515" y="2027"/>
                  </a:lnTo>
                  <a:lnTo>
                    <a:pt x="515" y="2021"/>
                  </a:lnTo>
                  <a:lnTo>
                    <a:pt x="513" y="2027"/>
                  </a:lnTo>
                  <a:lnTo>
                    <a:pt x="555" y="2037"/>
                  </a:lnTo>
                  <a:lnTo>
                    <a:pt x="590" y="2046"/>
                  </a:lnTo>
                  <a:lnTo>
                    <a:pt x="592" y="2039"/>
                  </a:lnTo>
                  <a:lnTo>
                    <a:pt x="590" y="2046"/>
                  </a:lnTo>
                  <a:lnTo>
                    <a:pt x="622" y="2059"/>
                  </a:lnTo>
                  <a:lnTo>
                    <a:pt x="624" y="2053"/>
                  </a:lnTo>
                  <a:lnTo>
                    <a:pt x="620" y="2059"/>
                  </a:lnTo>
                  <a:lnTo>
                    <a:pt x="648" y="2075"/>
                  </a:lnTo>
                  <a:lnTo>
                    <a:pt x="652" y="2068"/>
                  </a:lnTo>
                  <a:lnTo>
                    <a:pt x="646" y="2075"/>
                  </a:lnTo>
                  <a:lnTo>
                    <a:pt x="666" y="2090"/>
                  </a:lnTo>
                  <a:lnTo>
                    <a:pt x="671" y="2083"/>
                  </a:lnTo>
                  <a:lnTo>
                    <a:pt x="666" y="2088"/>
                  </a:lnTo>
                  <a:lnTo>
                    <a:pt x="681" y="2104"/>
                  </a:lnTo>
                  <a:lnTo>
                    <a:pt x="687" y="2098"/>
                  </a:lnTo>
                  <a:lnTo>
                    <a:pt x="681" y="2104"/>
                  </a:lnTo>
                  <a:lnTo>
                    <a:pt x="694" y="2122"/>
                  </a:lnTo>
                  <a:lnTo>
                    <a:pt x="704" y="2137"/>
                  </a:lnTo>
                  <a:lnTo>
                    <a:pt x="709" y="2132"/>
                  </a:lnTo>
                  <a:lnTo>
                    <a:pt x="702" y="2134"/>
                  </a:lnTo>
                  <a:lnTo>
                    <a:pt x="704" y="2151"/>
                  </a:lnTo>
                  <a:lnTo>
                    <a:pt x="702" y="2143"/>
                  </a:lnTo>
                  <a:lnTo>
                    <a:pt x="704" y="2151"/>
                  </a:lnTo>
                  <a:lnTo>
                    <a:pt x="708" y="2168"/>
                  </a:lnTo>
                  <a:lnTo>
                    <a:pt x="715" y="2166"/>
                  </a:lnTo>
                  <a:lnTo>
                    <a:pt x="708" y="2165"/>
                  </a:lnTo>
                  <a:lnTo>
                    <a:pt x="704" y="2183"/>
                  </a:lnTo>
                  <a:lnTo>
                    <a:pt x="699" y="2200"/>
                  </a:lnTo>
                  <a:lnTo>
                    <a:pt x="706" y="2202"/>
                  </a:lnTo>
                  <a:lnTo>
                    <a:pt x="699" y="2200"/>
                  </a:lnTo>
                  <a:lnTo>
                    <a:pt x="692" y="2219"/>
                  </a:lnTo>
                  <a:lnTo>
                    <a:pt x="699" y="2220"/>
                  </a:lnTo>
                  <a:lnTo>
                    <a:pt x="694" y="2217"/>
                  </a:lnTo>
                  <a:lnTo>
                    <a:pt x="683" y="2234"/>
                  </a:lnTo>
                  <a:lnTo>
                    <a:pt x="688" y="2237"/>
                  </a:lnTo>
                  <a:lnTo>
                    <a:pt x="683" y="2234"/>
                  </a:lnTo>
                  <a:lnTo>
                    <a:pt x="671" y="2251"/>
                  </a:lnTo>
                  <a:lnTo>
                    <a:pt x="676" y="2254"/>
                  </a:lnTo>
                  <a:lnTo>
                    <a:pt x="671" y="2249"/>
                  </a:lnTo>
                  <a:lnTo>
                    <a:pt x="657" y="2263"/>
                  </a:lnTo>
                  <a:lnTo>
                    <a:pt x="657" y="2265"/>
                  </a:lnTo>
                  <a:lnTo>
                    <a:pt x="639" y="2287"/>
                  </a:lnTo>
                  <a:lnTo>
                    <a:pt x="639" y="2285"/>
                  </a:lnTo>
                  <a:lnTo>
                    <a:pt x="639" y="2287"/>
                  </a:lnTo>
                  <a:lnTo>
                    <a:pt x="629" y="2309"/>
                  </a:lnTo>
                  <a:lnTo>
                    <a:pt x="624" y="2317"/>
                  </a:lnTo>
                  <a:lnTo>
                    <a:pt x="627" y="2310"/>
                  </a:lnTo>
                  <a:lnTo>
                    <a:pt x="617" y="2336"/>
                  </a:lnTo>
                  <a:lnTo>
                    <a:pt x="617" y="2334"/>
                  </a:lnTo>
                  <a:lnTo>
                    <a:pt x="617" y="2336"/>
                  </a:lnTo>
                  <a:lnTo>
                    <a:pt x="611" y="2363"/>
                  </a:lnTo>
                  <a:lnTo>
                    <a:pt x="610" y="2373"/>
                  </a:lnTo>
                  <a:lnTo>
                    <a:pt x="611" y="2365"/>
                  </a:lnTo>
                  <a:lnTo>
                    <a:pt x="608" y="2393"/>
                  </a:lnTo>
                  <a:lnTo>
                    <a:pt x="608" y="2424"/>
                  </a:lnTo>
                  <a:lnTo>
                    <a:pt x="608" y="2420"/>
                  </a:lnTo>
                  <a:lnTo>
                    <a:pt x="608" y="2426"/>
                  </a:lnTo>
                  <a:lnTo>
                    <a:pt x="613" y="2454"/>
                  </a:lnTo>
                  <a:lnTo>
                    <a:pt x="613" y="2456"/>
                  </a:lnTo>
                  <a:lnTo>
                    <a:pt x="613" y="2454"/>
                  </a:lnTo>
                  <a:lnTo>
                    <a:pt x="622" y="2481"/>
                  </a:lnTo>
                  <a:lnTo>
                    <a:pt x="624" y="2488"/>
                  </a:lnTo>
                  <a:lnTo>
                    <a:pt x="622" y="2483"/>
                  </a:lnTo>
                  <a:lnTo>
                    <a:pt x="632" y="2512"/>
                  </a:lnTo>
                  <a:lnTo>
                    <a:pt x="634" y="2514"/>
                  </a:lnTo>
                  <a:lnTo>
                    <a:pt x="652" y="2539"/>
                  </a:lnTo>
                  <a:lnTo>
                    <a:pt x="653" y="2543"/>
                  </a:lnTo>
                  <a:lnTo>
                    <a:pt x="652" y="2539"/>
                  </a:lnTo>
                  <a:lnTo>
                    <a:pt x="667" y="2558"/>
                  </a:lnTo>
                  <a:lnTo>
                    <a:pt x="664" y="2554"/>
                  </a:lnTo>
                  <a:lnTo>
                    <a:pt x="667" y="2558"/>
                  </a:lnTo>
                  <a:lnTo>
                    <a:pt x="692" y="2580"/>
                  </a:lnTo>
                  <a:lnTo>
                    <a:pt x="694" y="2581"/>
                  </a:lnTo>
                  <a:lnTo>
                    <a:pt x="706" y="2590"/>
                  </a:lnTo>
                  <a:lnTo>
                    <a:pt x="702" y="2587"/>
                  </a:lnTo>
                  <a:lnTo>
                    <a:pt x="706" y="2590"/>
                  </a:lnTo>
                  <a:lnTo>
                    <a:pt x="722" y="2598"/>
                  </a:lnTo>
                  <a:lnTo>
                    <a:pt x="725" y="2600"/>
                  </a:lnTo>
                  <a:lnTo>
                    <a:pt x="723" y="2598"/>
                  </a:lnTo>
                  <a:lnTo>
                    <a:pt x="736" y="2604"/>
                  </a:lnTo>
                  <a:lnTo>
                    <a:pt x="751" y="2609"/>
                  </a:lnTo>
                  <a:lnTo>
                    <a:pt x="743" y="2607"/>
                  </a:lnTo>
                  <a:lnTo>
                    <a:pt x="751" y="2609"/>
                  </a:lnTo>
                  <a:lnTo>
                    <a:pt x="769" y="2614"/>
                  </a:lnTo>
                  <a:lnTo>
                    <a:pt x="785" y="2617"/>
                  </a:lnTo>
                  <a:lnTo>
                    <a:pt x="788" y="2619"/>
                  </a:lnTo>
                  <a:lnTo>
                    <a:pt x="786" y="2619"/>
                  </a:lnTo>
                  <a:lnTo>
                    <a:pt x="806" y="2619"/>
                  </a:lnTo>
                  <a:lnTo>
                    <a:pt x="825" y="2619"/>
                  </a:lnTo>
                  <a:lnTo>
                    <a:pt x="827" y="2619"/>
                  </a:lnTo>
                  <a:lnTo>
                    <a:pt x="860" y="2615"/>
                  </a:lnTo>
                  <a:lnTo>
                    <a:pt x="850" y="2615"/>
                  </a:lnTo>
                  <a:lnTo>
                    <a:pt x="860" y="2614"/>
                  </a:lnTo>
                  <a:lnTo>
                    <a:pt x="897" y="2607"/>
                  </a:lnTo>
                  <a:lnTo>
                    <a:pt x="899" y="2607"/>
                  </a:lnTo>
                  <a:lnTo>
                    <a:pt x="928" y="2593"/>
                  </a:lnTo>
                  <a:lnTo>
                    <a:pt x="930" y="2593"/>
                  </a:lnTo>
                  <a:lnTo>
                    <a:pt x="955" y="2578"/>
                  </a:lnTo>
                  <a:lnTo>
                    <a:pt x="979" y="2559"/>
                  </a:lnTo>
                  <a:lnTo>
                    <a:pt x="979" y="2558"/>
                  </a:lnTo>
                  <a:lnTo>
                    <a:pt x="998" y="2539"/>
                  </a:lnTo>
                  <a:lnTo>
                    <a:pt x="1000" y="2539"/>
                  </a:lnTo>
                  <a:lnTo>
                    <a:pt x="1019" y="2515"/>
                  </a:lnTo>
                  <a:lnTo>
                    <a:pt x="1019" y="2514"/>
                  </a:lnTo>
                  <a:lnTo>
                    <a:pt x="1028" y="2490"/>
                  </a:lnTo>
                  <a:lnTo>
                    <a:pt x="1039" y="2465"/>
                  </a:lnTo>
                  <a:lnTo>
                    <a:pt x="1040" y="2461"/>
                  </a:lnTo>
                  <a:lnTo>
                    <a:pt x="1040" y="2463"/>
                  </a:lnTo>
                  <a:lnTo>
                    <a:pt x="1044" y="2436"/>
                  </a:lnTo>
                  <a:lnTo>
                    <a:pt x="1046" y="2410"/>
                  </a:lnTo>
                  <a:lnTo>
                    <a:pt x="1044" y="2412"/>
                  </a:lnTo>
                  <a:lnTo>
                    <a:pt x="1044" y="2409"/>
                  </a:lnTo>
                  <a:lnTo>
                    <a:pt x="1039" y="2381"/>
                  </a:lnTo>
                  <a:lnTo>
                    <a:pt x="1039" y="2378"/>
                  </a:lnTo>
                  <a:lnTo>
                    <a:pt x="1039" y="2380"/>
                  </a:lnTo>
                  <a:lnTo>
                    <a:pt x="1032" y="2354"/>
                  </a:lnTo>
                  <a:lnTo>
                    <a:pt x="1032" y="2353"/>
                  </a:lnTo>
                  <a:lnTo>
                    <a:pt x="1032" y="2354"/>
                  </a:lnTo>
                  <a:lnTo>
                    <a:pt x="1019" y="2326"/>
                  </a:lnTo>
                  <a:lnTo>
                    <a:pt x="1019" y="2327"/>
                  </a:lnTo>
                  <a:lnTo>
                    <a:pt x="1019" y="2324"/>
                  </a:lnTo>
                  <a:lnTo>
                    <a:pt x="1004" y="2298"/>
                  </a:lnTo>
                  <a:lnTo>
                    <a:pt x="998" y="2293"/>
                  </a:lnTo>
                  <a:lnTo>
                    <a:pt x="1004" y="2297"/>
                  </a:lnTo>
                  <a:lnTo>
                    <a:pt x="984" y="2275"/>
                  </a:lnTo>
                  <a:lnTo>
                    <a:pt x="965" y="2254"/>
                  </a:lnTo>
                  <a:lnTo>
                    <a:pt x="958" y="2259"/>
                  </a:lnTo>
                  <a:lnTo>
                    <a:pt x="965" y="2256"/>
                  </a:lnTo>
                  <a:lnTo>
                    <a:pt x="951" y="2232"/>
                  </a:lnTo>
                  <a:lnTo>
                    <a:pt x="944" y="2236"/>
                  </a:lnTo>
                  <a:lnTo>
                    <a:pt x="951" y="2234"/>
                  </a:lnTo>
                  <a:lnTo>
                    <a:pt x="941" y="2209"/>
                  </a:lnTo>
                  <a:lnTo>
                    <a:pt x="932" y="2187"/>
                  </a:lnTo>
                  <a:lnTo>
                    <a:pt x="925" y="2188"/>
                  </a:lnTo>
                  <a:lnTo>
                    <a:pt x="932" y="2187"/>
                  </a:lnTo>
                  <a:lnTo>
                    <a:pt x="927" y="2161"/>
                  </a:lnTo>
                  <a:lnTo>
                    <a:pt x="920" y="2163"/>
                  </a:lnTo>
                  <a:lnTo>
                    <a:pt x="928" y="2163"/>
                  </a:lnTo>
                  <a:lnTo>
                    <a:pt x="928" y="2136"/>
                  </a:lnTo>
                  <a:lnTo>
                    <a:pt x="928" y="2114"/>
                  </a:lnTo>
                  <a:lnTo>
                    <a:pt x="920" y="2114"/>
                  </a:lnTo>
                  <a:lnTo>
                    <a:pt x="927" y="2115"/>
                  </a:lnTo>
                  <a:lnTo>
                    <a:pt x="932" y="2093"/>
                  </a:lnTo>
                  <a:lnTo>
                    <a:pt x="937" y="2070"/>
                  </a:lnTo>
                  <a:lnTo>
                    <a:pt x="930" y="2068"/>
                  </a:lnTo>
                  <a:lnTo>
                    <a:pt x="937" y="2071"/>
                  </a:lnTo>
                  <a:lnTo>
                    <a:pt x="946" y="2051"/>
                  </a:lnTo>
                  <a:lnTo>
                    <a:pt x="939" y="2048"/>
                  </a:lnTo>
                  <a:lnTo>
                    <a:pt x="946" y="2051"/>
                  </a:lnTo>
                  <a:lnTo>
                    <a:pt x="956" y="2034"/>
                  </a:lnTo>
                  <a:lnTo>
                    <a:pt x="949" y="2031"/>
                  </a:lnTo>
                  <a:lnTo>
                    <a:pt x="956" y="2036"/>
                  </a:lnTo>
                  <a:lnTo>
                    <a:pt x="969" y="2019"/>
                  </a:lnTo>
                  <a:lnTo>
                    <a:pt x="962" y="2014"/>
                  </a:lnTo>
                  <a:lnTo>
                    <a:pt x="967" y="2019"/>
                  </a:lnTo>
                  <a:lnTo>
                    <a:pt x="979" y="2007"/>
                  </a:lnTo>
                  <a:lnTo>
                    <a:pt x="974" y="2002"/>
                  </a:lnTo>
                  <a:lnTo>
                    <a:pt x="979" y="2009"/>
                  </a:lnTo>
                  <a:lnTo>
                    <a:pt x="993" y="1998"/>
                  </a:lnTo>
                  <a:lnTo>
                    <a:pt x="988" y="1992"/>
                  </a:lnTo>
                  <a:lnTo>
                    <a:pt x="991" y="1998"/>
                  </a:lnTo>
                  <a:lnTo>
                    <a:pt x="1007" y="1990"/>
                  </a:lnTo>
                  <a:lnTo>
                    <a:pt x="1004" y="1983"/>
                  </a:lnTo>
                  <a:lnTo>
                    <a:pt x="1005" y="1992"/>
                  </a:lnTo>
                  <a:lnTo>
                    <a:pt x="1021" y="1990"/>
                  </a:lnTo>
                  <a:lnTo>
                    <a:pt x="1019" y="1982"/>
                  </a:lnTo>
                  <a:lnTo>
                    <a:pt x="1019" y="1990"/>
                  </a:lnTo>
                  <a:lnTo>
                    <a:pt x="1044" y="1992"/>
                  </a:lnTo>
                  <a:lnTo>
                    <a:pt x="1044" y="1983"/>
                  </a:lnTo>
                  <a:lnTo>
                    <a:pt x="1044" y="1990"/>
                  </a:lnTo>
                  <a:lnTo>
                    <a:pt x="1081" y="1997"/>
                  </a:lnTo>
                  <a:lnTo>
                    <a:pt x="1089" y="1998"/>
                  </a:lnTo>
                  <a:lnTo>
                    <a:pt x="1081" y="1998"/>
                  </a:lnTo>
                  <a:lnTo>
                    <a:pt x="1130" y="2004"/>
                  </a:lnTo>
                  <a:lnTo>
                    <a:pt x="1184" y="2010"/>
                  </a:lnTo>
                  <a:lnTo>
                    <a:pt x="1249" y="2015"/>
                  </a:lnTo>
                  <a:lnTo>
                    <a:pt x="1317" y="2021"/>
                  </a:lnTo>
                  <a:lnTo>
                    <a:pt x="1390" y="2026"/>
                  </a:lnTo>
                  <a:lnTo>
                    <a:pt x="1389" y="2024"/>
                  </a:lnTo>
                  <a:lnTo>
                    <a:pt x="1390" y="2026"/>
                  </a:lnTo>
                  <a:lnTo>
                    <a:pt x="1466" y="2029"/>
                  </a:lnTo>
                  <a:lnTo>
                    <a:pt x="1469" y="2029"/>
                  </a:lnTo>
                  <a:lnTo>
                    <a:pt x="1473" y="2024"/>
                  </a:lnTo>
                  <a:lnTo>
                    <a:pt x="1487" y="1993"/>
                  </a:lnTo>
                  <a:lnTo>
                    <a:pt x="1487" y="1990"/>
                  </a:lnTo>
                  <a:lnTo>
                    <a:pt x="1487" y="1992"/>
                  </a:lnTo>
                  <a:lnTo>
                    <a:pt x="1496" y="1958"/>
                  </a:lnTo>
                  <a:lnTo>
                    <a:pt x="1506" y="1924"/>
                  </a:lnTo>
                  <a:lnTo>
                    <a:pt x="1508" y="1919"/>
                  </a:lnTo>
                  <a:lnTo>
                    <a:pt x="1508" y="1924"/>
                  </a:lnTo>
                  <a:lnTo>
                    <a:pt x="1513" y="1888"/>
                  </a:lnTo>
                  <a:lnTo>
                    <a:pt x="1518" y="1853"/>
                  </a:lnTo>
                  <a:lnTo>
                    <a:pt x="1524" y="1815"/>
                  </a:lnTo>
                  <a:lnTo>
                    <a:pt x="1524" y="1814"/>
                  </a:lnTo>
                  <a:lnTo>
                    <a:pt x="1524" y="1778"/>
                  </a:lnTo>
                  <a:lnTo>
                    <a:pt x="1524" y="1743"/>
                  </a:lnTo>
                  <a:lnTo>
                    <a:pt x="1524" y="1707"/>
                  </a:lnTo>
                  <a:lnTo>
                    <a:pt x="1522" y="1671"/>
                  </a:lnTo>
                  <a:lnTo>
                    <a:pt x="1520" y="1670"/>
                  </a:lnTo>
                  <a:lnTo>
                    <a:pt x="1522" y="1671"/>
                  </a:lnTo>
                  <a:lnTo>
                    <a:pt x="1517" y="1637"/>
                  </a:lnTo>
                  <a:lnTo>
                    <a:pt x="1515" y="1637"/>
                  </a:lnTo>
                  <a:lnTo>
                    <a:pt x="1510" y="1605"/>
                  </a:lnTo>
                  <a:lnTo>
                    <a:pt x="1504" y="1575"/>
                  </a:lnTo>
                  <a:lnTo>
                    <a:pt x="1504" y="1571"/>
                  </a:lnTo>
                  <a:lnTo>
                    <a:pt x="1504" y="1573"/>
                  </a:lnTo>
                  <a:lnTo>
                    <a:pt x="1496" y="1544"/>
                  </a:lnTo>
                  <a:lnTo>
                    <a:pt x="1489" y="1521"/>
                  </a:lnTo>
                  <a:lnTo>
                    <a:pt x="1481" y="1499"/>
                  </a:lnTo>
                  <a:lnTo>
                    <a:pt x="1480" y="1495"/>
                  </a:lnTo>
                  <a:lnTo>
                    <a:pt x="1481" y="1499"/>
                  </a:lnTo>
                  <a:lnTo>
                    <a:pt x="1473" y="1478"/>
                  </a:lnTo>
                  <a:lnTo>
                    <a:pt x="1473" y="1476"/>
                  </a:lnTo>
                  <a:lnTo>
                    <a:pt x="1462" y="1463"/>
                  </a:lnTo>
                  <a:lnTo>
                    <a:pt x="1453" y="1449"/>
                  </a:lnTo>
                  <a:lnTo>
                    <a:pt x="1452" y="1448"/>
                  </a:lnTo>
                  <a:lnTo>
                    <a:pt x="1441" y="1438"/>
                  </a:lnTo>
                  <a:lnTo>
                    <a:pt x="1439" y="1438"/>
                  </a:lnTo>
                  <a:lnTo>
                    <a:pt x="1425" y="1431"/>
                  </a:lnTo>
                  <a:lnTo>
                    <a:pt x="1417" y="1426"/>
                  </a:lnTo>
                  <a:lnTo>
                    <a:pt x="1415" y="1424"/>
                  </a:lnTo>
                  <a:lnTo>
                    <a:pt x="1403" y="1421"/>
                  </a:lnTo>
                  <a:lnTo>
                    <a:pt x="1397" y="1419"/>
                  </a:lnTo>
                  <a:lnTo>
                    <a:pt x="1403" y="1421"/>
                  </a:lnTo>
                  <a:lnTo>
                    <a:pt x="1390" y="1419"/>
                  </a:lnTo>
                  <a:lnTo>
                    <a:pt x="1389" y="1417"/>
                  </a:lnTo>
                  <a:lnTo>
                    <a:pt x="1389" y="1419"/>
                  </a:lnTo>
                  <a:lnTo>
                    <a:pt x="1359" y="1421"/>
                  </a:lnTo>
                  <a:lnTo>
                    <a:pt x="1361" y="1419"/>
                  </a:lnTo>
                  <a:lnTo>
                    <a:pt x="1357" y="1421"/>
                  </a:lnTo>
                  <a:lnTo>
                    <a:pt x="1327" y="1429"/>
                  </a:lnTo>
                  <a:lnTo>
                    <a:pt x="1296" y="1438"/>
                  </a:lnTo>
                  <a:lnTo>
                    <a:pt x="1292" y="1439"/>
                  </a:lnTo>
                  <a:lnTo>
                    <a:pt x="1296" y="1438"/>
                  </a:lnTo>
                  <a:lnTo>
                    <a:pt x="1259" y="1451"/>
                  </a:lnTo>
                  <a:lnTo>
                    <a:pt x="1236" y="1460"/>
                  </a:lnTo>
                  <a:lnTo>
                    <a:pt x="1238" y="1466"/>
                  </a:lnTo>
                  <a:lnTo>
                    <a:pt x="1236" y="1460"/>
                  </a:lnTo>
                  <a:lnTo>
                    <a:pt x="1214" y="1466"/>
                  </a:lnTo>
                  <a:lnTo>
                    <a:pt x="1215" y="1473"/>
                  </a:lnTo>
                  <a:lnTo>
                    <a:pt x="1215" y="1466"/>
                  </a:lnTo>
                  <a:lnTo>
                    <a:pt x="1194" y="1468"/>
                  </a:lnTo>
                  <a:lnTo>
                    <a:pt x="1205" y="1466"/>
                  </a:lnTo>
                  <a:lnTo>
                    <a:pt x="1194" y="1468"/>
                  </a:lnTo>
                  <a:lnTo>
                    <a:pt x="1173" y="1471"/>
                  </a:lnTo>
                  <a:lnTo>
                    <a:pt x="1173" y="1478"/>
                  </a:lnTo>
                  <a:lnTo>
                    <a:pt x="1173" y="1471"/>
                  </a:lnTo>
                  <a:lnTo>
                    <a:pt x="1154" y="1471"/>
                  </a:lnTo>
                  <a:lnTo>
                    <a:pt x="1137" y="1471"/>
                  </a:lnTo>
                  <a:lnTo>
                    <a:pt x="1137" y="1478"/>
                  </a:lnTo>
                  <a:lnTo>
                    <a:pt x="1138" y="1471"/>
                  </a:lnTo>
                  <a:lnTo>
                    <a:pt x="1123" y="1468"/>
                  </a:lnTo>
                  <a:lnTo>
                    <a:pt x="1116" y="1466"/>
                  </a:lnTo>
                  <a:lnTo>
                    <a:pt x="1123" y="1468"/>
                  </a:lnTo>
                  <a:lnTo>
                    <a:pt x="1105" y="1466"/>
                  </a:lnTo>
                  <a:lnTo>
                    <a:pt x="1103" y="1473"/>
                  </a:lnTo>
                  <a:lnTo>
                    <a:pt x="1107" y="1466"/>
                  </a:lnTo>
                  <a:lnTo>
                    <a:pt x="1091" y="1461"/>
                  </a:lnTo>
                  <a:lnTo>
                    <a:pt x="1079" y="1456"/>
                  </a:lnTo>
                  <a:lnTo>
                    <a:pt x="1075" y="1463"/>
                  </a:lnTo>
                  <a:lnTo>
                    <a:pt x="1079" y="1458"/>
                  </a:lnTo>
                  <a:lnTo>
                    <a:pt x="1067" y="1451"/>
                  </a:lnTo>
                  <a:lnTo>
                    <a:pt x="1063" y="1456"/>
                  </a:lnTo>
                  <a:lnTo>
                    <a:pt x="1068" y="1451"/>
                  </a:lnTo>
                  <a:lnTo>
                    <a:pt x="1054" y="1443"/>
                  </a:lnTo>
                  <a:lnTo>
                    <a:pt x="1049" y="1448"/>
                  </a:lnTo>
                  <a:lnTo>
                    <a:pt x="1054" y="1443"/>
                  </a:lnTo>
                  <a:lnTo>
                    <a:pt x="1035" y="1426"/>
                  </a:lnTo>
                  <a:lnTo>
                    <a:pt x="1030" y="1431"/>
                  </a:lnTo>
                  <a:lnTo>
                    <a:pt x="1037" y="1427"/>
                  </a:lnTo>
                  <a:lnTo>
                    <a:pt x="1019" y="1405"/>
                  </a:lnTo>
                  <a:lnTo>
                    <a:pt x="1005" y="1383"/>
                  </a:lnTo>
                  <a:lnTo>
                    <a:pt x="998" y="1387"/>
                  </a:lnTo>
                  <a:lnTo>
                    <a:pt x="1005" y="1383"/>
                  </a:lnTo>
                  <a:lnTo>
                    <a:pt x="995" y="1361"/>
                  </a:lnTo>
                  <a:lnTo>
                    <a:pt x="988" y="1365"/>
                  </a:lnTo>
                  <a:lnTo>
                    <a:pt x="995" y="1363"/>
                  </a:lnTo>
                  <a:lnTo>
                    <a:pt x="990" y="1338"/>
                  </a:lnTo>
                  <a:lnTo>
                    <a:pt x="983" y="1339"/>
                  </a:lnTo>
                  <a:lnTo>
                    <a:pt x="991" y="1339"/>
                  </a:lnTo>
                  <a:lnTo>
                    <a:pt x="988" y="1315"/>
                  </a:lnTo>
                  <a:lnTo>
                    <a:pt x="979" y="1315"/>
                  </a:lnTo>
                  <a:lnTo>
                    <a:pt x="988" y="1315"/>
                  </a:lnTo>
                  <a:lnTo>
                    <a:pt x="988" y="1292"/>
                  </a:lnTo>
                  <a:lnTo>
                    <a:pt x="979" y="1292"/>
                  </a:lnTo>
                  <a:lnTo>
                    <a:pt x="988" y="1293"/>
                  </a:lnTo>
                  <a:lnTo>
                    <a:pt x="991" y="1271"/>
                  </a:lnTo>
                  <a:lnTo>
                    <a:pt x="983" y="1270"/>
                  </a:lnTo>
                  <a:lnTo>
                    <a:pt x="990" y="1271"/>
                  </a:lnTo>
                  <a:lnTo>
                    <a:pt x="993" y="1253"/>
                  </a:lnTo>
                  <a:lnTo>
                    <a:pt x="986" y="1251"/>
                  </a:lnTo>
                  <a:lnTo>
                    <a:pt x="993" y="1254"/>
                  </a:lnTo>
                  <a:lnTo>
                    <a:pt x="1000" y="1238"/>
                  </a:lnTo>
                  <a:lnTo>
                    <a:pt x="993" y="1234"/>
                  </a:lnTo>
                  <a:lnTo>
                    <a:pt x="1000" y="1239"/>
                  </a:lnTo>
                  <a:lnTo>
                    <a:pt x="1018" y="1214"/>
                  </a:lnTo>
                  <a:lnTo>
                    <a:pt x="1033" y="1193"/>
                  </a:lnTo>
                  <a:lnTo>
                    <a:pt x="1026" y="1188"/>
                  </a:lnTo>
                  <a:lnTo>
                    <a:pt x="1032" y="1193"/>
                  </a:lnTo>
                  <a:lnTo>
                    <a:pt x="1047" y="1177"/>
                  </a:lnTo>
                  <a:lnTo>
                    <a:pt x="1065" y="1160"/>
                  </a:lnTo>
                  <a:lnTo>
                    <a:pt x="1060" y="1154"/>
                  </a:lnTo>
                  <a:lnTo>
                    <a:pt x="1063" y="1161"/>
                  </a:lnTo>
                  <a:lnTo>
                    <a:pt x="1079" y="1153"/>
                  </a:lnTo>
                  <a:lnTo>
                    <a:pt x="1095" y="1144"/>
                  </a:lnTo>
                  <a:lnTo>
                    <a:pt x="1110" y="1136"/>
                  </a:lnTo>
                  <a:lnTo>
                    <a:pt x="1107" y="1129"/>
                  </a:lnTo>
                  <a:lnTo>
                    <a:pt x="1109" y="1138"/>
                  </a:lnTo>
                  <a:lnTo>
                    <a:pt x="1126" y="1136"/>
                  </a:lnTo>
                  <a:lnTo>
                    <a:pt x="1119" y="1136"/>
                  </a:lnTo>
                  <a:lnTo>
                    <a:pt x="1126" y="1134"/>
                  </a:lnTo>
                  <a:lnTo>
                    <a:pt x="1142" y="1131"/>
                  </a:lnTo>
                  <a:lnTo>
                    <a:pt x="1140" y="1124"/>
                  </a:lnTo>
                  <a:lnTo>
                    <a:pt x="1138" y="1131"/>
                  </a:lnTo>
                  <a:lnTo>
                    <a:pt x="1152" y="1134"/>
                  </a:lnTo>
                  <a:lnTo>
                    <a:pt x="1158" y="1136"/>
                  </a:lnTo>
                  <a:lnTo>
                    <a:pt x="1154" y="1136"/>
                  </a:lnTo>
                  <a:lnTo>
                    <a:pt x="1170" y="1138"/>
                  </a:lnTo>
                  <a:lnTo>
                    <a:pt x="1170" y="1129"/>
                  </a:lnTo>
                  <a:lnTo>
                    <a:pt x="1168" y="1136"/>
                  </a:lnTo>
                  <a:lnTo>
                    <a:pt x="1182" y="1139"/>
                  </a:lnTo>
                  <a:lnTo>
                    <a:pt x="1184" y="1132"/>
                  </a:lnTo>
                  <a:lnTo>
                    <a:pt x="1182" y="1139"/>
                  </a:lnTo>
                  <a:lnTo>
                    <a:pt x="1214" y="1153"/>
                  </a:lnTo>
                  <a:lnTo>
                    <a:pt x="1215" y="1146"/>
                  </a:lnTo>
                  <a:lnTo>
                    <a:pt x="1212" y="1153"/>
                  </a:lnTo>
                  <a:lnTo>
                    <a:pt x="1242" y="1166"/>
                  </a:lnTo>
                  <a:lnTo>
                    <a:pt x="1245" y="1160"/>
                  </a:lnTo>
                  <a:lnTo>
                    <a:pt x="1242" y="1166"/>
                  </a:lnTo>
                  <a:lnTo>
                    <a:pt x="1270" y="1183"/>
                  </a:lnTo>
                  <a:lnTo>
                    <a:pt x="1256" y="1175"/>
                  </a:lnTo>
                  <a:lnTo>
                    <a:pt x="1270" y="1183"/>
                  </a:lnTo>
                  <a:lnTo>
                    <a:pt x="1299" y="1200"/>
                  </a:lnTo>
                  <a:lnTo>
                    <a:pt x="1327" y="1215"/>
                  </a:lnTo>
                  <a:lnTo>
                    <a:pt x="1329" y="1215"/>
                  </a:lnTo>
                  <a:lnTo>
                    <a:pt x="1361" y="1226"/>
                  </a:lnTo>
                  <a:lnTo>
                    <a:pt x="1373" y="1231"/>
                  </a:lnTo>
                  <a:lnTo>
                    <a:pt x="1375" y="1232"/>
                  </a:lnTo>
                  <a:lnTo>
                    <a:pt x="1390" y="1234"/>
                  </a:lnTo>
                  <a:lnTo>
                    <a:pt x="1403" y="1234"/>
                  </a:lnTo>
                  <a:lnTo>
                    <a:pt x="1404" y="1234"/>
                  </a:lnTo>
                  <a:lnTo>
                    <a:pt x="1420" y="1232"/>
                  </a:lnTo>
                  <a:lnTo>
                    <a:pt x="1415" y="1232"/>
                  </a:lnTo>
                  <a:lnTo>
                    <a:pt x="1420" y="1231"/>
                  </a:lnTo>
                  <a:lnTo>
                    <a:pt x="1432" y="1227"/>
                  </a:lnTo>
                  <a:lnTo>
                    <a:pt x="1448" y="1222"/>
                  </a:lnTo>
                  <a:lnTo>
                    <a:pt x="1450" y="1222"/>
                  </a:lnTo>
                  <a:lnTo>
                    <a:pt x="1464" y="1214"/>
                  </a:lnTo>
                  <a:lnTo>
                    <a:pt x="1471" y="1209"/>
                  </a:lnTo>
                  <a:lnTo>
                    <a:pt x="1466" y="1214"/>
                  </a:lnTo>
                  <a:lnTo>
                    <a:pt x="1480" y="1202"/>
                  </a:lnTo>
                  <a:lnTo>
                    <a:pt x="1473" y="1207"/>
                  </a:lnTo>
                  <a:lnTo>
                    <a:pt x="1480" y="1200"/>
                  </a:lnTo>
                  <a:lnTo>
                    <a:pt x="1487" y="1193"/>
                  </a:lnTo>
                  <a:lnTo>
                    <a:pt x="1489" y="1192"/>
                  </a:lnTo>
                  <a:lnTo>
                    <a:pt x="1494" y="1182"/>
                  </a:lnTo>
                  <a:lnTo>
                    <a:pt x="1496" y="1178"/>
                  </a:lnTo>
                  <a:lnTo>
                    <a:pt x="1494" y="1182"/>
                  </a:lnTo>
                  <a:lnTo>
                    <a:pt x="1499" y="1168"/>
                  </a:lnTo>
                  <a:lnTo>
                    <a:pt x="1504" y="1154"/>
                  </a:lnTo>
                  <a:lnTo>
                    <a:pt x="1506" y="1151"/>
                  </a:lnTo>
                  <a:lnTo>
                    <a:pt x="1506" y="1153"/>
                  </a:lnTo>
                  <a:lnTo>
                    <a:pt x="1511" y="1119"/>
                  </a:lnTo>
                  <a:lnTo>
                    <a:pt x="1511" y="1117"/>
                  </a:lnTo>
                  <a:lnTo>
                    <a:pt x="1511" y="1077"/>
                  </a:lnTo>
                  <a:lnTo>
                    <a:pt x="1511" y="1032"/>
                  </a:lnTo>
                  <a:lnTo>
                    <a:pt x="1508" y="985"/>
                  </a:lnTo>
                  <a:lnTo>
                    <a:pt x="1499" y="985"/>
                  </a:lnTo>
                  <a:lnTo>
                    <a:pt x="1508" y="985"/>
                  </a:lnTo>
                  <a:lnTo>
                    <a:pt x="1506" y="934"/>
                  </a:lnTo>
                  <a:lnTo>
                    <a:pt x="1504" y="932"/>
                  </a:lnTo>
                  <a:lnTo>
                    <a:pt x="1506" y="934"/>
                  </a:lnTo>
                  <a:lnTo>
                    <a:pt x="1501" y="883"/>
                  </a:lnTo>
                  <a:lnTo>
                    <a:pt x="1490" y="782"/>
                  </a:lnTo>
                  <a:lnTo>
                    <a:pt x="1480" y="690"/>
                  </a:lnTo>
                  <a:lnTo>
                    <a:pt x="1471" y="690"/>
                  </a:lnTo>
                  <a:lnTo>
                    <a:pt x="1480" y="690"/>
                  </a:lnTo>
                  <a:lnTo>
                    <a:pt x="1478" y="651"/>
                  </a:lnTo>
                  <a:lnTo>
                    <a:pt x="1478" y="619"/>
                  </a:lnTo>
                  <a:lnTo>
                    <a:pt x="1478" y="590"/>
                  </a:lnTo>
                  <a:lnTo>
                    <a:pt x="1469" y="590"/>
                  </a:lnTo>
                  <a:lnTo>
                    <a:pt x="1476" y="592"/>
                  </a:lnTo>
                  <a:lnTo>
                    <a:pt x="1481" y="575"/>
                  </a:lnTo>
                  <a:lnTo>
                    <a:pt x="1487" y="558"/>
                  </a:lnTo>
                  <a:lnTo>
                    <a:pt x="1471" y="568"/>
                  </a:lnTo>
                  <a:lnTo>
                    <a:pt x="1443" y="585"/>
                  </a:lnTo>
                  <a:lnTo>
                    <a:pt x="1408" y="602"/>
                  </a:lnTo>
                  <a:lnTo>
                    <a:pt x="1411" y="607"/>
                  </a:lnTo>
                  <a:lnTo>
                    <a:pt x="1410" y="600"/>
                  </a:lnTo>
                  <a:lnTo>
                    <a:pt x="1373" y="609"/>
                  </a:lnTo>
                  <a:lnTo>
                    <a:pt x="1333" y="619"/>
                  </a:lnTo>
                  <a:lnTo>
                    <a:pt x="1334" y="626"/>
                  </a:lnTo>
                  <a:lnTo>
                    <a:pt x="1334" y="619"/>
                  </a:lnTo>
                  <a:lnTo>
                    <a:pt x="1294" y="626"/>
                  </a:lnTo>
                  <a:lnTo>
                    <a:pt x="1294" y="632"/>
                  </a:lnTo>
                  <a:lnTo>
                    <a:pt x="1294" y="626"/>
                  </a:lnTo>
                  <a:lnTo>
                    <a:pt x="1250" y="631"/>
                  </a:lnTo>
                  <a:lnTo>
                    <a:pt x="1250" y="638"/>
                  </a:lnTo>
                  <a:lnTo>
                    <a:pt x="1250" y="631"/>
                  </a:lnTo>
                  <a:lnTo>
                    <a:pt x="1207" y="632"/>
                  </a:lnTo>
                  <a:lnTo>
                    <a:pt x="1165" y="632"/>
                  </a:lnTo>
                  <a:lnTo>
                    <a:pt x="1121" y="631"/>
                  </a:lnTo>
                  <a:lnTo>
                    <a:pt x="1121" y="638"/>
                  </a:lnTo>
                  <a:lnTo>
                    <a:pt x="1123" y="631"/>
                  </a:lnTo>
                  <a:lnTo>
                    <a:pt x="1079" y="626"/>
                  </a:lnTo>
                  <a:lnTo>
                    <a:pt x="1077" y="632"/>
                  </a:lnTo>
                  <a:lnTo>
                    <a:pt x="1079" y="626"/>
                  </a:lnTo>
                  <a:lnTo>
                    <a:pt x="1042" y="619"/>
                  </a:lnTo>
                  <a:lnTo>
                    <a:pt x="1004" y="612"/>
                  </a:lnTo>
                  <a:lnTo>
                    <a:pt x="1002" y="619"/>
                  </a:lnTo>
                  <a:lnTo>
                    <a:pt x="1004" y="612"/>
                  </a:lnTo>
                  <a:lnTo>
                    <a:pt x="969" y="602"/>
                  </a:lnTo>
                  <a:lnTo>
                    <a:pt x="967" y="609"/>
                  </a:lnTo>
                  <a:lnTo>
                    <a:pt x="970" y="602"/>
                  </a:lnTo>
                  <a:lnTo>
                    <a:pt x="942" y="592"/>
                  </a:lnTo>
                  <a:lnTo>
                    <a:pt x="939" y="599"/>
                  </a:lnTo>
                  <a:lnTo>
                    <a:pt x="942" y="594"/>
                  </a:lnTo>
                  <a:lnTo>
                    <a:pt x="916" y="580"/>
                  </a:lnTo>
                  <a:lnTo>
                    <a:pt x="895" y="568"/>
                  </a:lnTo>
                  <a:lnTo>
                    <a:pt x="892" y="573"/>
                  </a:lnTo>
                  <a:lnTo>
                    <a:pt x="897" y="568"/>
                  </a:lnTo>
                  <a:lnTo>
                    <a:pt x="879" y="555"/>
                  </a:lnTo>
                  <a:lnTo>
                    <a:pt x="874" y="560"/>
                  </a:lnTo>
                  <a:lnTo>
                    <a:pt x="879" y="555"/>
                  </a:lnTo>
                  <a:lnTo>
                    <a:pt x="867" y="543"/>
                  </a:lnTo>
                  <a:lnTo>
                    <a:pt x="862" y="548"/>
                  </a:lnTo>
                  <a:lnTo>
                    <a:pt x="869" y="544"/>
                  </a:lnTo>
                  <a:lnTo>
                    <a:pt x="862" y="532"/>
                  </a:lnTo>
                  <a:lnTo>
                    <a:pt x="855" y="522"/>
                  </a:lnTo>
                  <a:lnTo>
                    <a:pt x="862" y="532"/>
                  </a:lnTo>
                  <a:lnTo>
                    <a:pt x="853" y="519"/>
                  </a:lnTo>
                  <a:lnTo>
                    <a:pt x="846" y="522"/>
                  </a:lnTo>
                  <a:lnTo>
                    <a:pt x="855" y="522"/>
                  </a:lnTo>
                  <a:lnTo>
                    <a:pt x="853" y="510"/>
                  </a:lnTo>
                  <a:lnTo>
                    <a:pt x="853" y="516"/>
                  </a:lnTo>
                  <a:lnTo>
                    <a:pt x="851" y="509"/>
                  </a:lnTo>
                  <a:lnTo>
                    <a:pt x="848" y="495"/>
                  </a:lnTo>
                  <a:lnTo>
                    <a:pt x="841" y="497"/>
                  </a:lnTo>
                  <a:lnTo>
                    <a:pt x="848" y="499"/>
                  </a:lnTo>
                  <a:lnTo>
                    <a:pt x="851" y="485"/>
                  </a:lnTo>
                  <a:lnTo>
                    <a:pt x="844" y="483"/>
                  </a:lnTo>
                  <a:lnTo>
                    <a:pt x="851" y="487"/>
                  </a:lnTo>
                  <a:lnTo>
                    <a:pt x="857" y="475"/>
                  </a:lnTo>
                  <a:lnTo>
                    <a:pt x="862" y="460"/>
                  </a:lnTo>
                  <a:lnTo>
                    <a:pt x="855" y="456"/>
                  </a:lnTo>
                  <a:lnTo>
                    <a:pt x="862" y="460"/>
                  </a:lnTo>
                  <a:lnTo>
                    <a:pt x="869" y="444"/>
                  </a:lnTo>
                  <a:lnTo>
                    <a:pt x="862" y="441"/>
                  </a:lnTo>
                  <a:lnTo>
                    <a:pt x="869" y="446"/>
                  </a:lnTo>
                  <a:lnTo>
                    <a:pt x="879" y="431"/>
                  </a:lnTo>
                  <a:lnTo>
                    <a:pt x="892" y="416"/>
                  </a:lnTo>
                  <a:lnTo>
                    <a:pt x="885" y="410"/>
                  </a:lnTo>
                  <a:lnTo>
                    <a:pt x="890" y="416"/>
                  </a:lnTo>
                  <a:lnTo>
                    <a:pt x="921" y="382"/>
                  </a:lnTo>
                  <a:lnTo>
                    <a:pt x="955" y="344"/>
                  </a:lnTo>
                  <a:lnTo>
                    <a:pt x="956" y="343"/>
                  </a:lnTo>
                  <a:lnTo>
                    <a:pt x="956" y="344"/>
                  </a:lnTo>
                  <a:lnTo>
                    <a:pt x="974" y="322"/>
                  </a:lnTo>
                  <a:lnTo>
                    <a:pt x="974" y="321"/>
                  </a:lnTo>
                  <a:lnTo>
                    <a:pt x="984" y="295"/>
                  </a:lnTo>
                  <a:lnTo>
                    <a:pt x="984" y="294"/>
                  </a:lnTo>
                  <a:lnTo>
                    <a:pt x="990" y="270"/>
                  </a:lnTo>
                  <a:lnTo>
                    <a:pt x="995" y="244"/>
                  </a:lnTo>
                  <a:lnTo>
                    <a:pt x="995" y="241"/>
                  </a:lnTo>
                  <a:lnTo>
                    <a:pt x="997" y="243"/>
                  </a:lnTo>
                  <a:lnTo>
                    <a:pt x="997" y="214"/>
                  </a:lnTo>
                  <a:lnTo>
                    <a:pt x="995" y="187"/>
                  </a:lnTo>
                  <a:lnTo>
                    <a:pt x="995" y="188"/>
                  </a:lnTo>
                  <a:lnTo>
                    <a:pt x="993" y="185"/>
                  </a:lnTo>
                  <a:lnTo>
                    <a:pt x="986" y="158"/>
                  </a:lnTo>
                  <a:lnTo>
                    <a:pt x="986" y="156"/>
                  </a:lnTo>
                  <a:lnTo>
                    <a:pt x="986" y="158"/>
                  </a:lnTo>
                  <a:lnTo>
                    <a:pt x="976" y="133"/>
                  </a:lnTo>
                  <a:lnTo>
                    <a:pt x="977" y="134"/>
                  </a:lnTo>
                  <a:lnTo>
                    <a:pt x="976" y="131"/>
                  </a:lnTo>
                  <a:lnTo>
                    <a:pt x="960" y="104"/>
                  </a:lnTo>
                  <a:lnTo>
                    <a:pt x="946" y="78"/>
                  </a:lnTo>
                  <a:lnTo>
                    <a:pt x="944" y="77"/>
                  </a:lnTo>
                  <a:lnTo>
                    <a:pt x="923" y="56"/>
                  </a:lnTo>
                  <a:lnTo>
                    <a:pt x="900" y="39"/>
                  </a:lnTo>
                  <a:lnTo>
                    <a:pt x="902" y="41"/>
                  </a:lnTo>
                  <a:lnTo>
                    <a:pt x="899" y="39"/>
                  </a:lnTo>
                  <a:lnTo>
                    <a:pt x="872" y="24"/>
                  </a:lnTo>
                  <a:lnTo>
                    <a:pt x="844" y="10"/>
                  </a:lnTo>
                  <a:lnTo>
                    <a:pt x="843" y="9"/>
                  </a:lnTo>
                  <a:lnTo>
                    <a:pt x="813" y="4"/>
                  </a:lnTo>
                  <a:lnTo>
                    <a:pt x="799" y="2"/>
                  </a:lnTo>
                  <a:lnTo>
                    <a:pt x="813" y="4"/>
                  </a:lnTo>
                  <a:lnTo>
                    <a:pt x="779" y="0"/>
                  </a:lnTo>
                  <a:lnTo>
                    <a:pt x="778" y="0"/>
                  </a:lnTo>
                  <a:lnTo>
                    <a:pt x="748" y="0"/>
                  </a:lnTo>
                  <a:lnTo>
                    <a:pt x="750" y="0"/>
                  </a:lnTo>
                  <a:lnTo>
                    <a:pt x="746" y="0"/>
                  </a:lnTo>
                  <a:lnTo>
                    <a:pt x="715" y="9"/>
                  </a:lnTo>
                  <a:lnTo>
                    <a:pt x="713" y="10"/>
                  </a:lnTo>
                  <a:lnTo>
                    <a:pt x="685" y="24"/>
                  </a:lnTo>
                  <a:lnTo>
                    <a:pt x="688" y="29"/>
                  </a:lnTo>
                  <a:lnTo>
                    <a:pt x="687" y="22"/>
                  </a:lnTo>
                  <a:lnTo>
                    <a:pt x="660" y="34"/>
                  </a:lnTo>
                  <a:lnTo>
                    <a:pt x="659" y="34"/>
                  </a:lnTo>
                  <a:lnTo>
                    <a:pt x="659" y="36"/>
                  </a:lnTo>
                  <a:lnTo>
                    <a:pt x="631" y="56"/>
                  </a:lnTo>
                  <a:lnTo>
                    <a:pt x="629" y="56"/>
                  </a:lnTo>
                  <a:lnTo>
                    <a:pt x="608" y="77"/>
                  </a:lnTo>
                  <a:lnTo>
                    <a:pt x="587" y="100"/>
                  </a:lnTo>
                  <a:lnTo>
                    <a:pt x="587" y="102"/>
                  </a:lnTo>
                  <a:lnTo>
                    <a:pt x="571" y="127"/>
                  </a:lnTo>
                  <a:lnTo>
                    <a:pt x="559" y="153"/>
                  </a:lnTo>
                  <a:lnTo>
                    <a:pt x="555" y="158"/>
                  </a:lnTo>
                  <a:lnTo>
                    <a:pt x="557" y="155"/>
                  </a:lnTo>
                  <a:lnTo>
                    <a:pt x="547" y="182"/>
                  </a:lnTo>
                  <a:lnTo>
                    <a:pt x="547" y="180"/>
                  </a:lnTo>
                  <a:lnTo>
                    <a:pt x="547" y="183"/>
                  </a:lnTo>
                  <a:lnTo>
                    <a:pt x="541" y="212"/>
                  </a:lnTo>
                  <a:lnTo>
                    <a:pt x="540" y="219"/>
                  </a:lnTo>
                  <a:lnTo>
                    <a:pt x="541" y="212"/>
                  </a:lnTo>
                  <a:lnTo>
                    <a:pt x="540" y="243"/>
                  </a:lnTo>
                  <a:lnTo>
                    <a:pt x="538" y="243"/>
                  </a:lnTo>
                  <a:lnTo>
                    <a:pt x="540" y="243"/>
                  </a:lnTo>
                  <a:lnTo>
                    <a:pt x="541" y="270"/>
                  </a:lnTo>
                  <a:lnTo>
                    <a:pt x="541" y="273"/>
                  </a:lnTo>
                  <a:lnTo>
                    <a:pt x="550" y="299"/>
                  </a:lnTo>
                  <a:lnTo>
                    <a:pt x="557" y="314"/>
                  </a:lnTo>
                  <a:lnTo>
                    <a:pt x="559" y="316"/>
                  </a:lnTo>
                  <a:lnTo>
                    <a:pt x="568" y="329"/>
                  </a:lnTo>
                  <a:lnTo>
                    <a:pt x="573" y="324"/>
                  </a:lnTo>
                  <a:lnTo>
                    <a:pt x="568" y="327"/>
                  </a:lnTo>
                  <a:lnTo>
                    <a:pt x="575" y="339"/>
                  </a:lnTo>
                  <a:lnTo>
                    <a:pt x="576" y="344"/>
                  </a:lnTo>
                  <a:lnTo>
                    <a:pt x="575" y="341"/>
                  </a:lnTo>
                  <a:lnTo>
                    <a:pt x="585" y="353"/>
                  </a:lnTo>
                  <a:lnTo>
                    <a:pt x="604" y="375"/>
                  </a:lnTo>
                  <a:lnTo>
                    <a:pt x="624" y="397"/>
                  </a:lnTo>
                  <a:lnTo>
                    <a:pt x="629" y="392"/>
                  </a:lnTo>
                  <a:lnTo>
                    <a:pt x="622" y="395"/>
                  </a:lnTo>
                  <a:lnTo>
                    <a:pt x="632" y="419"/>
                  </a:lnTo>
                  <a:lnTo>
                    <a:pt x="634" y="421"/>
                  </a:lnTo>
                  <a:lnTo>
                    <a:pt x="648" y="441"/>
                  </a:lnTo>
                  <a:lnTo>
                    <a:pt x="653" y="436"/>
                  </a:lnTo>
                  <a:lnTo>
                    <a:pt x="646" y="439"/>
                  </a:lnTo>
                  <a:lnTo>
                    <a:pt x="655" y="460"/>
                  </a:lnTo>
                  <a:lnTo>
                    <a:pt x="662" y="456"/>
                  </a:lnTo>
                  <a:lnTo>
                    <a:pt x="655" y="458"/>
                  </a:lnTo>
                  <a:lnTo>
                    <a:pt x="660" y="477"/>
                  </a:lnTo>
                  <a:lnTo>
                    <a:pt x="667" y="475"/>
                  </a:lnTo>
                  <a:lnTo>
                    <a:pt x="660" y="475"/>
                  </a:lnTo>
                  <a:lnTo>
                    <a:pt x="660" y="492"/>
                  </a:lnTo>
                  <a:lnTo>
                    <a:pt x="660" y="507"/>
                  </a:lnTo>
                  <a:lnTo>
                    <a:pt x="660" y="522"/>
                  </a:lnTo>
                  <a:lnTo>
                    <a:pt x="667" y="522"/>
                  </a:lnTo>
                  <a:lnTo>
                    <a:pt x="660" y="521"/>
                  </a:lnTo>
                  <a:lnTo>
                    <a:pt x="655" y="534"/>
                  </a:lnTo>
                  <a:lnTo>
                    <a:pt x="662" y="536"/>
                  </a:lnTo>
                  <a:lnTo>
                    <a:pt x="657" y="532"/>
                  </a:lnTo>
                  <a:lnTo>
                    <a:pt x="648" y="544"/>
                  </a:lnTo>
                  <a:lnTo>
                    <a:pt x="653" y="548"/>
                  </a:lnTo>
                  <a:lnTo>
                    <a:pt x="650" y="543"/>
                  </a:lnTo>
                  <a:lnTo>
                    <a:pt x="639" y="549"/>
                  </a:lnTo>
                  <a:lnTo>
                    <a:pt x="627" y="558"/>
                  </a:lnTo>
                  <a:lnTo>
                    <a:pt x="631" y="563"/>
                  </a:lnTo>
                  <a:lnTo>
                    <a:pt x="627" y="558"/>
                  </a:lnTo>
                  <a:lnTo>
                    <a:pt x="611" y="566"/>
                  </a:lnTo>
                  <a:lnTo>
                    <a:pt x="615" y="571"/>
                  </a:lnTo>
                  <a:lnTo>
                    <a:pt x="615" y="565"/>
                  </a:lnTo>
                  <a:lnTo>
                    <a:pt x="597" y="566"/>
                  </a:lnTo>
                  <a:lnTo>
                    <a:pt x="597" y="573"/>
                  </a:lnTo>
                  <a:lnTo>
                    <a:pt x="597" y="566"/>
                  </a:lnTo>
                  <a:lnTo>
                    <a:pt x="576" y="566"/>
                  </a:lnTo>
                  <a:lnTo>
                    <a:pt x="499" y="570"/>
                  </a:lnTo>
                  <a:lnTo>
                    <a:pt x="417" y="573"/>
                  </a:lnTo>
                  <a:lnTo>
                    <a:pt x="337" y="578"/>
                  </a:lnTo>
                  <a:lnTo>
                    <a:pt x="258" y="583"/>
                  </a:lnTo>
                  <a:lnTo>
                    <a:pt x="186" y="587"/>
                  </a:lnTo>
                  <a:lnTo>
                    <a:pt x="123" y="587"/>
                  </a:lnTo>
                  <a:lnTo>
                    <a:pt x="123" y="594"/>
                  </a:lnTo>
                  <a:lnTo>
                    <a:pt x="125" y="587"/>
                  </a:lnTo>
                  <a:lnTo>
                    <a:pt x="97" y="583"/>
                  </a:lnTo>
                  <a:lnTo>
                    <a:pt x="70" y="582"/>
                  </a:lnTo>
                  <a:lnTo>
                    <a:pt x="69" y="588"/>
                  </a:lnTo>
                  <a:lnTo>
                    <a:pt x="72" y="582"/>
                  </a:lnTo>
                  <a:lnTo>
                    <a:pt x="51" y="573"/>
                  </a:lnTo>
                  <a:lnTo>
                    <a:pt x="35" y="566"/>
                  </a:lnTo>
                  <a:lnTo>
                    <a:pt x="25" y="561"/>
                  </a:lnTo>
                  <a:lnTo>
                    <a:pt x="25" y="573"/>
                  </a:lnTo>
                  <a:lnTo>
                    <a:pt x="25" y="646"/>
                  </a:lnTo>
                  <a:lnTo>
                    <a:pt x="25" y="738"/>
                  </a:lnTo>
                  <a:lnTo>
                    <a:pt x="25" y="838"/>
                  </a:lnTo>
                  <a:lnTo>
                    <a:pt x="25" y="941"/>
                  </a:lnTo>
                  <a:lnTo>
                    <a:pt x="25" y="1041"/>
                  </a:lnTo>
                  <a:lnTo>
                    <a:pt x="25" y="1129"/>
                  </a:lnTo>
                  <a:lnTo>
                    <a:pt x="25" y="1199"/>
                  </a:lnTo>
                  <a:lnTo>
                    <a:pt x="25" y="1243"/>
                  </a:lnTo>
                  <a:lnTo>
                    <a:pt x="25" y="1244"/>
                  </a:lnTo>
                  <a:lnTo>
                    <a:pt x="27" y="1256"/>
                  </a:lnTo>
                  <a:lnTo>
                    <a:pt x="25" y="1249"/>
                  </a:lnTo>
                  <a:lnTo>
                    <a:pt x="27" y="1256"/>
                  </a:lnTo>
                  <a:lnTo>
                    <a:pt x="30" y="1270"/>
                  </a:lnTo>
                  <a:lnTo>
                    <a:pt x="30" y="1271"/>
                  </a:lnTo>
                  <a:lnTo>
                    <a:pt x="32" y="1273"/>
                  </a:lnTo>
                  <a:lnTo>
                    <a:pt x="41" y="1285"/>
                  </a:lnTo>
                  <a:lnTo>
                    <a:pt x="44" y="1288"/>
                  </a:lnTo>
                  <a:lnTo>
                    <a:pt x="41" y="1285"/>
                  </a:lnTo>
                  <a:lnTo>
                    <a:pt x="51" y="1297"/>
                  </a:lnTo>
                  <a:lnTo>
                    <a:pt x="63" y="1310"/>
                  </a:lnTo>
                  <a:lnTo>
                    <a:pt x="62" y="1310"/>
                  </a:lnTo>
                  <a:lnTo>
                    <a:pt x="65" y="1312"/>
                  </a:lnTo>
                  <a:lnTo>
                    <a:pt x="81" y="1322"/>
                  </a:lnTo>
                  <a:lnTo>
                    <a:pt x="83" y="1322"/>
                  </a:lnTo>
                  <a:lnTo>
                    <a:pt x="100" y="1329"/>
                  </a:lnTo>
                  <a:lnTo>
                    <a:pt x="102" y="1322"/>
                  </a:lnTo>
                  <a:lnTo>
                    <a:pt x="98" y="1329"/>
                  </a:lnTo>
                  <a:lnTo>
                    <a:pt x="116" y="1338"/>
                  </a:lnTo>
                  <a:lnTo>
                    <a:pt x="118" y="1338"/>
                  </a:lnTo>
                  <a:lnTo>
                    <a:pt x="135" y="1343"/>
                  </a:lnTo>
                  <a:lnTo>
                    <a:pt x="134" y="1343"/>
                  </a:lnTo>
                  <a:lnTo>
                    <a:pt x="137" y="1343"/>
                  </a:lnTo>
                  <a:lnTo>
                    <a:pt x="158" y="1346"/>
                  </a:lnTo>
                  <a:lnTo>
                    <a:pt x="160" y="1346"/>
                  </a:lnTo>
                  <a:lnTo>
                    <a:pt x="181" y="1343"/>
                  </a:lnTo>
                  <a:lnTo>
                    <a:pt x="179" y="1336"/>
                  </a:lnTo>
                  <a:lnTo>
                    <a:pt x="181" y="1344"/>
                  </a:lnTo>
                  <a:lnTo>
                    <a:pt x="197" y="1343"/>
                  </a:lnTo>
                  <a:lnTo>
                    <a:pt x="195" y="1343"/>
                  </a:lnTo>
                  <a:lnTo>
                    <a:pt x="198" y="1341"/>
                  </a:lnTo>
                  <a:lnTo>
                    <a:pt x="219" y="1332"/>
                  </a:lnTo>
                  <a:lnTo>
                    <a:pt x="216" y="1332"/>
                  </a:lnTo>
                  <a:lnTo>
                    <a:pt x="219" y="1332"/>
                  </a:lnTo>
                  <a:lnTo>
                    <a:pt x="237" y="1322"/>
                  </a:lnTo>
                  <a:lnTo>
                    <a:pt x="240" y="1319"/>
                  </a:lnTo>
                  <a:lnTo>
                    <a:pt x="239" y="1322"/>
                  </a:lnTo>
                  <a:lnTo>
                    <a:pt x="258" y="1307"/>
                  </a:lnTo>
                  <a:lnTo>
                    <a:pt x="258" y="1305"/>
                  </a:lnTo>
                  <a:lnTo>
                    <a:pt x="260" y="1305"/>
                  </a:lnTo>
                  <a:lnTo>
                    <a:pt x="274" y="1285"/>
                  </a:lnTo>
                  <a:lnTo>
                    <a:pt x="267" y="1280"/>
                  </a:lnTo>
                  <a:lnTo>
                    <a:pt x="274" y="1285"/>
                  </a:lnTo>
                  <a:lnTo>
                    <a:pt x="282" y="1275"/>
                  </a:lnTo>
                  <a:close/>
                  <a:moveTo>
                    <a:pt x="261" y="1275"/>
                  </a:moveTo>
                  <a:lnTo>
                    <a:pt x="263" y="1271"/>
                  </a:lnTo>
                  <a:lnTo>
                    <a:pt x="261" y="1276"/>
                  </a:lnTo>
                  <a:lnTo>
                    <a:pt x="247" y="1297"/>
                  </a:lnTo>
                  <a:lnTo>
                    <a:pt x="253" y="1300"/>
                  </a:lnTo>
                  <a:lnTo>
                    <a:pt x="249" y="1295"/>
                  </a:lnTo>
                  <a:lnTo>
                    <a:pt x="230" y="1310"/>
                  </a:lnTo>
                  <a:lnTo>
                    <a:pt x="233" y="1315"/>
                  </a:lnTo>
                  <a:lnTo>
                    <a:pt x="230" y="1310"/>
                  </a:lnTo>
                  <a:lnTo>
                    <a:pt x="212" y="1321"/>
                  </a:lnTo>
                  <a:lnTo>
                    <a:pt x="216" y="1326"/>
                  </a:lnTo>
                  <a:lnTo>
                    <a:pt x="214" y="1319"/>
                  </a:lnTo>
                  <a:lnTo>
                    <a:pt x="193" y="1327"/>
                  </a:lnTo>
                  <a:lnTo>
                    <a:pt x="195" y="1334"/>
                  </a:lnTo>
                  <a:lnTo>
                    <a:pt x="195" y="1327"/>
                  </a:lnTo>
                  <a:lnTo>
                    <a:pt x="179" y="1329"/>
                  </a:lnTo>
                  <a:lnTo>
                    <a:pt x="195" y="1327"/>
                  </a:lnTo>
                  <a:lnTo>
                    <a:pt x="179" y="1329"/>
                  </a:lnTo>
                  <a:lnTo>
                    <a:pt x="158" y="1332"/>
                  </a:lnTo>
                  <a:lnTo>
                    <a:pt x="158" y="1339"/>
                  </a:lnTo>
                  <a:lnTo>
                    <a:pt x="160" y="1332"/>
                  </a:lnTo>
                  <a:lnTo>
                    <a:pt x="139" y="1329"/>
                  </a:lnTo>
                  <a:lnTo>
                    <a:pt x="137" y="1336"/>
                  </a:lnTo>
                  <a:lnTo>
                    <a:pt x="139" y="1329"/>
                  </a:lnTo>
                  <a:lnTo>
                    <a:pt x="121" y="1324"/>
                  </a:lnTo>
                  <a:lnTo>
                    <a:pt x="120" y="1331"/>
                  </a:lnTo>
                  <a:lnTo>
                    <a:pt x="123" y="1326"/>
                  </a:lnTo>
                  <a:lnTo>
                    <a:pt x="105" y="1317"/>
                  </a:lnTo>
                  <a:lnTo>
                    <a:pt x="100" y="1314"/>
                  </a:lnTo>
                  <a:lnTo>
                    <a:pt x="105" y="1315"/>
                  </a:lnTo>
                  <a:lnTo>
                    <a:pt x="88" y="1309"/>
                  </a:lnTo>
                  <a:lnTo>
                    <a:pt x="84" y="1315"/>
                  </a:lnTo>
                  <a:lnTo>
                    <a:pt x="90" y="1310"/>
                  </a:lnTo>
                  <a:lnTo>
                    <a:pt x="74" y="1300"/>
                  </a:lnTo>
                  <a:lnTo>
                    <a:pt x="69" y="1305"/>
                  </a:lnTo>
                  <a:lnTo>
                    <a:pt x="76" y="1300"/>
                  </a:lnTo>
                  <a:lnTo>
                    <a:pt x="63" y="1287"/>
                  </a:lnTo>
                  <a:lnTo>
                    <a:pt x="53" y="1275"/>
                  </a:lnTo>
                  <a:lnTo>
                    <a:pt x="46" y="1280"/>
                  </a:lnTo>
                  <a:lnTo>
                    <a:pt x="53" y="1276"/>
                  </a:lnTo>
                  <a:lnTo>
                    <a:pt x="44" y="1265"/>
                  </a:lnTo>
                  <a:lnTo>
                    <a:pt x="37" y="1268"/>
                  </a:lnTo>
                  <a:lnTo>
                    <a:pt x="44" y="1266"/>
                  </a:lnTo>
                  <a:lnTo>
                    <a:pt x="41" y="1253"/>
                  </a:lnTo>
                  <a:lnTo>
                    <a:pt x="34" y="1254"/>
                  </a:lnTo>
                  <a:lnTo>
                    <a:pt x="42" y="1254"/>
                  </a:lnTo>
                  <a:lnTo>
                    <a:pt x="41" y="1243"/>
                  </a:lnTo>
                  <a:lnTo>
                    <a:pt x="32" y="1243"/>
                  </a:lnTo>
                  <a:lnTo>
                    <a:pt x="41" y="1243"/>
                  </a:lnTo>
                  <a:lnTo>
                    <a:pt x="41" y="1199"/>
                  </a:lnTo>
                  <a:lnTo>
                    <a:pt x="41" y="1129"/>
                  </a:lnTo>
                  <a:lnTo>
                    <a:pt x="41" y="1041"/>
                  </a:lnTo>
                  <a:lnTo>
                    <a:pt x="41" y="941"/>
                  </a:lnTo>
                  <a:lnTo>
                    <a:pt x="41" y="838"/>
                  </a:lnTo>
                  <a:lnTo>
                    <a:pt x="41" y="738"/>
                  </a:lnTo>
                  <a:lnTo>
                    <a:pt x="41" y="646"/>
                  </a:lnTo>
                  <a:lnTo>
                    <a:pt x="41" y="573"/>
                  </a:lnTo>
                  <a:lnTo>
                    <a:pt x="32" y="573"/>
                  </a:lnTo>
                  <a:lnTo>
                    <a:pt x="30" y="580"/>
                  </a:lnTo>
                  <a:lnTo>
                    <a:pt x="46" y="587"/>
                  </a:lnTo>
                  <a:lnTo>
                    <a:pt x="67" y="595"/>
                  </a:lnTo>
                  <a:lnTo>
                    <a:pt x="69" y="597"/>
                  </a:lnTo>
                  <a:lnTo>
                    <a:pt x="95" y="599"/>
                  </a:lnTo>
                  <a:lnTo>
                    <a:pt x="123" y="602"/>
                  </a:lnTo>
                  <a:lnTo>
                    <a:pt x="186" y="602"/>
                  </a:lnTo>
                  <a:lnTo>
                    <a:pt x="258" y="599"/>
                  </a:lnTo>
                  <a:lnTo>
                    <a:pt x="337" y="594"/>
                  </a:lnTo>
                  <a:lnTo>
                    <a:pt x="417" y="588"/>
                  </a:lnTo>
                  <a:lnTo>
                    <a:pt x="499" y="585"/>
                  </a:lnTo>
                  <a:lnTo>
                    <a:pt x="576" y="582"/>
                  </a:lnTo>
                  <a:lnTo>
                    <a:pt x="597" y="582"/>
                  </a:lnTo>
                  <a:lnTo>
                    <a:pt x="599" y="582"/>
                  </a:lnTo>
                  <a:lnTo>
                    <a:pt x="617" y="580"/>
                  </a:lnTo>
                  <a:lnTo>
                    <a:pt x="615" y="580"/>
                  </a:lnTo>
                  <a:lnTo>
                    <a:pt x="618" y="578"/>
                  </a:lnTo>
                  <a:lnTo>
                    <a:pt x="634" y="570"/>
                  </a:lnTo>
                  <a:lnTo>
                    <a:pt x="638" y="566"/>
                  </a:lnTo>
                  <a:lnTo>
                    <a:pt x="636" y="570"/>
                  </a:lnTo>
                  <a:lnTo>
                    <a:pt x="648" y="561"/>
                  </a:lnTo>
                  <a:lnTo>
                    <a:pt x="659" y="555"/>
                  </a:lnTo>
                  <a:lnTo>
                    <a:pt x="659" y="553"/>
                  </a:lnTo>
                  <a:lnTo>
                    <a:pt x="660" y="553"/>
                  </a:lnTo>
                  <a:lnTo>
                    <a:pt x="669" y="541"/>
                  </a:lnTo>
                  <a:lnTo>
                    <a:pt x="669" y="539"/>
                  </a:lnTo>
                  <a:lnTo>
                    <a:pt x="674" y="526"/>
                  </a:lnTo>
                  <a:lnTo>
                    <a:pt x="676" y="522"/>
                  </a:lnTo>
                  <a:lnTo>
                    <a:pt x="676" y="507"/>
                  </a:lnTo>
                  <a:lnTo>
                    <a:pt x="676" y="492"/>
                  </a:lnTo>
                  <a:lnTo>
                    <a:pt x="676" y="475"/>
                  </a:lnTo>
                  <a:lnTo>
                    <a:pt x="676" y="477"/>
                  </a:lnTo>
                  <a:lnTo>
                    <a:pt x="674" y="473"/>
                  </a:lnTo>
                  <a:lnTo>
                    <a:pt x="669" y="455"/>
                  </a:lnTo>
                  <a:lnTo>
                    <a:pt x="669" y="453"/>
                  </a:lnTo>
                  <a:lnTo>
                    <a:pt x="669" y="455"/>
                  </a:lnTo>
                  <a:lnTo>
                    <a:pt x="660" y="434"/>
                  </a:lnTo>
                  <a:lnTo>
                    <a:pt x="660" y="432"/>
                  </a:lnTo>
                  <a:lnTo>
                    <a:pt x="646" y="412"/>
                  </a:lnTo>
                  <a:lnTo>
                    <a:pt x="639" y="416"/>
                  </a:lnTo>
                  <a:lnTo>
                    <a:pt x="646" y="414"/>
                  </a:lnTo>
                  <a:lnTo>
                    <a:pt x="636" y="390"/>
                  </a:lnTo>
                  <a:lnTo>
                    <a:pt x="634" y="387"/>
                  </a:lnTo>
                  <a:lnTo>
                    <a:pt x="636" y="387"/>
                  </a:lnTo>
                  <a:lnTo>
                    <a:pt x="617" y="365"/>
                  </a:lnTo>
                  <a:lnTo>
                    <a:pt x="597" y="343"/>
                  </a:lnTo>
                  <a:lnTo>
                    <a:pt x="587" y="331"/>
                  </a:lnTo>
                  <a:lnTo>
                    <a:pt x="580" y="336"/>
                  </a:lnTo>
                  <a:lnTo>
                    <a:pt x="587" y="333"/>
                  </a:lnTo>
                  <a:lnTo>
                    <a:pt x="580" y="321"/>
                  </a:lnTo>
                  <a:lnTo>
                    <a:pt x="573" y="310"/>
                  </a:lnTo>
                  <a:lnTo>
                    <a:pt x="580" y="321"/>
                  </a:lnTo>
                  <a:lnTo>
                    <a:pt x="571" y="307"/>
                  </a:lnTo>
                  <a:lnTo>
                    <a:pt x="564" y="310"/>
                  </a:lnTo>
                  <a:lnTo>
                    <a:pt x="571" y="309"/>
                  </a:lnTo>
                  <a:lnTo>
                    <a:pt x="564" y="294"/>
                  </a:lnTo>
                  <a:lnTo>
                    <a:pt x="555" y="268"/>
                  </a:lnTo>
                  <a:lnTo>
                    <a:pt x="548" y="270"/>
                  </a:lnTo>
                  <a:lnTo>
                    <a:pt x="557" y="270"/>
                  </a:lnTo>
                  <a:lnTo>
                    <a:pt x="555" y="243"/>
                  </a:lnTo>
                  <a:lnTo>
                    <a:pt x="547" y="243"/>
                  </a:lnTo>
                  <a:lnTo>
                    <a:pt x="555" y="244"/>
                  </a:lnTo>
                  <a:lnTo>
                    <a:pt x="557" y="214"/>
                  </a:lnTo>
                  <a:lnTo>
                    <a:pt x="548" y="212"/>
                  </a:lnTo>
                  <a:lnTo>
                    <a:pt x="555" y="214"/>
                  </a:lnTo>
                  <a:lnTo>
                    <a:pt x="561" y="185"/>
                  </a:lnTo>
                  <a:lnTo>
                    <a:pt x="554" y="183"/>
                  </a:lnTo>
                  <a:lnTo>
                    <a:pt x="561" y="187"/>
                  </a:lnTo>
                  <a:lnTo>
                    <a:pt x="571" y="160"/>
                  </a:lnTo>
                  <a:lnTo>
                    <a:pt x="564" y="156"/>
                  </a:lnTo>
                  <a:lnTo>
                    <a:pt x="571" y="160"/>
                  </a:lnTo>
                  <a:lnTo>
                    <a:pt x="583" y="134"/>
                  </a:lnTo>
                  <a:lnTo>
                    <a:pt x="599" y="109"/>
                  </a:lnTo>
                  <a:lnTo>
                    <a:pt x="592" y="105"/>
                  </a:lnTo>
                  <a:lnTo>
                    <a:pt x="597" y="110"/>
                  </a:lnTo>
                  <a:lnTo>
                    <a:pt x="618" y="87"/>
                  </a:lnTo>
                  <a:lnTo>
                    <a:pt x="639" y="66"/>
                  </a:lnTo>
                  <a:lnTo>
                    <a:pt x="634" y="61"/>
                  </a:lnTo>
                  <a:lnTo>
                    <a:pt x="639" y="68"/>
                  </a:lnTo>
                  <a:lnTo>
                    <a:pt x="667" y="48"/>
                  </a:lnTo>
                  <a:lnTo>
                    <a:pt x="662" y="41"/>
                  </a:lnTo>
                  <a:lnTo>
                    <a:pt x="666" y="48"/>
                  </a:lnTo>
                  <a:lnTo>
                    <a:pt x="692" y="36"/>
                  </a:lnTo>
                  <a:lnTo>
                    <a:pt x="678" y="43"/>
                  </a:lnTo>
                  <a:lnTo>
                    <a:pt x="692" y="36"/>
                  </a:lnTo>
                  <a:lnTo>
                    <a:pt x="720" y="22"/>
                  </a:lnTo>
                  <a:lnTo>
                    <a:pt x="716" y="16"/>
                  </a:lnTo>
                  <a:lnTo>
                    <a:pt x="718" y="22"/>
                  </a:lnTo>
                  <a:lnTo>
                    <a:pt x="750" y="14"/>
                  </a:lnTo>
                  <a:lnTo>
                    <a:pt x="748" y="7"/>
                  </a:lnTo>
                  <a:lnTo>
                    <a:pt x="748" y="16"/>
                  </a:lnTo>
                  <a:lnTo>
                    <a:pt x="778" y="16"/>
                  </a:lnTo>
                  <a:lnTo>
                    <a:pt x="778" y="7"/>
                  </a:lnTo>
                  <a:lnTo>
                    <a:pt x="778" y="16"/>
                  </a:lnTo>
                  <a:lnTo>
                    <a:pt x="811" y="19"/>
                  </a:lnTo>
                  <a:lnTo>
                    <a:pt x="811" y="10"/>
                  </a:lnTo>
                  <a:lnTo>
                    <a:pt x="811" y="17"/>
                  </a:lnTo>
                  <a:lnTo>
                    <a:pt x="841" y="22"/>
                  </a:lnTo>
                  <a:lnTo>
                    <a:pt x="841" y="16"/>
                  </a:lnTo>
                  <a:lnTo>
                    <a:pt x="837" y="22"/>
                  </a:lnTo>
                  <a:lnTo>
                    <a:pt x="865" y="36"/>
                  </a:lnTo>
                  <a:lnTo>
                    <a:pt x="892" y="51"/>
                  </a:lnTo>
                  <a:lnTo>
                    <a:pt x="895" y="44"/>
                  </a:lnTo>
                  <a:lnTo>
                    <a:pt x="892" y="51"/>
                  </a:lnTo>
                  <a:lnTo>
                    <a:pt x="914" y="68"/>
                  </a:lnTo>
                  <a:lnTo>
                    <a:pt x="918" y="61"/>
                  </a:lnTo>
                  <a:lnTo>
                    <a:pt x="913" y="66"/>
                  </a:lnTo>
                  <a:lnTo>
                    <a:pt x="934" y="87"/>
                  </a:lnTo>
                  <a:lnTo>
                    <a:pt x="939" y="82"/>
                  </a:lnTo>
                  <a:lnTo>
                    <a:pt x="934" y="85"/>
                  </a:lnTo>
                  <a:lnTo>
                    <a:pt x="948" y="110"/>
                  </a:lnTo>
                  <a:lnTo>
                    <a:pt x="963" y="138"/>
                  </a:lnTo>
                  <a:lnTo>
                    <a:pt x="969" y="134"/>
                  </a:lnTo>
                  <a:lnTo>
                    <a:pt x="962" y="138"/>
                  </a:lnTo>
                  <a:lnTo>
                    <a:pt x="972" y="163"/>
                  </a:lnTo>
                  <a:lnTo>
                    <a:pt x="979" y="160"/>
                  </a:lnTo>
                  <a:lnTo>
                    <a:pt x="972" y="161"/>
                  </a:lnTo>
                  <a:lnTo>
                    <a:pt x="979" y="188"/>
                  </a:lnTo>
                  <a:lnTo>
                    <a:pt x="986" y="187"/>
                  </a:lnTo>
                  <a:lnTo>
                    <a:pt x="979" y="187"/>
                  </a:lnTo>
                  <a:lnTo>
                    <a:pt x="981" y="214"/>
                  </a:lnTo>
                  <a:lnTo>
                    <a:pt x="981" y="243"/>
                  </a:lnTo>
                  <a:lnTo>
                    <a:pt x="988" y="243"/>
                  </a:lnTo>
                  <a:lnTo>
                    <a:pt x="981" y="241"/>
                  </a:lnTo>
                  <a:lnTo>
                    <a:pt x="976" y="266"/>
                  </a:lnTo>
                  <a:lnTo>
                    <a:pt x="970" y="290"/>
                  </a:lnTo>
                  <a:lnTo>
                    <a:pt x="977" y="292"/>
                  </a:lnTo>
                  <a:lnTo>
                    <a:pt x="970" y="290"/>
                  </a:lnTo>
                  <a:lnTo>
                    <a:pt x="960" y="316"/>
                  </a:lnTo>
                  <a:lnTo>
                    <a:pt x="967" y="317"/>
                  </a:lnTo>
                  <a:lnTo>
                    <a:pt x="962" y="314"/>
                  </a:lnTo>
                  <a:lnTo>
                    <a:pt x="944" y="336"/>
                  </a:lnTo>
                  <a:lnTo>
                    <a:pt x="949" y="339"/>
                  </a:lnTo>
                  <a:lnTo>
                    <a:pt x="944" y="334"/>
                  </a:lnTo>
                  <a:lnTo>
                    <a:pt x="911" y="371"/>
                  </a:lnTo>
                  <a:lnTo>
                    <a:pt x="879" y="405"/>
                  </a:lnTo>
                  <a:lnTo>
                    <a:pt x="878" y="407"/>
                  </a:lnTo>
                  <a:lnTo>
                    <a:pt x="879" y="407"/>
                  </a:lnTo>
                  <a:lnTo>
                    <a:pt x="867" y="422"/>
                  </a:lnTo>
                  <a:lnTo>
                    <a:pt x="857" y="438"/>
                  </a:lnTo>
                  <a:lnTo>
                    <a:pt x="858" y="434"/>
                  </a:lnTo>
                  <a:lnTo>
                    <a:pt x="857" y="439"/>
                  </a:lnTo>
                  <a:lnTo>
                    <a:pt x="850" y="455"/>
                  </a:lnTo>
                  <a:lnTo>
                    <a:pt x="846" y="461"/>
                  </a:lnTo>
                  <a:lnTo>
                    <a:pt x="848" y="455"/>
                  </a:lnTo>
                  <a:lnTo>
                    <a:pt x="843" y="470"/>
                  </a:lnTo>
                  <a:lnTo>
                    <a:pt x="837" y="482"/>
                  </a:lnTo>
                  <a:lnTo>
                    <a:pt x="837" y="480"/>
                  </a:lnTo>
                  <a:lnTo>
                    <a:pt x="837" y="482"/>
                  </a:lnTo>
                  <a:lnTo>
                    <a:pt x="834" y="495"/>
                  </a:lnTo>
                  <a:lnTo>
                    <a:pt x="834" y="497"/>
                  </a:lnTo>
                  <a:lnTo>
                    <a:pt x="834" y="499"/>
                  </a:lnTo>
                  <a:lnTo>
                    <a:pt x="837" y="512"/>
                  </a:lnTo>
                  <a:lnTo>
                    <a:pt x="844" y="510"/>
                  </a:lnTo>
                  <a:lnTo>
                    <a:pt x="837" y="512"/>
                  </a:lnTo>
                  <a:lnTo>
                    <a:pt x="839" y="524"/>
                  </a:lnTo>
                  <a:lnTo>
                    <a:pt x="841" y="527"/>
                  </a:lnTo>
                  <a:lnTo>
                    <a:pt x="850" y="541"/>
                  </a:lnTo>
                  <a:lnTo>
                    <a:pt x="855" y="536"/>
                  </a:lnTo>
                  <a:lnTo>
                    <a:pt x="850" y="539"/>
                  </a:lnTo>
                  <a:lnTo>
                    <a:pt x="857" y="551"/>
                  </a:lnTo>
                  <a:lnTo>
                    <a:pt x="857" y="553"/>
                  </a:lnTo>
                  <a:lnTo>
                    <a:pt x="869" y="565"/>
                  </a:lnTo>
                  <a:lnTo>
                    <a:pt x="874" y="570"/>
                  </a:lnTo>
                  <a:lnTo>
                    <a:pt x="869" y="566"/>
                  </a:lnTo>
                  <a:lnTo>
                    <a:pt x="886" y="580"/>
                  </a:lnTo>
                  <a:lnTo>
                    <a:pt x="881" y="575"/>
                  </a:lnTo>
                  <a:lnTo>
                    <a:pt x="888" y="580"/>
                  </a:lnTo>
                  <a:lnTo>
                    <a:pt x="909" y="592"/>
                  </a:lnTo>
                  <a:lnTo>
                    <a:pt x="935" y="605"/>
                  </a:lnTo>
                  <a:lnTo>
                    <a:pt x="939" y="607"/>
                  </a:lnTo>
                  <a:lnTo>
                    <a:pt x="937" y="605"/>
                  </a:lnTo>
                  <a:lnTo>
                    <a:pt x="965" y="616"/>
                  </a:lnTo>
                  <a:lnTo>
                    <a:pt x="962" y="614"/>
                  </a:lnTo>
                  <a:lnTo>
                    <a:pt x="965" y="616"/>
                  </a:lnTo>
                  <a:lnTo>
                    <a:pt x="1000" y="626"/>
                  </a:lnTo>
                  <a:lnTo>
                    <a:pt x="998" y="626"/>
                  </a:lnTo>
                  <a:lnTo>
                    <a:pt x="1002" y="626"/>
                  </a:lnTo>
                  <a:lnTo>
                    <a:pt x="1040" y="632"/>
                  </a:lnTo>
                  <a:lnTo>
                    <a:pt x="1077" y="639"/>
                  </a:lnTo>
                  <a:lnTo>
                    <a:pt x="1089" y="641"/>
                  </a:lnTo>
                  <a:lnTo>
                    <a:pt x="1077" y="641"/>
                  </a:lnTo>
                  <a:lnTo>
                    <a:pt x="1121" y="646"/>
                  </a:lnTo>
                  <a:lnTo>
                    <a:pt x="1119" y="646"/>
                  </a:lnTo>
                  <a:lnTo>
                    <a:pt x="1121" y="646"/>
                  </a:lnTo>
                  <a:lnTo>
                    <a:pt x="1165" y="648"/>
                  </a:lnTo>
                  <a:lnTo>
                    <a:pt x="1207" y="648"/>
                  </a:lnTo>
                  <a:lnTo>
                    <a:pt x="1250" y="646"/>
                  </a:lnTo>
                  <a:lnTo>
                    <a:pt x="1252" y="646"/>
                  </a:lnTo>
                  <a:lnTo>
                    <a:pt x="1296" y="641"/>
                  </a:lnTo>
                  <a:lnTo>
                    <a:pt x="1278" y="643"/>
                  </a:lnTo>
                  <a:lnTo>
                    <a:pt x="1296" y="639"/>
                  </a:lnTo>
                  <a:lnTo>
                    <a:pt x="1336" y="632"/>
                  </a:lnTo>
                  <a:lnTo>
                    <a:pt x="1338" y="632"/>
                  </a:lnTo>
                  <a:lnTo>
                    <a:pt x="1336" y="632"/>
                  </a:lnTo>
                  <a:lnTo>
                    <a:pt x="1376" y="622"/>
                  </a:lnTo>
                  <a:lnTo>
                    <a:pt x="1413" y="614"/>
                  </a:lnTo>
                  <a:lnTo>
                    <a:pt x="1415" y="614"/>
                  </a:lnTo>
                  <a:lnTo>
                    <a:pt x="1450" y="597"/>
                  </a:lnTo>
                  <a:lnTo>
                    <a:pt x="1478" y="580"/>
                  </a:lnTo>
                  <a:lnTo>
                    <a:pt x="1474" y="573"/>
                  </a:lnTo>
                  <a:lnTo>
                    <a:pt x="1467" y="571"/>
                  </a:lnTo>
                  <a:lnTo>
                    <a:pt x="1462" y="588"/>
                  </a:lnTo>
                  <a:lnTo>
                    <a:pt x="1462" y="592"/>
                  </a:lnTo>
                  <a:lnTo>
                    <a:pt x="1462" y="590"/>
                  </a:lnTo>
                  <a:lnTo>
                    <a:pt x="1462" y="619"/>
                  </a:lnTo>
                  <a:lnTo>
                    <a:pt x="1462" y="651"/>
                  </a:lnTo>
                  <a:lnTo>
                    <a:pt x="1464" y="690"/>
                  </a:lnTo>
                  <a:lnTo>
                    <a:pt x="1464" y="692"/>
                  </a:lnTo>
                  <a:lnTo>
                    <a:pt x="1474" y="783"/>
                  </a:lnTo>
                  <a:lnTo>
                    <a:pt x="1485" y="885"/>
                  </a:lnTo>
                  <a:lnTo>
                    <a:pt x="1490" y="936"/>
                  </a:lnTo>
                  <a:lnTo>
                    <a:pt x="1497" y="934"/>
                  </a:lnTo>
                  <a:lnTo>
                    <a:pt x="1490" y="934"/>
                  </a:lnTo>
                  <a:lnTo>
                    <a:pt x="1492" y="985"/>
                  </a:lnTo>
                  <a:lnTo>
                    <a:pt x="1492" y="987"/>
                  </a:lnTo>
                  <a:lnTo>
                    <a:pt x="1496" y="1034"/>
                  </a:lnTo>
                  <a:lnTo>
                    <a:pt x="1503" y="1032"/>
                  </a:lnTo>
                  <a:lnTo>
                    <a:pt x="1496" y="1032"/>
                  </a:lnTo>
                  <a:lnTo>
                    <a:pt x="1496" y="1077"/>
                  </a:lnTo>
                  <a:lnTo>
                    <a:pt x="1496" y="1117"/>
                  </a:lnTo>
                  <a:lnTo>
                    <a:pt x="1503" y="1117"/>
                  </a:lnTo>
                  <a:lnTo>
                    <a:pt x="1496" y="1117"/>
                  </a:lnTo>
                  <a:lnTo>
                    <a:pt x="1490" y="1151"/>
                  </a:lnTo>
                  <a:lnTo>
                    <a:pt x="1497" y="1151"/>
                  </a:lnTo>
                  <a:lnTo>
                    <a:pt x="1490" y="1149"/>
                  </a:lnTo>
                  <a:lnTo>
                    <a:pt x="1485" y="1163"/>
                  </a:lnTo>
                  <a:lnTo>
                    <a:pt x="1480" y="1177"/>
                  </a:lnTo>
                  <a:lnTo>
                    <a:pt x="1487" y="1178"/>
                  </a:lnTo>
                  <a:lnTo>
                    <a:pt x="1481" y="1175"/>
                  </a:lnTo>
                  <a:lnTo>
                    <a:pt x="1476" y="1185"/>
                  </a:lnTo>
                  <a:lnTo>
                    <a:pt x="1481" y="1188"/>
                  </a:lnTo>
                  <a:lnTo>
                    <a:pt x="1476" y="1183"/>
                  </a:lnTo>
                  <a:lnTo>
                    <a:pt x="1469" y="1190"/>
                  </a:lnTo>
                  <a:lnTo>
                    <a:pt x="1474" y="1195"/>
                  </a:lnTo>
                  <a:lnTo>
                    <a:pt x="1469" y="1190"/>
                  </a:lnTo>
                  <a:lnTo>
                    <a:pt x="1455" y="1202"/>
                  </a:lnTo>
                  <a:lnTo>
                    <a:pt x="1460" y="1207"/>
                  </a:lnTo>
                  <a:lnTo>
                    <a:pt x="1457" y="1202"/>
                  </a:lnTo>
                  <a:lnTo>
                    <a:pt x="1443" y="1210"/>
                  </a:lnTo>
                  <a:lnTo>
                    <a:pt x="1446" y="1215"/>
                  </a:lnTo>
                  <a:lnTo>
                    <a:pt x="1445" y="1209"/>
                  </a:lnTo>
                  <a:lnTo>
                    <a:pt x="1429" y="1214"/>
                  </a:lnTo>
                  <a:lnTo>
                    <a:pt x="1417" y="1217"/>
                  </a:lnTo>
                  <a:lnTo>
                    <a:pt x="1418" y="1224"/>
                  </a:lnTo>
                  <a:lnTo>
                    <a:pt x="1418" y="1217"/>
                  </a:lnTo>
                  <a:lnTo>
                    <a:pt x="1403" y="1219"/>
                  </a:lnTo>
                  <a:lnTo>
                    <a:pt x="1403" y="1226"/>
                  </a:lnTo>
                  <a:lnTo>
                    <a:pt x="1403" y="1219"/>
                  </a:lnTo>
                  <a:lnTo>
                    <a:pt x="1390" y="1219"/>
                  </a:lnTo>
                  <a:lnTo>
                    <a:pt x="1390" y="1226"/>
                  </a:lnTo>
                  <a:lnTo>
                    <a:pt x="1392" y="1219"/>
                  </a:lnTo>
                  <a:lnTo>
                    <a:pt x="1376" y="1217"/>
                  </a:lnTo>
                  <a:lnTo>
                    <a:pt x="1375" y="1224"/>
                  </a:lnTo>
                  <a:lnTo>
                    <a:pt x="1378" y="1217"/>
                  </a:lnTo>
                  <a:lnTo>
                    <a:pt x="1366" y="1212"/>
                  </a:lnTo>
                  <a:lnTo>
                    <a:pt x="1334" y="1202"/>
                  </a:lnTo>
                  <a:lnTo>
                    <a:pt x="1331" y="1209"/>
                  </a:lnTo>
                  <a:lnTo>
                    <a:pt x="1334" y="1204"/>
                  </a:lnTo>
                  <a:lnTo>
                    <a:pt x="1306" y="1188"/>
                  </a:lnTo>
                  <a:lnTo>
                    <a:pt x="1277" y="1171"/>
                  </a:lnTo>
                  <a:lnTo>
                    <a:pt x="1273" y="1177"/>
                  </a:lnTo>
                  <a:lnTo>
                    <a:pt x="1278" y="1171"/>
                  </a:lnTo>
                  <a:lnTo>
                    <a:pt x="1250" y="1154"/>
                  </a:lnTo>
                  <a:lnTo>
                    <a:pt x="1247" y="1151"/>
                  </a:lnTo>
                  <a:lnTo>
                    <a:pt x="1249" y="1153"/>
                  </a:lnTo>
                  <a:lnTo>
                    <a:pt x="1219" y="1139"/>
                  </a:lnTo>
                  <a:lnTo>
                    <a:pt x="1235" y="1146"/>
                  </a:lnTo>
                  <a:lnTo>
                    <a:pt x="1219" y="1139"/>
                  </a:lnTo>
                  <a:lnTo>
                    <a:pt x="1187" y="1126"/>
                  </a:lnTo>
                  <a:lnTo>
                    <a:pt x="1186" y="1126"/>
                  </a:lnTo>
                  <a:lnTo>
                    <a:pt x="1172" y="1122"/>
                  </a:lnTo>
                  <a:lnTo>
                    <a:pt x="1166" y="1121"/>
                  </a:lnTo>
                  <a:lnTo>
                    <a:pt x="1172" y="1122"/>
                  </a:lnTo>
                  <a:lnTo>
                    <a:pt x="1156" y="1121"/>
                  </a:lnTo>
                  <a:lnTo>
                    <a:pt x="1154" y="1127"/>
                  </a:lnTo>
                  <a:lnTo>
                    <a:pt x="1156" y="1121"/>
                  </a:lnTo>
                  <a:lnTo>
                    <a:pt x="1142" y="1117"/>
                  </a:lnTo>
                  <a:lnTo>
                    <a:pt x="1140" y="1117"/>
                  </a:lnTo>
                  <a:lnTo>
                    <a:pt x="1138" y="1117"/>
                  </a:lnTo>
                  <a:lnTo>
                    <a:pt x="1123" y="1121"/>
                  </a:lnTo>
                  <a:lnTo>
                    <a:pt x="1124" y="1127"/>
                  </a:lnTo>
                  <a:lnTo>
                    <a:pt x="1124" y="1121"/>
                  </a:lnTo>
                  <a:lnTo>
                    <a:pt x="1107" y="1122"/>
                  </a:lnTo>
                  <a:lnTo>
                    <a:pt x="1103" y="1124"/>
                  </a:lnTo>
                  <a:lnTo>
                    <a:pt x="1088" y="1132"/>
                  </a:lnTo>
                  <a:lnTo>
                    <a:pt x="1072" y="1141"/>
                  </a:lnTo>
                  <a:lnTo>
                    <a:pt x="1056" y="1149"/>
                  </a:lnTo>
                  <a:lnTo>
                    <a:pt x="1054" y="1149"/>
                  </a:lnTo>
                  <a:lnTo>
                    <a:pt x="1037" y="1166"/>
                  </a:lnTo>
                  <a:lnTo>
                    <a:pt x="1021" y="1183"/>
                  </a:lnTo>
                  <a:lnTo>
                    <a:pt x="1019" y="1185"/>
                  </a:lnTo>
                  <a:lnTo>
                    <a:pt x="1021" y="1185"/>
                  </a:lnTo>
                  <a:lnTo>
                    <a:pt x="1005" y="1205"/>
                  </a:lnTo>
                  <a:lnTo>
                    <a:pt x="988" y="1231"/>
                  </a:lnTo>
                  <a:lnTo>
                    <a:pt x="986" y="1231"/>
                  </a:lnTo>
                  <a:lnTo>
                    <a:pt x="986" y="1232"/>
                  </a:lnTo>
                  <a:lnTo>
                    <a:pt x="979" y="1249"/>
                  </a:lnTo>
                  <a:lnTo>
                    <a:pt x="979" y="1248"/>
                  </a:lnTo>
                  <a:lnTo>
                    <a:pt x="979" y="1249"/>
                  </a:lnTo>
                  <a:lnTo>
                    <a:pt x="976" y="1268"/>
                  </a:lnTo>
                  <a:lnTo>
                    <a:pt x="970" y="1293"/>
                  </a:lnTo>
                  <a:lnTo>
                    <a:pt x="976" y="1270"/>
                  </a:lnTo>
                  <a:lnTo>
                    <a:pt x="972" y="1292"/>
                  </a:lnTo>
                  <a:lnTo>
                    <a:pt x="972" y="1315"/>
                  </a:lnTo>
                  <a:lnTo>
                    <a:pt x="972" y="1317"/>
                  </a:lnTo>
                  <a:lnTo>
                    <a:pt x="976" y="1341"/>
                  </a:lnTo>
                  <a:lnTo>
                    <a:pt x="974" y="1329"/>
                  </a:lnTo>
                  <a:lnTo>
                    <a:pt x="976" y="1341"/>
                  </a:lnTo>
                  <a:lnTo>
                    <a:pt x="981" y="1366"/>
                  </a:lnTo>
                  <a:lnTo>
                    <a:pt x="981" y="1370"/>
                  </a:lnTo>
                  <a:lnTo>
                    <a:pt x="981" y="1368"/>
                  </a:lnTo>
                  <a:lnTo>
                    <a:pt x="991" y="1390"/>
                  </a:lnTo>
                  <a:lnTo>
                    <a:pt x="990" y="1388"/>
                  </a:lnTo>
                  <a:lnTo>
                    <a:pt x="993" y="1392"/>
                  </a:lnTo>
                  <a:lnTo>
                    <a:pt x="1007" y="1414"/>
                  </a:lnTo>
                  <a:lnTo>
                    <a:pt x="1025" y="1436"/>
                  </a:lnTo>
                  <a:lnTo>
                    <a:pt x="1026" y="1438"/>
                  </a:lnTo>
                  <a:lnTo>
                    <a:pt x="1025" y="1438"/>
                  </a:lnTo>
                  <a:lnTo>
                    <a:pt x="1044" y="1454"/>
                  </a:lnTo>
                  <a:lnTo>
                    <a:pt x="1042" y="1453"/>
                  </a:lnTo>
                  <a:lnTo>
                    <a:pt x="1046" y="1454"/>
                  </a:lnTo>
                  <a:lnTo>
                    <a:pt x="1060" y="1463"/>
                  </a:lnTo>
                  <a:lnTo>
                    <a:pt x="1049" y="1456"/>
                  </a:lnTo>
                  <a:lnTo>
                    <a:pt x="1060" y="1463"/>
                  </a:lnTo>
                  <a:lnTo>
                    <a:pt x="1072" y="1470"/>
                  </a:lnTo>
                  <a:lnTo>
                    <a:pt x="1075" y="1471"/>
                  </a:lnTo>
                  <a:lnTo>
                    <a:pt x="1074" y="1470"/>
                  </a:lnTo>
                  <a:lnTo>
                    <a:pt x="1086" y="1475"/>
                  </a:lnTo>
                  <a:lnTo>
                    <a:pt x="1102" y="1480"/>
                  </a:lnTo>
                  <a:lnTo>
                    <a:pt x="1103" y="1482"/>
                  </a:lnTo>
                  <a:lnTo>
                    <a:pt x="1121" y="1483"/>
                  </a:lnTo>
                  <a:lnTo>
                    <a:pt x="1121" y="1475"/>
                  </a:lnTo>
                  <a:lnTo>
                    <a:pt x="1119" y="1482"/>
                  </a:lnTo>
                  <a:lnTo>
                    <a:pt x="1135" y="1485"/>
                  </a:lnTo>
                  <a:lnTo>
                    <a:pt x="1138" y="1487"/>
                  </a:lnTo>
                  <a:lnTo>
                    <a:pt x="1137" y="1487"/>
                  </a:lnTo>
                  <a:lnTo>
                    <a:pt x="1154" y="1487"/>
                  </a:lnTo>
                  <a:lnTo>
                    <a:pt x="1173" y="1487"/>
                  </a:lnTo>
                  <a:lnTo>
                    <a:pt x="1170" y="1487"/>
                  </a:lnTo>
                  <a:lnTo>
                    <a:pt x="1175" y="1485"/>
                  </a:lnTo>
                  <a:lnTo>
                    <a:pt x="1196" y="1482"/>
                  </a:lnTo>
                  <a:lnTo>
                    <a:pt x="1194" y="1475"/>
                  </a:lnTo>
                  <a:lnTo>
                    <a:pt x="1196" y="1483"/>
                  </a:lnTo>
                  <a:lnTo>
                    <a:pt x="1217" y="1482"/>
                  </a:lnTo>
                  <a:lnTo>
                    <a:pt x="1214" y="1482"/>
                  </a:lnTo>
                  <a:lnTo>
                    <a:pt x="1217" y="1480"/>
                  </a:lnTo>
                  <a:lnTo>
                    <a:pt x="1240" y="1473"/>
                  </a:lnTo>
                  <a:lnTo>
                    <a:pt x="1245" y="1471"/>
                  </a:lnTo>
                  <a:lnTo>
                    <a:pt x="1242" y="1473"/>
                  </a:lnTo>
                  <a:lnTo>
                    <a:pt x="1264" y="1465"/>
                  </a:lnTo>
                  <a:lnTo>
                    <a:pt x="1301" y="1451"/>
                  </a:lnTo>
                  <a:lnTo>
                    <a:pt x="1298" y="1444"/>
                  </a:lnTo>
                  <a:lnTo>
                    <a:pt x="1299" y="1451"/>
                  </a:lnTo>
                  <a:lnTo>
                    <a:pt x="1331" y="1443"/>
                  </a:lnTo>
                  <a:lnTo>
                    <a:pt x="1361" y="1434"/>
                  </a:lnTo>
                  <a:lnTo>
                    <a:pt x="1359" y="1427"/>
                  </a:lnTo>
                  <a:lnTo>
                    <a:pt x="1359" y="1436"/>
                  </a:lnTo>
                  <a:lnTo>
                    <a:pt x="1389" y="1434"/>
                  </a:lnTo>
                  <a:lnTo>
                    <a:pt x="1389" y="1426"/>
                  </a:lnTo>
                  <a:lnTo>
                    <a:pt x="1389" y="1434"/>
                  </a:lnTo>
                  <a:lnTo>
                    <a:pt x="1401" y="1436"/>
                  </a:lnTo>
                  <a:lnTo>
                    <a:pt x="1401" y="1427"/>
                  </a:lnTo>
                  <a:lnTo>
                    <a:pt x="1399" y="1434"/>
                  </a:lnTo>
                  <a:lnTo>
                    <a:pt x="1411" y="1438"/>
                  </a:lnTo>
                  <a:lnTo>
                    <a:pt x="1413" y="1431"/>
                  </a:lnTo>
                  <a:lnTo>
                    <a:pt x="1410" y="1438"/>
                  </a:lnTo>
                  <a:lnTo>
                    <a:pt x="1418" y="1443"/>
                  </a:lnTo>
                  <a:lnTo>
                    <a:pt x="1432" y="1449"/>
                  </a:lnTo>
                  <a:lnTo>
                    <a:pt x="1436" y="1443"/>
                  </a:lnTo>
                  <a:lnTo>
                    <a:pt x="1431" y="1448"/>
                  </a:lnTo>
                  <a:lnTo>
                    <a:pt x="1441" y="1458"/>
                  </a:lnTo>
                  <a:lnTo>
                    <a:pt x="1446" y="1453"/>
                  </a:lnTo>
                  <a:lnTo>
                    <a:pt x="1441" y="1458"/>
                  </a:lnTo>
                  <a:lnTo>
                    <a:pt x="1450" y="1471"/>
                  </a:lnTo>
                  <a:lnTo>
                    <a:pt x="1460" y="1485"/>
                  </a:lnTo>
                  <a:lnTo>
                    <a:pt x="1466" y="1480"/>
                  </a:lnTo>
                  <a:lnTo>
                    <a:pt x="1459" y="1483"/>
                  </a:lnTo>
                  <a:lnTo>
                    <a:pt x="1467" y="1504"/>
                  </a:lnTo>
                  <a:lnTo>
                    <a:pt x="1474" y="1500"/>
                  </a:lnTo>
                  <a:lnTo>
                    <a:pt x="1467" y="1502"/>
                  </a:lnTo>
                  <a:lnTo>
                    <a:pt x="1474" y="1524"/>
                  </a:lnTo>
                  <a:lnTo>
                    <a:pt x="1481" y="1548"/>
                  </a:lnTo>
                  <a:lnTo>
                    <a:pt x="1490" y="1576"/>
                  </a:lnTo>
                  <a:lnTo>
                    <a:pt x="1497" y="1575"/>
                  </a:lnTo>
                  <a:lnTo>
                    <a:pt x="1490" y="1576"/>
                  </a:lnTo>
                  <a:lnTo>
                    <a:pt x="1496" y="1607"/>
                  </a:lnTo>
                  <a:lnTo>
                    <a:pt x="1501" y="1639"/>
                  </a:lnTo>
                  <a:lnTo>
                    <a:pt x="1508" y="1637"/>
                  </a:lnTo>
                  <a:lnTo>
                    <a:pt x="1501" y="1639"/>
                  </a:lnTo>
                  <a:lnTo>
                    <a:pt x="1506" y="1673"/>
                  </a:lnTo>
                  <a:lnTo>
                    <a:pt x="1513" y="1671"/>
                  </a:lnTo>
                  <a:lnTo>
                    <a:pt x="1506" y="1671"/>
                  </a:lnTo>
                  <a:lnTo>
                    <a:pt x="1508" y="1707"/>
                  </a:lnTo>
                  <a:lnTo>
                    <a:pt x="1508" y="1743"/>
                  </a:lnTo>
                  <a:lnTo>
                    <a:pt x="1508" y="1778"/>
                  </a:lnTo>
                  <a:lnTo>
                    <a:pt x="1508" y="1814"/>
                  </a:lnTo>
                  <a:lnTo>
                    <a:pt x="1515" y="1814"/>
                  </a:lnTo>
                  <a:lnTo>
                    <a:pt x="1508" y="1814"/>
                  </a:lnTo>
                  <a:lnTo>
                    <a:pt x="1503" y="1851"/>
                  </a:lnTo>
                  <a:lnTo>
                    <a:pt x="1497" y="1887"/>
                  </a:lnTo>
                  <a:lnTo>
                    <a:pt x="1492" y="1922"/>
                  </a:lnTo>
                  <a:lnTo>
                    <a:pt x="1499" y="1922"/>
                  </a:lnTo>
                  <a:lnTo>
                    <a:pt x="1492" y="1921"/>
                  </a:lnTo>
                  <a:lnTo>
                    <a:pt x="1481" y="1954"/>
                  </a:lnTo>
                  <a:lnTo>
                    <a:pt x="1473" y="1988"/>
                  </a:lnTo>
                  <a:lnTo>
                    <a:pt x="1480" y="1990"/>
                  </a:lnTo>
                  <a:lnTo>
                    <a:pt x="1474" y="1988"/>
                  </a:lnTo>
                  <a:lnTo>
                    <a:pt x="1460" y="2019"/>
                  </a:lnTo>
                  <a:lnTo>
                    <a:pt x="1466" y="2021"/>
                  </a:lnTo>
                  <a:lnTo>
                    <a:pt x="1466" y="2014"/>
                  </a:lnTo>
                  <a:lnTo>
                    <a:pt x="1390" y="2010"/>
                  </a:lnTo>
                  <a:lnTo>
                    <a:pt x="1390" y="2017"/>
                  </a:lnTo>
                  <a:lnTo>
                    <a:pt x="1392" y="2010"/>
                  </a:lnTo>
                  <a:lnTo>
                    <a:pt x="1319" y="2005"/>
                  </a:lnTo>
                  <a:lnTo>
                    <a:pt x="1250" y="2000"/>
                  </a:lnTo>
                  <a:lnTo>
                    <a:pt x="1186" y="1995"/>
                  </a:lnTo>
                  <a:lnTo>
                    <a:pt x="1131" y="1988"/>
                  </a:lnTo>
                  <a:lnTo>
                    <a:pt x="1082" y="1983"/>
                  </a:lnTo>
                  <a:lnTo>
                    <a:pt x="1081" y="1990"/>
                  </a:lnTo>
                  <a:lnTo>
                    <a:pt x="1082" y="1983"/>
                  </a:lnTo>
                  <a:lnTo>
                    <a:pt x="1046" y="1976"/>
                  </a:lnTo>
                  <a:lnTo>
                    <a:pt x="1037" y="1975"/>
                  </a:lnTo>
                  <a:lnTo>
                    <a:pt x="1046" y="1976"/>
                  </a:lnTo>
                  <a:lnTo>
                    <a:pt x="1021" y="1975"/>
                  </a:lnTo>
                  <a:lnTo>
                    <a:pt x="1019" y="1975"/>
                  </a:lnTo>
                  <a:lnTo>
                    <a:pt x="1004" y="1976"/>
                  </a:lnTo>
                  <a:lnTo>
                    <a:pt x="1000" y="1978"/>
                  </a:lnTo>
                  <a:lnTo>
                    <a:pt x="984" y="1987"/>
                  </a:lnTo>
                  <a:lnTo>
                    <a:pt x="981" y="1988"/>
                  </a:lnTo>
                  <a:lnTo>
                    <a:pt x="984" y="1987"/>
                  </a:lnTo>
                  <a:lnTo>
                    <a:pt x="970" y="1997"/>
                  </a:lnTo>
                  <a:lnTo>
                    <a:pt x="969" y="1997"/>
                  </a:lnTo>
                  <a:lnTo>
                    <a:pt x="956" y="2009"/>
                  </a:lnTo>
                  <a:lnTo>
                    <a:pt x="956" y="2010"/>
                  </a:lnTo>
                  <a:lnTo>
                    <a:pt x="944" y="2027"/>
                  </a:lnTo>
                  <a:lnTo>
                    <a:pt x="948" y="2022"/>
                  </a:lnTo>
                  <a:lnTo>
                    <a:pt x="944" y="2027"/>
                  </a:lnTo>
                  <a:lnTo>
                    <a:pt x="934" y="2044"/>
                  </a:lnTo>
                  <a:lnTo>
                    <a:pt x="932" y="2048"/>
                  </a:lnTo>
                  <a:lnTo>
                    <a:pt x="932" y="2046"/>
                  </a:lnTo>
                  <a:lnTo>
                    <a:pt x="923" y="2066"/>
                  </a:lnTo>
                  <a:lnTo>
                    <a:pt x="923" y="2065"/>
                  </a:lnTo>
                  <a:lnTo>
                    <a:pt x="923" y="2066"/>
                  </a:lnTo>
                  <a:lnTo>
                    <a:pt x="918" y="2090"/>
                  </a:lnTo>
                  <a:lnTo>
                    <a:pt x="913" y="2112"/>
                  </a:lnTo>
                  <a:lnTo>
                    <a:pt x="913" y="2115"/>
                  </a:lnTo>
                  <a:lnTo>
                    <a:pt x="913" y="2114"/>
                  </a:lnTo>
                  <a:lnTo>
                    <a:pt x="913" y="2136"/>
                  </a:lnTo>
                  <a:lnTo>
                    <a:pt x="913" y="2163"/>
                  </a:lnTo>
                  <a:lnTo>
                    <a:pt x="913" y="2161"/>
                  </a:lnTo>
                  <a:lnTo>
                    <a:pt x="913" y="2165"/>
                  </a:lnTo>
                  <a:lnTo>
                    <a:pt x="918" y="2190"/>
                  </a:lnTo>
                  <a:lnTo>
                    <a:pt x="918" y="2192"/>
                  </a:lnTo>
                  <a:lnTo>
                    <a:pt x="927" y="2214"/>
                  </a:lnTo>
                  <a:lnTo>
                    <a:pt x="937" y="2239"/>
                  </a:lnTo>
                  <a:lnTo>
                    <a:pt x="937" y="2236"/>
                  </a:lnTo>
                  <a:lnTo>
                    <a:pt x="939" y="2239"/>
                  </a:lnTo>
                  <a:lnTo>
                    <a:pt x="953" y="2263"/>
                  </a:lnTo>
                  <a:lnTo>
                    <a:pt x="955" y="2268"/>
                  </a:lnTo>
                  <a:lnTo>
                    <a:pt x="953" y="2265"/>
                  </a:lnTo>
                  <a:lnTo>
                    <a:pt x="972" y="2285"/>
                  </a:lnTo>
                  <a:lnTo>
                    <a:pt x="991" y="2307"/>
                  </a:lnTo>
                  <a:lnTo>
                    <a:pt x="997" y="2302"/>
                  </a:lnTo>
                  <a:lnTo>
                    <a:pt x="991" y="2305"/>
                  </a:lnTo>
                  <a:lnTo>
                    <a:pt x="1007" y="2331"/>
                  </a:lnTo>
                  <a:lnTo>
                    <a:pt x="1012" y="2327"/>
                  </a:lnTo>
                  <a:lnTo>
                    <a:pt x="1005" y="2331"/>
                  </a:lnTo>
                  <a:lnTo>
                    <a:pt x="1018" y="2359"/>
                  </a:lnTo>
                  <a:lnTo>
                    <a:pt x="1025" y="2356"/>
                  </a:lnTo>
                  <a:lnTo>
                    <a:pt x="1018" y="2358"/>
                  </a:lnTo>
                  <a:lnTo>
                    <a:pt x="1025" y="2383"/>
                  </a:lnTo>
                  <a:lnTo>
                    <a:pt x="1032" y="2381"/>
                  </a:lnTo>
                  <a:lnTo>
                    <a:pt x="1025" y="2383"/>
                  </a:lnTo>
                  <a:lnTo>
                    <a:pt x="1030" y="2410"/>
                  </a:lnTo>
                  <a:lnTo>
                    <a:pt x="1037" y="2409"/>
                  </a:lnTo>
                  <a:lnTo>
                    <a:pt x="1030" y="2409"/>
                  </a:lnTo>
                  <a:lnTo>
                    <a:pt x="1028" y="2434"/>
                  </a:lnTo>
                  <a:lnTo>
                    <a:pt x="1025" y="2461"/>
                  </a:lnTo>
                  <a:lnTo>
                    <a:pt x="1032" y="2461"/>
                  </a:lnTo>
                  <a:lnTo>
                    <a:pt x="1025" y="2459"/>
                  </a:lnTo>
                  <a:lnTo>
                    <a:pt x="1014" y="2485"/>
                  </a:lnTo>
                  <a:lnTo>
                    <a:pt x="1005" y="2509"/>
                  </a:lnTo>
                  <a:lnTo>
                    <a:pt x="1012" y="2510"/>
                  </a:lnTo>
                  <a:lnTo>
                    <a:pt x="1007" y="2507"/>
                  </a:lnTo>
                  <a:lnTo>
                    <a:pt x="988" y="2531"/>
                  </a:lnTo>
                  <a:lnTo>
                    <a:pt x="993" y="2534"/>
                  </a:lnTo>
                  <a:lnTo>
                    <a:pt x="988" y="2529"/>
                  </a:lnTo>
                  <a:lnTo>
                    <a:pt x="969" y="2548"/>
                  </a:lnTo>
                  <a:lnTo>
                    <a:pt x="974" y="2553"/>
                  </a:lnTo>
                  <a:lnTo>
                    <a:pt x="970" y="2548"/>
                  </a:lnTo>
                  <a:lnTo>
                    <a:pt x="946" y="2566"/>
                  </a:lnTo>
                  <a:lnTo>
                    <a:pt x="921" y="2581"/>
                  </a:lnTo>
                  <a:lnTo>
                    <a:pt x="925" y="2587"/>
                  </a:lnTo>
                  <a:lnTo>
                    <a:pt x="923" y="2580"/>
                  </a:lnTo>
                  <a:lnTo>
                    <a:pt x="893" y="2593"/>
                  </a:lnTo>
                  <a:lnTo>
                    <a:pt x="895" y="2600"/>
                  </a:lnTo>
                  <a:lnTo>
                    <a:pt x="895" y="2593"/>
                  </a:lnTo>
                  <a:lnTo>
                    <a:pt x="858" y="2600"/>
                  </a:lnTo>
                  <a:lnTo>
                    <a:pt x="858" y="2607"/>
                  </a:lnTo>
                  <a:lnTo>
                    <a:pt x="858" y="2600"/>
                  </a:lnTo>
                  <a:lnTo>
                    <a:pt x="825" y="2604"/>
                  </a:lnTo>
                  <a:lnTo>
                    <a:pt x="825" y="2610"/>
                  </a:lnTo>
                  <a:lnTo>
                    <a:pt x="825" y="2604"/>
                  </a:lnTo>
                  <a:lnTo>
                    <a:pt x="806" y="2604"/>
                  </a:lnTo>
                  <a:lnTo>
                    <a:pt x="786" y="2604"/>
                  </a:lnTo>
                  <a:lnTo>
                    <a:pt x="786" y="2610"/>
                  </a:lnTo>
                  <a:lnTo>
                    <a:pt x="788" y="2604"/>
                  </a:lnTo>
                  <a:lnTo>
                    <a:pt x="772" y="2600"/>
                  </a:lnTo>
                  <a:lnTo>
                    <a:pt x="755" y="2595"/>
                  </a:lnTo>
                  <a:lnTo>
                    <a:pt x="753" y="2602"/>
                  </a:lnTo>
                  <a:lnTo>
                    <a:pt x="757" y="2595"/>
                  </a:lnTo>
                  <a:lnTo>
                    <a:pt x="741" y="2590"/>
                  </a:lnTo>
                  <a:lnTo>
                    <a:pt x="729" y="2585"/>
                  </a:lnTo>
                  <a:lnTo>
                    <a:pt x="725" y="2592"/>
                  </a:lnTo>
                  <a:lnTo>
                    <a:pt x="729" y="2587"/>
                  </a:lnTo>
                  <a:lnTo>
                    <a:pt x="713" y="2578"/>
                  </a:lnTo>
                  <a:lnTo>
                    <a:pt x="709" y="2583"/>
                  </a:lnTo>
                  <a:lnTo>
                    <a:pt x="715" y="2578"/>
                  </a:lnTo>
                  <a:lnTo>
                    <a:pt x="702" y="2570"/>
                  </a:lnTo>
                  <a:lnTo>
                    <a:pt x="697" y="2575"/>
                  </a:lnTo>
                  <a:lnTo>
                    <a:pt x="702" y="2570"/>
                  </a:lnTo>
                  <a:lnTo>
                    <a:pt x="678" y="2548"/>
                  </a:lnTo>
                  <a:lnTo>
                    <a:pt x="673" y="2553"/>
                  </a:lnTo>
                  <a:lnTo>
                    <a:pt x="680" y="2548"/>
                  </a:lnTo>
                  <a:lnTo>
                    <a:pt x="664" y="2529"/>
                  </a:lnTo>
                  <a:lnTo>
                    <a:pt x="657" y="2534"/>
                  </a:lnTo>
                  <a:lnTo>
                    <a:pt x="664" y="2531"/>
                  </a:lnTo>
                  <a:lnTo>
                    <a:pt x="646" y="2505"/>
                  </a:lnTo>
                  <a:lnTo>
                    <a:pt x="639" y="2509"/>
                  </a:lnTo>
                  <a:lnTo>
                    <a:pt x="646" y="2507"/>
                  </a:lnTo>
                  <a:lnTo>
                    <a:pt x="636" y="2478"/>
                  </a:lnTo>
                  <a:lnTo>
                    <a:pt x="629" y="2480"/>
                  </a:lnTo>
                  <a:lnTo>
                    <a:pt x="636" y="2478"/>
                  </a:lnTo>
                  <a:lnTo>
                    <a:pt x="627" y="2451"/>
                  </a:lnTo>
                  <a:lnTo>
                    <a:pt x="620" y="2453"/>
                  </a:lnTo>
                  <a:lnTo>
                    <a:pt x="627" y="2453"/>
                  </a:lnTo>
                  <a:lnTo>
                    <a:pt x="622" y="2424"/>
                  </a:lnTo>
                  <a:lnTo>
                    <a:pt x="615" y="2424"/>
                  </a:lnTo>
                  <a:lnTo>
                    <a:pt x="624" y="2424"/>
                  </a:lnTo>
                  <a:lnTo>
                    <a:pt x="624" y="2393"/>
                  </a:lnTo>
                  <a:lnTo>
                    <a:pt x="615" y="2393"/>
                  </a:lnTo>
                  <a:lnTo>
                    <a:pt x="624" y="2395"/>
                  </a:lnTo>
                  <a:lnTo>
                    <a:pt x="627" y="2366"/>
                  </a:lnTo>
                  <a:lnTo>
                    <a:pt x="618" y="2365"/>
                  </a:lnTo>
                  <a:lnTo>
                    <a:pt x="625" y="2366"/>
                  </a:lnTo>
                  <a:lnTo>
                    <a:pt x="631" y="2339"/>
                  </a:lnTo>
                  <a:lnTo>
                    <a:pt x="624" y="2337"/>
                  </a:lnTo>
                  <a:lnTo>
                    <a:pt x="631" y="2341"/>
                  </a:lnTo>
                  <a:lnTo>
                    <a:pt x="641" y="2315"/>
                  </a:lnTo>
                  <a:lnTo>
                    <a:pt x="634" y="2312"/>
                  </a:lnTo>
                  <a:lnTo>
                    <a:pt x="641" y="2315"/>
                  </a:lnTo>
                  <a:lnTo>
                    <a:pt x="652" y="2293"/>
                  </a:lnTo>
                  <a:lnTo>
                    <a:pt x="645" y="2290"/>
                  </a:lnTo>
                  <a:lnTo>
                    <a:pt x="652" y="2295"/>
                  </a:lnTo>
                  <a:lnTo>
                    <a:pt x="669" y="2273"/>
                  </a:lnTo>
                  <a:lnTo>
                    <a:pt x="662" y="2268"/>
                  </a:lnTo>
                  <a:lnTo>
                    <a:pt x="667" y="2273"/>
                  </a:lnTo>
                  <a:lnTo>
                    <a:pt x="681" y="2259"/>
                  </a:lnTo>
                  <a:lnTo>
                    <a:pt x="683" y="2259"/>
                  </a:lnTo>
                  <a:lnTo>
                    <a:pt x="695" y="2243"/>
                  </a:lnTo>
                  <a:lnTo>
                    <a:pt x="690" y="2248"/>
                  </a:lnTo>
                  <a:lnTo>
                    <a:pt x="695" y="2241"/>
                  </a:lnTo>
                  <a:lnTo>
                    <a:pt x="706" y="2224"/>
                  </a:lnTo>
                  <a:lnTo>
                    <a:pt x="706" y="2222"/>
                  </a:lnTo>
                  <a:lnTo>
                    <a:pt x="706" y="2224"/>
                  </a:lnTo>
                  <a:lnTo>
                    <a:pt x="713" y="2205"/>
                  </a:lnTo>
                  <a:lnTo>
                    <a:pt x="711" y="2209"/>
                  </a:lnTo>
                  <a:lnTo>
                    <a:pt x="713" y="2204"/>
                  </a:lnTo>
                  <a:lnTo>
                    <a:pt x="718" y="2187"/>
                  </a:lnTo>
                  <a:lnTo>
                    <a:pt x="722" y="2168"/>
                  </a:lnTo>
                  <a:lnTo>
                    <a:pt x="722" y="2166"/>
                  </a:lnTo>
                  <a:lnTo>
                    <a:pt x="722" y="2165"/>
                  </a:lnTo>
                  <a:lnTo>
                    <a:pt x="718" y="2148"/>
                  </a:lnTo>
                  <a:lnTo>
                    <a:pt x="711" y="2149"/>
                  </a:lnTo>
                  <a:lnTo>
                    <a:pt x="720" y="2149"/>
                  </a:lnTo>
                  <a:lnTo>
                    <a:pt x="718" y="2132"/>
                  </a:lnTo>
                  <a:lnTo>
                    <a:pt x="718" y="2131"/>
                  </a:lnTo>
                  <a:lnTo>
                    <a:pt x="716" y="2129"/>
                  </a:lnTo>
                  <a:lnTo>
                    <a:pt x="706" y="2114"/>
                  </a:lnTo>
                  <a:lnTo>
                    <a:pt x="694" y="2095"/>
                  </a:lnTo>
                  <a:lnTo>
                    <a:pt x="692" y="2093"/>
                  </a:lnTo>
                  <a:lnTo>
                    <a:pt x="676" y="2078"/>
                  </a:lnTo>
                  <a:lnTo>
                    <a:pt x="671" y="2073"/>
                  </a:lnTo>
                  <a:lnTo>
                    <a:pt x="676" y="2078"/>
                  </a:lnTo>
                  <a:lnTo>
                    <a:pt x="657" y="2063"/>
                  </a:lnTo>
                  <a:lnTo>
                    <a:pt x="660" y="2065"/>
                  </a:lnTo>
                  <a:lnTo>
                    <a:pt x="655" y="2063"/>
                  </a:lnTo>
                  <a:lnTo>
                    <a:pt x="627" y="2048"/>
                  </a:lnTo>
                  <a:lnTo>
                    <a:pt x="624" y="2044"/>
                  </a:lnTo>
                  <a:lnTo>
                    <a:pt x="627" y="2046"/>
                  </a:lnTo>
                  <a:lnTo>
                    <a:pt x="596" y="2032"/>
                  </a:lnTo>
                  <a:lnTo>
                    <a:pt x="594" y="2032"/>
                  </a:lnTo>
                  <a:lnTo>
                    <a:pt x="559" y="2024"/>
                  </a:lnTo>
                  <a:lnTo>
                    <a:pt x="517" y="2014"/>
                  </a:lnTo>
                  <a:lnTo>
                    <a:pt x="519" y="2014"/>
                  </a:lnTo>
                  <a:lnTo>
                    <a:pt x="517" y="2014"/>
                  </a:lnTo>
                  <a:lnTo>
                    <a:pt x="475" y="2007"/>
                  </a:lnTo>
                  <a:lnTo>
                    <a:pt x="468" y="2005"/>
                  </a:lnTo>
                  <a:lnTo>
                    <a:pt x="473" y="2007"/>
                  </a:lnTo>
                  <a:lnTo>
                    <a:pt x="417" y="2005"/>
                  </a:lnTo>
                  <a:lnTo>
                    <a:pt x="352" y="2005"/>
                  </a:lnTo>
                  <a:lnTo>
                    <a:pt x="277" y="2007"/>
                  </a:lnTo>
                  <a:lnTo>
                    <a:pt x="275" y="2007"/>
                  </a:lnTo>
                  <a:lnTo>
                    <a:pt x="277" y="2007"/>
                  </a:lnTo>
                  <a:lnTo>
                    <a:pt x="205" y="2014"/>
                  </a:lnTo>
                  <a:lnTo>
                    <a:pt x="205" y="2021"/>
                  </a:lnTo>
                  <a:lnTo>
                    <a:pt x="205" y="2014"/>
                  </a:lnTo>
                  <a:lnTo>
                    <a:pt x="137" y="2019"/>
                  </a:lnTo>
                  <a:lnTo>
                    <a:pt x="144" y="2017"/>
                  </a:lnTo>
                  <a:lnTo>
                    <a:pt x="137" y="2019"/>
                  </a:lnTo>
                  <a:lnTo>
                    <a:pt x="76" y="2029"/>
                  </a:lnTo>
                  <a:lnTo>
                    <a:pt x="32" y="2036"/>
                  </a:lnTo>
                  <a:lnTo>
                    <a:pt x="32" y="2043"/>
                  </a:lnTo>
                  <a:lnTo>
                    <a:pt x="39" y="2041"/>
                  </a:lnTo>
                  <a:lnTo>
                    <a:pt x="30" y="2021"/>
                  </a:lnTo>
                  <a:lnTo>
                    <a:pt x="23" y="2022"/>
                  </a:lnTo>
                  <a:lnTo>
                    <a:pt x="30" y="2021"/>
                  </a:lnTo>
                  <a:lnTo>
                    <a:pt x="25" y="1998"/>
                  </a:lnTo>
                  <a:lnTo>
                    <a:pt x="20" y="1973"/>
                  </a:lnTo>
                  <a:lnTo>
                    <a:pt x="13" y="1975"/>
                  </a:lnTo>
                  <a:lnTo>
                    <a:pt x="21" y="1975"/>
                  </a:lnTo>
                  <a:lnTo>
                    <a:pt x="20" y="1946"/>
                  </a:lnTo>
                  <a:lnTo>
                    <a:pt x="16" y="1885"/>
                  </a:lnTo>
                  <a:lnTo>
                    <a:pt x="16" y="1819"/>
                  </a:lnTo>
                  <a:lnTo>
                    <a:pt x="7" y="1819"/>
                  </a:lnTo>
                  <a:lnTo>
                    <a:pt x="16" y="1821"/>
                  </a:lnTo>
                  <a:lnTo>
                    <a:pt x="20" y="1754"/>
                  </a:lnTo>
                  <a:lnTo>
                    <a:pt x="25" y="1688"/>
                  </a:lnTo>
                  <a:lnTo>
                    <a:pt x="32" y="1627"/>
                  </a:lnTo>
                  <a:lnTo>
                    <a:pt x="41" y="1573"/>
                  </a:lnTo>
                  <a:lnTo>
                    <a:pt x="32" y="1571"/>
                  </a:lnTo>
                  <a:lnTo>
                    <a:pt x="39" y="1573"/>
                  </a:lnTo>
                  <a:lnTo>
                    <a:pt x="44" y="1551"/>
                  </a:lnTo>
                  <a:lnTo>
                    <a:pt x="49" y="1532"/>
                  </a:lnTo>
                  <a:lnTo>
                    <a:pt x="42" y="1531"/>
                  </a:lnTo>
                  <a:lnTo>
                    <a:pt x="49" y="1536"/>
                  </a:lnTo>
                  <a:lnTo>
                    <a:pt x="60" y="1522"/>
                  </a:lnTo>
                  <a:lnTo>
                    <a:pt x="53" y="1517"/>
                  </a:lnTo>
                  <a:lnTo>
                    <a:pt x="58" y="1522"/>
                  </a:lnTo>
                  <a:lnTo>
                    <a:pt x="72" y="1509"/>
                  </a:lnTo>
                  <a:lnTo>
                    <a:pt x="67" y="1504"/>
                  </a:lnTo>
                  <a:lnTo>
                    <a:pt x="70" y="1510"/>
                  </a:lnTo>
                  <a:lnTo>
                    <a:pt x="84" y="1504"/>
                  </a:lnTo>
                  <a:lnTo>
                    <a:pt x="100" y="1495"/>
                  </a:lnTo>
                  <a:lnTo>
                    <a:pt x="97" y="1488"/>
                  </a:lnTo>
                  <a:lnTo>
                    <a:pt x="98" y="1497"/>
                  </a:lnTo>
                  <a:lnTo>
                    <a:pt x="116" y="1495"/>
                  </a:lnTo>
                  <a:lnTo>
                    <a:pt x="114" y="1487"/>
                  </a:lnTo>
                  <a:lnTo>
                    <a:pt x="114" y="1495"/>
                  </a:lnTo>
                  <a:lnTo>
                    <a:pt x="132" y="1495"/>
                  </a:lnTo>
                  <a:lnTo>
                    <a:pt x="132" y="1487"/>
                  </a:lnTo>
                  <a:lnTo>
                    <a:pt x="132" y="1495"/>
                  </a:lnTo>
                  <a:lnTo>
                    <a:pt x="151" y="1497"/>
                  </a:lnTo>
                  <a:lnTo>
                    <a:pt x="151" y="1488"/>
                  </a:lnTo>
                  <a:lnTo>
                    <a:pt x="149" y="1495"/>
                  </a:lnTo>
                  <a:lnTo>
                    <a:pt x="165" y="1500"/>
                  </a:lnTo>
                  <a:lnTo>
                    <a:pt x="155" y="1497"/>
                  </a:lnTo>
                  <a:lnTo>
                    <a:pt x="165" y="1500"/>
                  </a:lnTo>
                  <a:lnTo>
                    <a:pt x="188" y="1507"/>
                  </a:lnTo>
                  <a:lnTo>
                    <a:pt x="190" y="1500"/>
                  </a:lnTo>
                  <a:lnTo>
                    <a:pt x="186" y="1507"/>
                  </a:lnTo>
                  <a:lnTo>
                    <a:pt x="202" y="1517"/>
                  </a:lnTo>
                  <a:lnTo>
                    <a:pt x="195" y="1512"/>
                  </a:lnTo>
                  <a:lnTo>
                    <a:pt x="202" y="1517"/>
                  </a:lnTo>
                  <a:lnTo>
                    <a:pt x="223" y="1529"/>
                  </a:lnTo>
                  <a:lnTo>
                    <a:pt x="226" y="1522"/>
                  </a:lnTo>
                  <a:lnTo>
                    <a:pt x="223" y="1529"/>
                  </a:lnTo>
                  <a:lnTo>
                    <a:pt x="240" y="1541"/>
                  </a:lnTo>
                  <a:lnTo>
                    <a:pt x="244" y="1534"/>
                  </a:lnTo>
                  <a:lnTo>
                    <a:pt x="239" y="1541"/>
                  </a:lnTo>
                  <a:lnTo>
                    <a:pt x="256" y="1556"/>
                  </a:lnTo>
                  <a:lnTo>
                    <a:pt x="261" y="1549"/>
                  </a:lnTo>
                  <a:lnTo>
                    <a:pt x="256" y="1554"/>
                  </a:lnTo>
                  <a:lnTo>
                    <a:pt x="272" y="1571"/>
                  </a:lnTo>
                  <a:lnTo>
                    <a:pt x="288" y="1588"/>
                  </a:lnTo>
                  <a:lnTo>
                    <a:pt x="286" y="1587"/>
                  </a:lnTo>
                  <a:lnTo>
                    <a:pt x="289" y="1590"/>
                  </a:lnTo>
                  <a:lnTo>
                    <a:pt x="310" y="1602"/>
                  </a:lnTo>
                  <a:lnTo>
                    <a:pt x="330" y="1612"/>
                  </a:lnTo>
                  <a:lnTo>
                    <a:pt x="331" y="1612"/>
                  </a:lnTo>
                  <a:lnTo>
                    <a:pt x="354" y="1617"/>
                  </a:lnTo>
                  <a:lnTo>
                    <a:pt x="377" y="1622"/>
                  </a:lnTo>
                  <a:lnTo>
                    <a:pt x="380" y="1624"/>
                  </a:lnTo>
                  <a:lnTo>
                    <a:pt x="379" y="1624"/>
                  </a:lnTo>
                  <a:lnTo>
                    <a:pt x="401" y="1624"/>
                  </a:lnTo>
                  <a:lnTo>
                    <a:pt x="428" y="1624"/>
                  </a:lnTo>
                  <a:lnTo>
                    <a:pt x="426" y="1624"/>
                  </a:lnTo>
                  <a:lnTo>
                    <a:pt x="429" y="1622"/>
                  </a:lnTo>
                  <a:lnTo>
                    <a:pt x="452" y="1617"/>
                  </a:lnTo>
                  <a:lnTo>
                    <a:pt x="454" y="1617"/>
                  </a:lnTo>
                  <a:lnTo>
                    <a:pt x="477" y="1607"/>
                  </a:lnTo>
                  <a:lnTo>
                    <a:pt x="499" y="1597"/>
                  </a:lnTo>
                  <a:lnTo>
                    <a:pt x="501" y="1597"/>
                  </a:lnTo>
                  <a:lnTo>
                    <a:pt x="520" y="1582"/>
                  </a:lnTo>
                  <a:lnTo>
                    <a:pt x="529" y="1573"/>
                  </a:lnTo>
                  <a:lnTo>
                    <a:pt x="520" y="1582"/>
                  </a:lnTo>
                  <a:lnTo>
                    <a:pt x="540" y="1565"/>
                  </a:lnTo>
                  <a:lnTo>
                    <a:pt x="538" y="1565"/>
                  </a:lnTo>
                  <a:lnTo>
                    <a:pt x="541" y="1563"/>
                  </a:lnTo>
                  <a:lnTo>
                    <a:pt x="559" y="1539"/>
                  </a:lnTo>
                  <a:lnTo>
                    <a:pt x="557" y="1541"/>
                  </a:lnTo>
                  <a:lnTo>
                    <a:pt x="559" y="1537"/>
                  </a:lnTo>
                  <a:lnTo>
                    <a:pt x="571" y="1514"/>
                  </a:lnTo>
                  <a:lnTo>
                    <a:pt x="573" y="1510"/>
                  </a:lnTo>
                  <a:lnTo>
                    <a:pt x="571" y="1514"/>
                  </a:lnTo>
                  <a:lnTo>
                    <a:pt x="582" y="1483"/>
                  </a:lnTo>
                  <a:lnTo>
                    <a:pt x="582" y="1485"/>
                  </a:lnTo>
                  <a:lnTo>
                    <a:pt x="582" y="1482"/>
                  </a:lnTo>
                  <a:lnTo>
                    <a:pt x="589" y="1451"/>
                  </a:lnTo>
                  <a:lnTo>
                    <a:pt x="590" y="1448"/>
                  </a:lnTo>
                  <a:lnTo>
                    <a:pt x="590" y="1449"/>
                  </a:lnTo>
                  <a:lnTo>
                    <a:pt x="590" y="1432"/>
                  </a:lnTo>
                  <a:lnTo>
                    <a:pt x="590" y="1414"/>
                  </a:lnTo>
                  <a:lnTo>
                    <a:pt x="590" y="1400"/>
                  </a:lnTo>
                  <a:lnTo>
                    <a:pt x="589" y="1383"/>
                  </a:lnTo>
                  <a:lnTo>
                    <a:pt x="587" y="1382"/>
                  </a:lnTo>
                  <a:lnTo>
                    <a:pt x="582" y="1368"/>
                  </a:lnTo>
                  <a:lnTo>
                    <a:pt x="575" y="1370"/>
                  </a:lnTo>
                  <a:lnTo>
                    <a:pt x="582" y="1368"/>
                  </a:lnTo>
                  <a:lnTo>
                    <a:pt x="576" y="1351"/>
                  </a:lnTo>
                  <a:lnTo>
                    <a:pt x="576" y="1349"/>
                  </a:lnTo>
                  <a:lnTo>
                    <a:pt x="569" y="1338"/>
                  </a:lnTo>
                  <a:lnTo>
                    <a:pt x="566" y="1334"/>
                  </a:lnTo>
                  <a:lnTo>
                    <a:pt x="569" y="1338"/>
                  </a:lnTo>
                  <a:lnTo>
                    <a:pt x="561" y="1326"/>
                  </a:lnTo>
                  <a:lnTo>
                    <a:pt x="543" y="1300"/>
                  </a:lnTo>
                  <a:lnTo>
                    <a:pt x="540" y="1297"/>
                  </a:lnTo>
                  <a:lnTo>
                    <a:pt x="543" y="1299"/>
                  </a:lnTo>
                  <a:lnTo>
                    <a:pt x="522" y="1276"/>
                  </a:lnTo>
                  <a:lnTo>
                    <a:pt x="522" y="1278"/>
                  </a:lnTo>
                  <a:lnTo>
                    <a:pt x="520" y="1276"/>
                  </a:lnTo>
                  <a:lnTo>
                    <a:pt x="496" y="1260"/>
                  </a:lnTo>
                  <a:lnTo>
                    <a:pt x="471" y="1244"/>
                  </a:lnTo>
                  <a:lnTo>
                    <a:pt x="470" y="1243"/>
                  </a:lnTo>
                  <a:lnTo>
                    <a:pt x="442" y="1232"/>
                  </a:lnTo>
                  <a:lnTo>
                    <a:pt x="445" y="1234"/>
                  </a:lnTo>
                  <a:lnTo>
                    <a:pt x="440" y="1232"/>
                  </a:lnTo>
                  <a:lnTo>
                    <a:pt x="412" y="1224"/>
                  </a:lnTo>
                  <a:lnTo>
                    <a:pt x="408" y="1224"/>
                  </a:lnTo>
                  <a:lnTo>
                    <a:pt x="410" y="1224"/>
                  </a:lnTo>
                  <a:lnTo>
                    <a:pt x="382" y="1222"/>
                  </a:lnTo>
                  <a:lnTo>
                    <a:pt x="352" y="1224"/>
                  </a:lnTo>
                  <a:lnTo>
                    <a:pt x="354" y="1224"/>
                  </a:lnTo>
                  <a:lnTo>
                    <a:pt x="351" y="1224"/>
                  </a:lnTo>
                  <a:lnTo>
                    <a:pt x="326" y="1231"/>
                  </a:lnTo>
                  <a:lnTo>
                    <a:pt x="323" y="1232"/>
                  </a:lnTo>
                  <a:lnTo>
                    <a:pt x="326" y="1231"/>
                  </a:lnTo>
                  <a:lnTo>
                    <a:pt x="303" y="1239"/>
                  </a:lnTo>
                  <a:lnTo>
                    <a:pt x="307" y="1238"/>
                  </a:lnTo>
                  <a:lnTo>
                    <a:pt x="302" y="1241"/>
                  </a:lnTo>
                  <a:lnTo>
                    <a:pt x="291" y="1246"/>
                  </a:lnTo>
                  <a:lnTo>
                    <a:pt x="289" y="1246"/>
                  </a:lnTo>
                  <a:lnTo>
                    <a:pt x="281" y="1254"/>
                  </a:lnTo>
                  <a:lnTo>
                    <a:pt x="270" y="1265"/>
                  </a:lnTo>
                  <a:lnTo>
                    <a:pt x="265" y="1270"/>
                  </a:lnTo>
                  <a:lnTo>
                    <a:pt x="270" y="1265"/>
                  </a:lnTo>
                  <a:lnTo>
                    <a:pt x="261" y="1275"/>
                  </a:lnTo>
                  <a:close/>
                </a:path>
              </a:pathLst>
            </a:custGeom>
            <a:solidFill>
              <a:srgbClr val="008000"/>
            </a:solidFill>
            <a:ln w="9525">
              <a:solidFill>
                <a:schemeClr val="tx1"/>
              </a:solidFill>
              <a:round/>
              <a:headEnd/>
              <a:tailEnd/>
            </a:ln>
          </p:spPr>
          <p:txBody>
            <a:bodyPr/>
            <a:lstStyle/>
            <a:p>
              <a:endParaRPr lang="en-GB"/>
            </a:p>
          </p:txBody>
        </p:sp>
      </p:grpSp>
      <p:sp>
        <p:nvSpPr>
          <p:cNvPr id="32771" name="Rectangle 5"/>
          <p:cNvSpPr>
            <a:spLocks noChangeArrowheads="1"/>
          </p:cNvSpPr>
          <p:nvPr/>
        </p:nvSpPr>
        <p:spPr bwMode="auto">
          <a:xfrm>
            <a:off x="179512" y="116632"/>
            <a:ext cx="9476249" cy="6432530"/>
          </a:xfrm>
          <a:prstGeom prst="rect">
            <a:avLst/>
          </a:prstGeom>
          <a:noFill/>
          <a:ln w="9525">
            <a:noFill/>
            <a:miter lim="800000"/>
            <a:headEnd/>
            <a:tailEnd/>
          </a:ln>
        </p:spPr>
        <p:txBody>
          <a:bodyPr wrap="none">
            <a:spAutoFit/>
          </a:bodyPr>
          <a:lstStyle/>
          <a:p>
            <a:pPr eaLnBrk="0" hangingPunct="0"/>
            <a:r>
              <a:rPr lang="en-US" sz="3200" b="1" dirty="0" smtClean="0">
                <a:latin typeface="Calibri" pitchFamily="34" charset="0"/>
                <a:cs typeface="Arial" pitchFamily="34" charset="0"/>
              </a:rPr>
              <a:t>There is no justification for not making </a:t>
            </a:r>
          </a:p>
          <a:p>
            <a:pPr eaLnBrk="0" hangingPunct="0"/>
            <a:r>
              <a:rPr lang="en-US" sz="3200" b="1" dirty="0" smtClean="0">
                <a:latin typeface="Calibri" pitchFamily="34" charset="0"/>
                <a:cs typeface="Arial" pitchFamily="34" charset="0"/>
              </a:rPr>
              <a:t>adjustments. </a:t>
            </a:r>
          </a:p>
          <a:p>
            <a:pPr eaLnBrk="0" hangingPunct="0"/>
            <a:r>
              <a:rPr lang="en-GB" sz="3200" b="1" dirty="0">
                <a:latin typeface="Calibri" pitchFamily="34" charset="0"/>
                <a:cs typeface="Arial" pitchFamily="34" charset="0"/>
              </a:rPr>
              <a:t>T</a:t>
            </a:r>
            <a:r>
              <a:rPr lang="en-GB" sz="3200" b="1" dirty="0" smtClean="0">
                <a:latin typeface="Calibri" pitchFamily="34" charset="0"/>
                <a:cs typeface="Arial" pitchFamily="34" charset="0"/>
              </a:rPr>
              <a:t>he question is only whether </a:t>
            </a:r>
          </a:p>
          <a:p>
            <a:pPr eaLnBrk="0" hangingPunct="0"/>
            <a:r>
              <a:rPr lang="en-GB" sz="3200" b="1" dirty="0" smtClean="0">
                <a:latin typeface="Calibri" pitchFamily="34" charset="0"/>
                <a:cs typeface="Arial" pitchFamily="34" charset="0"/>
              </a:rPr>
              <a:t>or not the adjustment is reasonable. </a:t>
            </a:r>
          </a:p>
          <a:p>
            <a:pPr eaLnBrk="0" hangingPunct="0"/>
            <a:r>
              <a:rPr lang="en-US" sz="3200" b="1" dirty="0" smtClean="0">
                <a:latin typeface="Calibri" pitchFamily="34" charset="0"/>
                <a:cs typeface="Arial" pitchFamily="34" charset="0"/>
              </a:rPr>
              <a:t>Reasonable adjustments, </a:t>
            </a:r>
          </a:p>
          <a:p>
            <a:pPr eaLnBrk="0" hangingPunct="0"/>
            <a:r>
              <a:rPr lang="en-US" sz="2000" b="1" dirty="0">
                <a:latin typeface="Calibri" pitchFamily="34" charset="0"/>
                <a:cs typeface="Arial" pitchFamily="34" charset="0"/>
              </a:rPr>
              <a:t>F</a:t>
            </a:r>
            <a:r>
              <a:rPr lang="en-US" sz="2000" b="1" dirty="0" smtClean="0">
                <a:latin typeface="Calibri" pitchFamily="34" charset="0"/>
                <a:cs typeface="Arial" pitchFamily="34" charset="0"/>
              </a:rPr>
              <a:t>actors that may be taken into account:</a:t>
            </a:r>
            <a:endParaRPr lang="en-GB" sz="2000" b="1" dirty="0" smtClean="0">
              <a:latin typeface="Calibri" pitchFamily="34" charset="0"/>
              <a:cs typeface="Arial" pitchFamily="34" charset="0"/>
            </a:endParaRPr>
          </a:p>
          <a:p>
            <a:pPr eaLnBrk="0" hangingPunct="0">
              <a:buFont typeface="Arial" pitchFamily="34" charset="0"/>
              <a:buChar char="•"/>
            </a:pPr>
            <a:r>
              <a:rPr lang="en-GB" sz="2000" b="1" dirty="0" smtClean="0">
                <a:latin typeface="Calibri" pitchFamily="34" charset="0"/>
                <a:cs typeface="Arial" pitchFamily="34" charset="0"/>
              </a:rPr>
              <a:t> The extent to which support will be provided to the disabled pupil under Part 4 of the </a:t>
            </a:r>
          </a:p>
          <a:p>
            <a:pPr eaLnBrk="0" hangingPunct="0"/>
            <a:r>
              <a:rPr lang="en-GB" sz="2000" b="1" dirty="0" smtClean="0">
                <a:latin typeface="Calibri" pitchFamily="34" charset="0"/>
                <a:cs typeface="Arial" pitchFamily="34" charset="0"/>
              </a:rPr>
              <a:t>Education Act 1996 (the SEN framework) or 2014 Children Families Act</a:t>
            </a:r>
          </a:p>
          <a:p>
            <a:pPr eaLnBrk="0" hangingPunct="0">
              <a:buFont typeface="Arial" pitchFamily="34" charset="0"/>
              <a:buChar char="•"/>
            </a:pPr>
            <a:r>
              <a:rPr lang="en-GB" sz="2000" b="1" dirty="0" smtClean="0">
                <a:latin typeface="Calibri" pitchFamily="34" charset="0"/>
                <a:cs typeface="Arial" pitchFamily="34" charset="0"/>
              </a:rPr>
              <a:t>The resources of the school and the availability of financial or other assistance</a:t>
            </a:r>
          </a:p>
          <a:p>
            <a:pPr eaLnBrk="0" hangingPunct="0">
              <a:buFont typeface="Arial" pitchFamily="34" charset="0"/>
              <a:buChar char="•"/>
            </a:pPr>
            <a:r>
              <a:rPr lang="en-GB" sz="2000" b="1" dirty="0" smtClean="0">
                <a:latin typeface="Calibri" pitchFamily="34" charset="0"/>
                <a:cs typeface="Arial" pitchFamily="34" charset="0"/>
              </a:rPr>
              <a:t>The financial and other costs of making the adjustment</a:t>
            </a:r>
          </a:p>
          <a:p>
            <a:pPr eaLnBrk="0" hangingPunct="0">
              <a:buFont typeface="Arial" pitchFamily="34" charset="0"/>
              <a:buChar char="•"/>
            </a:pPr>
            <a:r>
              <a:rPr lang="en-GB" sz="2000" b="1" dirty="0" smtClean="0">
                <a:latin typeface="Calibri" pitchFamily="34" charset="0"/>
                <a:cs typeface="Arial" pitchFamily="34" charset="0"/>
              </a:rPr>
              <a:t>The extent to which taking any particular step would be effective in overcoming </a:t>
            </a:r>
          </a:p>
          <a:p>
            <a:pPr eaLnBrk="0" hangingPunct="0"/>
            <a:r>
              <a:rPr lang="en-GB" sz="2000" b="1" dirty="0" smtClean="0">
                <a:latin typeface="Calibri" pitchFamily="34" charset="0"/>
                <a:cs typeface="Arial" pitchFamily="34" charset="0"/>
              </a:rPr>
              <a:t>the substantial disadvantage suffered by a disabled pupil </a:t>
            </a:r>
          </a:p>
          <a:p>
            <a:pPr eaLnBrk="0" hangingPunct="0">
              <a:buFont typeface="Arial" pitchFamily="34" charset="0"/>
              <a:buChar char="•"/>
            </a:pPr>
            <a:r>
              <a:rPr lang="en-GB" sz="2000" b="1" dirty="0" smtClean="0">
                <a:latin typeface="Calibri" pitchFamily="34" charset="0"/>
                <a:cs typeface="Arial" pitchFamily="34" charset="0"/>
              </a:rPr>
              <a:t>The practicability of the adjustment</a:t>
            </a:r>
          </a:p>
          <a:p>
            <a:pPr eaLnBrk="0" hangingPunct="0">
              <a:buFont typeface="Arial" pitchFamily="34" charset="0"/>
              <a:buChar char="•"/>
            </a:pPr>
            <a:r>
              <a:rPr lang="en-GB" sz="2000" b="1" dirty="0" smtClean="0">
                <a:latin typeface="Calibri" pitchFamily="34" charset="0"/>
                <a:cs typeface="Arial" pitchFamily="34" charset="0"/>
              </a:rPr>
              <a:t>The effect of the disability on the individual</a:t>
            </a:r>
          </a:p>
          <a:p>
            <a:pPr eaLnBrk="0" hangingPunct="0">
              <a:buFont typeface="Arial" pitchFamily="34" charset="0"/>
              <a:buChar char="•"/>
            </a:pPr>
            <a:r>
              <a:rPr lang="en-GB" sz="2000" b="1" dirty="0" smtClean="0">
                <a:latin typeface="Calibri" pitchFamily="34" charset="0"/>
                <a:cs typeface="Arial" pitchFamily="34" charset="0"/>
              </a:rPr>
              <a:t> Health and safety requirements</a:t>
            </a:r>
          </a:p>
          <a:p>
            <a:pPr eaLnBrk="0" hangingPunct="0">
              <a:buFont typeface="Arial" pitchFamily="34" charset="0"/>
              <a:buChar char="•"/>
            </a:pPr>
            <a:r>
              <a:rPr lang="en-GB" sz="2000" b="1" dirty="0" smtClean="0">
                <a:latin typeface="Calibri" pitchFamily="34" charset="0"/>
                <a:cs typeface="Arial" pitchFamily="34" charset="0"/>
              </a:rPr>
              <a:t>The need to maintain academic, musical, sporting and </a:t>
            </a:r>
            <a:r>
              <a:rPr lang="en-GB" sz="2000" b="1" smtClean="0">
                <a:latin typeface="Calibri" pitchFamily="34" charset="0"/>
                <a:cs typeface="Arial" pitchFamily="34" charset="0"/>
              </a:rPr>
              <a:t>other standards</a:t>
            </a:r>
          </a:p>
          <a:p>
            <a:pPr eaLnBrk="0" hangingPunct="0">
              <a:buFont typeface="Arial" pitchFamily="34" charset="0"/>
              <a:buChar char="•"/>
            </a:pPr>
            <a:r>
              <a:rPr lang="en-GB" sz="2000" b="1" smtClean="0">
                <a:latin typeface="Calibri" pitchFamily="34" charset="0"/>
                <a:cs typeface="Arial" pitchFamily="34" charset="0"/>
              </a:rPr>
              <a:t>The </a:t>
            </a:r>
            <a:r>
              <a:rPr lang="en-GB" sz="2000" b="1" dirty="0" smtClean="0">
                <a:latin typeface="Calibri" pitchFamily="34" charset="0"/>
                <a:cs typeface="Arial" pitchFamily="34" charset="0"/>
              </a:rPr>
              <a:t>interests of other pupils and prospective pupils</a:t>
            </a:r>
            <a:r>
              <a:rPr lang="en-GB" sz="3200" b="1" dirty="0" smtClean="0">
                <a:latin typeface="Calibri" pitchFamily="34" charset="0"/>
                <a:cs typeface="Arial" pitchFamily="34" charset="0"/>
              </a:rPr>
              <a:t>.</a:t>
            </a:r>
            <a:endParaRPr lang="en-US" sz="3200" dirty="0">
              <a:latin typeface="Calibri" pitchFamily="34" charset="0"/>
              <a:cs typeface="Arial" pitchFamily="34" charset="0"/>
            </a:endParaRPr>
          </a:p>
        </p:txBody>
      </p:sp>
      <p:pic>
        <p:nvPicPr>
          <p:cNvPr id="32772" name="Picture 1" descr="X:\My Documents\My Pictures\RRDE Logo\rrlogo.gif"/>
          <p:cNvPicPr>
            <a:picLocks noChangeAspect="1" noChangeArrowheads="1"/>
          </p:cNvPicPr>
          <p:nvPr/>
        </p:nvPicPr>
        <p:blipFill>
          <a:blip r:embed="rId3" cstate="print"/>
          <a:srcRect/>
          <a:stretch>
            <a:fillRect/>
          </a:stretch>
        </p:blipFill>
        <p:spPr bwMode="auto">
          <a:xfrm>
            <a:off x="7215188" y="5873750"/>
            <a:ext cx="1674812"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4763"/>
          <a:ext cx="9144000" cy="6858000"/>
        </p:xfrm>
        <a:graphic>
          <a:graphicData uri="http://schemas.openxmlformats.org/presentationml/2006/ole">
            <p:oleObj spid="_x0000_s1026" name="Slide" r:id="rId3" imgW="4761091" imgH="3570766" progId="PowerPoint.Slide.8">
              <p:embed/>
            </p:oleObj>
          </a:graphicData>
        </a:graphic>
      </p:graphicFrame>
      <p:sp>
        <p:nvSpPr>
          <p:cNvPr id="33795" name="TextBox 2"/>
          <p:cNvSpPr txBox="1">
            <a:spLocks noChangeArrowheads="1"/>
          </p:cNvSpPr>
          <p:nvPr/>
        </p:nvSpPr>
        <p:spPr bwMode="auto">
          <a:xfrm>
            <a:off x="285750" y="857250"/>
            <a:ext cx="1357313" cy="1200150"/>
          </a:xfrm>
          <a:prstGeom prst="rect">
            <a:avLst/>
          </a:prstGeom>
          <a:solidFill>
            <a:srgbClr val="FFFF00"/>
          </a:solidFill>
          <a:ln w="38100">
            <a:solidFill>
              <a:schemeClr val="tx1"/>
            </a:solidFill>
            <a:miter lim="800000"/>
            <a:headEnd/>
            <a:tailEnd/>
          </a:ln>
        </p:spPr>
        <p:txBody>
          <a:bodyPr>
            <a:spAutoFit/>
          </a:bodyPr>
          <a:lstStyle/>
          <a:p>
            <a:r>
              <a:rPr lang="en-GB">
                <a:latin typeface="Arial Black" pitchFamily="34" charset="0"/>
              </a:rPr>
              <a:t>Duty to Promote Disability Equality</a:t>
            </a:r>
            <a:endParaRPr lang="en-US">
              <a:latin typeface="Arial Black" pitchFamily="34" charset="0"/>
            </a:endParaRPr>
          </a:p>
        </p:txBody>
      </p:sp>
      <p:sp>
        <p:nvSpPr>
          <p:cNvPr id="4" name="Down Arrow 3"/>
          <p:cNvSpPr/>
          <p:nvPr/>
        </p:nvSpPr>
        <p:spPr>
          <a:xfrm>
            <a:off x="500063" y="2286000"/>
            <a:ext cx="428625"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7" name="Picture 1" descr="X:\My Documents\My Pictures\RRDE Logo\rrlogo.gif"/>
          <p:cNvPicPr>
            <a:picLocks noChangeAspect="1" noChangeArrowheads="1"/>
          </p:cNvPicPr>
          <p:nvPr/>
        </p:nvPicPr>
        <p:blipFill>
          <a:blip r:embed="rId4" cstate="print"/>
          <a:srcRect/>
          <a:stretch>
            <a:fillRect/>
          </a:stretch>
        </p:blipFill>
        <p:spPr bwMode="auto">
          <a:xfrm>
            <a:off x="7143750" y="285750"/>
            <a:ext cx="1674813"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Duty to provide Auxiliary Aids and Services to Disabled Pupils/Students.</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b="1" dirty="0" smtClean="0"/>
              <a:t>This is and anticipatory duty therefore schools need to think in advance about what disabled pupils/students might  require and what adjustments might need to be made for them.</a:t>
            </a:r>
          </a:p>
          <a:p>
            <a:r>
              <a:rPr lang="en-GB" b="1" dirty="0" smtClean="0"/>
              <a:t>All disabled pupils and students are owed this Duty.</a:t>
            </a:r>
          </a:p>
          <a:p>
            <a:r>
              <a:rPr lang="en-GB" b="1" dirty="0" smtClean="0"/>
              <a:t>Unlike the graduated approach of SEN it should be in place from when start at establishment.</a:t>
            </a:r>
          </a:p>
          <a:p>
            <a:r>
              <a:rPr lang="en-GB" b="1" dirty="0" smtClean="0"/>
              <a:t>Examples-coloured overlays for dyslexic pupils,</a:t>
            </a:r>
          </a:p>
          <a:p>
            <a:pPr>
              <a:buNone/>
            </a:pPr>
            <a:r>
              <a:rPr lang="en-GB" b="1" dirty="0" smtClean="0"/>
              <a:t>	pen grips, adapted PE equipment, adapted keyboards and computer software.</a:t>
            </a:r>
            <a:endParaRPr lang="en-GB" b="1"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solidFill>
                  <a:srgbClr val="FF0000"/>
                </a:solidFill>
              </a:rPr>
              <a:t>Direct Discrimination Case Study 1</a:t>
            </a:r>
          </a:p>
        </p:txBody>
      </p:sp>
      <p:sp>
        <p:nvSpPr>
          <p:cNvPr id="18435" name="Content Placeholder 2"/>
          <p:cNvSpPr>
            <a:spLocks noGrp="1"/>
          </p:cNvSpPr>
          <p:nvPr>
            <p:ph idx="1"/>
          </p:nvPr>
        </p:nvSpPr>
        <p:spPr/>
        <p:txBody>
          <a:bodyPr/>
          <a:lstStyle/>
          <a:p>
            <a:pPr eaLnBrk="1" hangingPunct="1"/>
            <a:r>
              <a:rPr lang="en-GB" smtClean="0"/>
              <a:t>A young people’s drama group that organises theatre trips and productions for its members turns down an application for membership from a girl  with a hearing impairment as they believe she would not get the same benefits as other members. Although, the association may be well-intentioned in rejecting her membership application. Is this Direct Discrimination?</a:t>
            </a:r>
          </a:p>
        </p:txBody>
      </p:sp>
      <p:pic>
        <p:nvPicPr>
          <p:cNvPr id="18436"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GB" dirty="0" smtClean="0">
                <a:solidFill>
                  <a:srgbClr val="FF0000"/>
                </a:solidFill>
              </a:rPr>
              <a:t>What do you know about disabled people?</a:t>
            </a:r>
          </a:p>
        </p:txBody>
      </p:sp>
      <p:sp>
        <p:nvSpPr>
          <p:cNvPr id="3" name="Content Placeholder 2"/>
          <p:cNvSpPr>
            <a:spLocks noGrp="1"/>
          </p:cNvSpPr>
          <p:nvPr>
            <p:ph sz="half" idx="1"/>
          </p:nvPr>
        </p:nvSpPr>
        <p:spPr/>
        <p:txBody>
          <a:bodyPr/>
          <a:lstStyle/>
          <a:p>
            <a:pPr eaLnBrk="1" hangingPunct="1">
              <a:buFont typeface="Arial" pitchFamily="34" charset="0"/>
              <a:buNone/>
            </a:pPr>
            <a:r>
              <a:rPr lang="en-GB" smtClean="0"/>
              <a:t>1.How many disabled people does the Government estimate there are in UK?</a:t>
            </a:r>
          </a:p>
          <a:p>
            <a:pPr eaLnBrk="1" hangingPunct="1"/>
            <a:r>
              <a:rPr lang="en-GB" smtClean="0"/>
              <a:t>5 million</a:t>
            </a:r>
          </a:p>
          <a:p>
            <a:pPr eaLnBrk="1" hangingPunct="1"/>
            <a:r>
              <a:rPr lang="en-GB" smtClean="0"/>
              <a:t>8.7 million</a:t>
            </a:r>
          </a:p>
          <a:p>
            <a:pPr eaLnBrk="1" hangingPunct="1"/>
            <a:r>
              <a:rPr lang="en-GB" smtClean="0"/>
              <a:t>10.5 million</a:t>
            </a:r>
          </a:p>
          <a:p>
            <a:pPr eaLnBrk="1" hangingPunct="1"/>
            <a:r>
              <a:rPr lang="en-GB" smtClean="0"/>
              <a:t>12 million</a:t>
            </a:r>
          </a:p>
          <a:p>
            <a:pPr eaLnBrk="1" hangingPunct="1"/>
            <a:r>
              <a:rPr lang="en-GB" smtClean="0"/>
              <a:t>20 million</a:t>
            </a:r>
          </a:p>
          <a:p>
            <a:pPr eaLnBrk="1" hangingPunct="1"/>
            <a:endParaRPr lang="en-GB" smtClean="0"/>
          </a:p>
        </p:txBody>
      </p:sp>
      <p:sp>
        <p:nvSpPr>
          <p:cNvPr id="5" name="Content Placeholder 4"/>
          <p:cNvSpPr>
            <a:spLocks noGrp="1"/>
          </p:cNvSpPr>
          <p:nvPr>
            <p:ph sz="half" idx="2"/>
          </p:nvPr>
        </p:nvSpPr>
        <p:spPr/>
        <p:txBody>
          <a:bodyPr/>
          <a:lstStyle/>
          <a:p>
            <a:pPr eaLnBrk="1" hangingPunct="1">
              <a:buFont typeface="Arial" pitchFamily="34" charset="0"/>
              <a:buNone/>
            </a:pPr>
            <a:r>
              <a:rPr lang="en-GB" dirty="0" smtClean="0"/>
              <a:t>2.How many disabled people are there estimated to be in the World</a:t>
            </a:r>
          </a:p>
          <a:p>
            <a:pPr eaLnBrk="1" hangingPunct="1"/>
            <a:r>
              <a:rPr lang="en-GB" dirty="0" smtClean="0"/>
              <a:t>250 million</a:t>
            </a:r>
          </a:p>
          <a:p>
            <a:pPr eaLnBrk="1" hangingPunct="1"/>
            <a:r>
              <a:rPr lang="en-GB" dirty="0" smtClean="0"/>
              <a:t>430 million</a:t>
            </a:r>
          </a:p>
          <a:p>
            <a:pPr eaLnBrk="1" hangingPunct="1"/>
            <a:r>
              <a:rPr lang="en-GB" dirty="0" smtClean="0"/>
              <a:t>680 million</a:t>
            </a:r>
          </a:p>
          <a:p>
            <a:pPr eaLnBrk="1" hangingPunct="1"/>
            <a:r>
              <a:rPr lang="en-GB" dirty="0" smtClean="0"/>
              <a:t>810 million</a:t>
            </a:r>
          </a:p>
          <a:p>
            <a:pPr eaLnBrk="1" hangingPunct="1"/>
            <a:r>
              <a:rPr lang="en-GB" dirty="0" smtClean="0"/>
              <a:t>1082 million</a:t>
            </a:r>
          </a:p>
          <a:p>
            <a:pPr eaLnBrk="1" hangingPunct="1">
              <a:buFont typeface="Arial" pitchFamily="34" charset="0"/>
              <a:buNone/>
            </a:pPr>
            <a:endParaRPr lang="en-GB" dirty="0" smtClean="0"/>
          </a:p>
        </p:txBody>
      </p:sp>
      <p:pic>
        <p:nvPicPr>
          <p:cNvPr id="5125" name="Picture 1" descr="X:\My Documents\My Pictures\RRDE Logo\rrlogo.gif"/>
          <p:cNvPicPr>
            <a:picLocks noChangeAspect="1" noChangeArrowheads="1"/>
          </p:cNvPicPr>
          <p:nvPr/>
        </p:nvPicPr>
        <p:blipFill>
          <a:blip r:embed="rId2" cstate="print"/>
          <a:srcRect/>
          <a:stretch>
            <a:fillRect/>
          </a:stretch>
        </p:blipFill>
        <p:spPr bwMode="auto">
          <a:xfrm>
            <a:off x="7500938" y="5643563"/>
            <a:ext cx="1370012" cy="804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20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smtClean="0">
                <a:solidFill>
                  <a:srgbClr val="FF0000"/>
                </a:solidFill>
              </a:rPr>
              <a:t>Disability Discrimination claims upheld so far….some issues</a:t>
            </a:r>
            <a:r>
              <a:rPr lang="en-GB" sz="4000" b="1" smtClean="0"/>
              <a:t>  </a:t>
            </a:r>
          </a:p>
        </p:txBody>
      </p:sp>
      <p:sp>
        <p:nvSpPr>
          <p:cNvPr id="236547" name="Rectangle 3"/>
          <p:cNvSpPr>
            <a:spLocks noGrp="1" noChangeArrowheads="1"/>
          </p:cNvSpPr>
          <p:nvPr>
            <p:ph type="body" sz="half" idx="1"/>
          </p:nvPr>
        </p:nvSpPr>
        <p:spPr>
          <a:xfrm>
            <a:off x="457200" y="1600200"/>
            <a:ext cx="7715250" cy="4525963"/>
          </a:xfrm>
        </p:spPr>
        <p:txBody>
          <a:bodyPr>
            <a:normAutofit lnSpcReduction="10000"/>
          </a:bodyPr>
          <a:lstStyle/>
          <a:p>
            <a:pPr eaLnBrk="1" hangingPunct="1">
              <a:lnSpc>
                <a:spcPct val="90000"/>
              </a:lnSpc>
              <a:buFontTx/>
              <a:buNone/>
            </a:pPr>
            <a:endParaRPr lang="en-US" sz="2800" b="1" dirty="0" smtClean="0"/>
          </a:p>
          <a:p>
            <a:pPr eaLnBrk="1" hangingPunct="1">
              <a:lnSpc>
                <a:spcPct val="90000"/>
              </a:lnSpc>
            </a:pPr>
            <a:r>
              <a:rPr lang="en-US" sz="2800" b="1" dirty="0" smtClean="0"/>
              <a:t>assumptions about disabled pupils</a:t>
            </a:r>
          </a:p>
          <a:p>
            <a:pPr eaLnBrk="1" hangingPunct="1">
              <a:lnSpc>
                <a:spcPct val="90000"/>
              </a:lnSpc>
            </a:pPr>
            <a:r>
              <a:rPr lang="en-US" sz="2800" b="1" dirty="0" smtClean="0"/>
              <a:t>risk assessments</a:t>
            </a:r>
          </a:p>
          <a:p>
            <a:pPr eaLnBrk="1" hangingPunct="1">
              <a:lnSpc>
                <a:spcPct val="90000"/>
              </a:lnSpc>
            </a:pPr>
            <a:r>
              <a:rPr lang="en-US" sz="2800" b="1" dirty="0" smtClean="0"/>
              <a:t>administration of medicines</a:t>
            </a:r>
          </a:p>
          <a:p>
            <a:pPr eaLnBrk="1" hangingPunct="1">
              <a:lnSpc>
                <a:spcPct val="90000"/>
              </a:lnSpc>
            </a:pPr>
            <a:r>
              <a:rPr lang="en-US" sz="2800" b="1" dirty="0" smtClean="0"/>
              <a:t>school </a:t>
            </a:r>
            <a:r>
              <a:rPr lang="en-US" sz="2800" b="1" dirty="0" smtClean="0"/>
              <a:t>trips</a:t>
            </a:r>
          </a:p>
          <a:p>
            <a:pPr eaLnBrk="1" hangingPunct="1">
              <a:lnSpc>
                <a:spcPct val="90000"/>
              </a:lnSpc>
            </a:pPr>
            <a:r>
              <a:rPr lang="en-US" sz="2800" b="1" dirty="0" smtClean="0"/>
              <a:t>Failure to provide auxiliary aids and services</a:t>
            </a:r>
            <a:endParaRPr lang="en-US" sz="2800" b="1" dirty="0" smtClean="0"/>
          </a:p>
          <a:p>
            <a:pPr eaLnBrk="1" hangingPunct="1">
              <a:lnSpc>
                <a:spcPct val="90000"/>
              </a:lnSpc>
            </a:pPr>
            <a:r>
              <a:rPr lang="en-US" sz="2800" b="1" dirty="0" err="1" smtClean="0"/>
              <a:t>behaviour</a:t>
            </a:r>
            <a:r>
              <a:rPr lang="en-US" sz="2800" b="1" dirty="0" smtClean="0"/>
              <a:t> related to disability</a:t>
            </a:r>
          </a:p>
          <a:p>
            <a:pPr eaLnBrk="1" hangingPunct="1">
              <a:lnSpc>
                <a:spcPct val="90000"/>
              </a:lnSpc>
            </a:pPr>
            <a:r>
              <a:rPr lang="en-US" sz="2800" b="1" dirty="0" smtClean="0"/>
              <a:t>bullying and isolation from peers</a:t>
            </a:r>
          </a:p>
          <a:p>
            <a:pPr eaLnBrk="1" hangingPunct="1">
              <a:lnSpc>
                <a:spcPct val="90000"/>
              </a:lnSpc>
            </a:pPr>
            <a:r>
              <a:rPr lang="en-US" sz="2800" b="1" dirty="0" smtClean="0"/>
              <a:t>access to the curriculum</a:t>
            </a:r>
          </a:p>
          <a:p>
            <a:pPr eaLnBrk="1" hangingPunct="1">
              <a:lnSpc>
                <a:spcPct val="90000"/>
              </a:lnSpc>
            </a:pPr>
            <a:r>
              <a:rPr lang="en-US" sz="2800" b="1" dirty="0" smtClean="0"/>
              <a:t>admissions</a:t>
            </a:r>
          </a:p>
        </p:txBody>
      </p:sp>
      <p:pic>
        <p:nvPicPr>
          <p:cNvPr id="34820" name="Picture 1" descr="X:\My Documents\My Pictures\RRDE Logo\rrlogo.gif"/>
          <p:cNvPicPr>
            <a:picLocks noChangeAspect="1" noChangeArrowheads="1"/>
          </p:cNvPicPr>
          <p:nvPr/>
        </p:nvPicPr>
        <p:blipFill>
          <a:blip r:embed="rId2" cstate="print"/>
          <a:srcRect/>
          <a:stretch>
            <a:fillRect/>
          </a:stretch>
        </p:blipFill>
        <p:spPr bwMode="auto">
          <a:xfrm>
            <a:off x="7215188" y="5873750"/>
            <a:ext cx="1674812" cy="98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2000"/>
                                        <p:tgtEl>
                                          <p:spTgt spid="236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547">
                                            <p:txEl>
                                              <p:pRg st="1" end="1"/>
                                            </p:txEl>
                                          </p:spTgt>
                                        </p:tgtEl>
                                        <p:attrNameLst>
                                          <p:attrName>style.visibility</p:attrName>
                                        </p:attrNameLst>
                                      </p:cBhvr>
                                      <p:to>
                                        <p:strVal val="visible"/>
                                      </p:to>
                                    </p:set>
                                    <p:animEffect transition="in" filter="fade">
                                      <p:cBhvr>
                                        <p:cTn id="12" dur="2000"/>
                                        <p:tgtEl>
                                          <p:spTgt spid="236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Effect transition="in" filter="fade">
                                      <p:cBhvr>
                                        <p:cTn id="17" dur="2000"/>
                                        <p:tgtEl>
                                          <p:spTgt spid="236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6547">
                                            <p:txEl>
                                              <p:pRg st="3" end="3"/>
                                            </p:txEl>
                                          </p:spTgt>
                                        </p:tgtEl>
                                        <p:attrNameLst>
                                          <p:attrName>style.visibility</p:attrName>
                                        </p:attrNameLst>
                                      </p:cBhvr>
                                      <p:to>
                                        <p:strVal val="visible"/>
                                      </p:to>
                                    </p:set>
                                    <p:animEffect transition="in" filter="fade">
                                      <p:cBhvr>
                                        <p:cTn id="22" dur="2000"/>
                                        <p:tgtEl>
                                          <p:spTgt spid="236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6547">
                                            <p:txEl>
                                              <p:pRg st="4" end="4"/>
                                            </p:txEl>
                                          </p:spTgt>
                                        </p:tgtEl>
                                        <p:attrNameLst>
                                          <p:attrName>style.visibility</p:attrName>
                                        </p:attrNameLst>
                                      </p:cBhvr>
                                      <p:to>
                                        <p:strVal val="visible"/>
                                      </p:to>
                                    </p:set>
                                    <p:animEffect transition="in" filter="fade">
                                      <p:cBhvr>
                                        <p:cTn id="27" dur="2000"/>
                                        <p:tgtEl>
                                          <p:spTgt spid="236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6547">
                                            <p:txEl>
                                              <p:pRg st="5" end="5"/>
                                            </p:txEl>
                                          </p:spTgt>
                                        </p:tgtEl>
                                        <p:attrNameLst>
                                          <p:attrName>style.visibility</p:attrName>
                                        </p:attrNameLst>
                                      </p:cBhvr>
                                      <p:to>
                                        <p:strVal val="visible"/>
                                      </p:to>
                                    </p:set>
                                    <p:animEffect transition="in" filter="fade">
                                      <p:cBhvr>
                                        <p:cTn id="32" dur="2000"/>
                                        <p:tgtEl>
                                          <p:spTgt spid="2365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6547">
                                            <p:txEl>
                                              <p:pRg st="6" end="6"/>
                                            </p:txEl>
                                          </p:spTgt>
                                        </p:tgtEl>
                                        <p:attrNameLst>
                                          <p:attrName>style.visibility</p:attrName>
                                        </p:attrNameLst>
                                      </p:cBhvr>
                                      <p:to>
                                        <p:strVal val="visible"/>
                                      </p:to>
                                    </p:set>
                                    <p:animEffect transition="in" filter="fade">
                                      <p:cBhvr>
                                        <p:cTn id="37" dur="2000"/>
                                        <p:tgtEl>
                                          <p:spTgt spid="2365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6547">
                                            <p:txEl>
                                              <p:pRg st="7" end="7"/>
                                            </p:txEl>
                                          </p:spTgt>
                                        </p:tgtEl>
                                        <p:attrNameLst>
                                          <p:attrName>style.visibility</p:attrName>
                                        </p:attrNameLst>
                                      </p:cBhvr>
                                      <p:to>
                                        <p:strVal val="visible"/>
                                      </p:to>
                                    </p:set>
                                    <p:animEffect transition="in" filter="fade">
                                      <p:cBhvr>
                                        <p:cTn id="42" dur="2000"/>
                                        <p:tgtEl>
                                          <p:spTgt spid="2365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6547">
                                            <p:txEl>
                                              <p:pRg st="8" end="8"/>
                                            </p:txEl>
                                          </p:spTgt>
                                        </p:tgtEl>
                                        <p:attrNameLst>
                                          <p:attrName>style.visibility</p:attrName>
                                        </p:attrNameLst>
                                      </p:cBhvr>
                                      <p:to>
                                        <p:strVal val="visible"/>
                                      </p:to>
                                    </p:set>
                                    <p:animEffect transition="in" filter="fade">
                                      <p:cBhvr>
                                        <p:cTn id="47" dur="2000"/>
                                        <p:tgtEl>
                                          <p:spTgt spid="2365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6547">
                                            <p:txEl>
                                              <p:pRg st="9" end="9"/>
                                            </p:txEl>
                                          </p:spTgt>
                                        </p:tgtEl>
                                        <p:attrNameLst>
                                          <p:attrName>style.visibility</p:attrName>
                                        </p:attrNameLst>
                                      </p:cBhvr>
                                      <p:to>
                                        <p:strVal val="visible"/>
                                      </p:to>
                                    </p:set>
                                    <p:animEffect transition="in" filter="fade">
                                      <p:cBhvr>
                                        <p:cTn id="52" dur="2000"/>
                                        <p:tgtEl>
                                          <p:spTgt spid="2365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P spid="2365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b="1" dirty="0" smtClean="0">
                <a:solidFill>
                  <a:srgbClr val="FF0000"/>
                </a:solidFill>
              </a:rPr>
              <a:t>Direct Discrimination </a:t>
            </a:r>
            <a:r>
              <a:rPr lang="en-GB" b="1" dirty="0" smtClean="0">
                <a:solidFill>
                  <a:srgbClr val="FF0000"/>
                </a:solidFill>
              </a:rPr>
              <a:t>Case-1</a:t>
            </a:r>
            <a:endParaRPr lang="en-GB" b="1" dirty="0" smtClean="0">
              <a:solidFill>
                <a:srgbClr val="FF0000"/>
              </a:solidFill>
            </a:endParaRPr>
          </a:p>
        </p:txBody>
      </p:sp>
      <p:sp>
        <p:nvSpPr>
          <p:cNvPr id="3" name="Content Placeholder 2"/>
          <p:cNvSpPr>
            <a:spLocks noGrp="1"/>
          </p:cNvSpPr>
          <p:nvPr>
            <p:ph idx="1"/>
          </p:nvPr>
        </p:nvSpPr>
        <p:spPr/>
        <p:txBody>
          <a:bodyPr>
            <a:normAutofit lnSpcReduction="10000"/>
          </a:bodyPr>
          <a:lstStyle/>
          <a:p>
            <a:pPr eaLnBrk="1" hangingPunct="1">
              <a:buFont typeface="Arial" pitchFamily="34" charset="0"/>
              <a:buChar char="•"/>
              <a:defRPr/>
            </a:pPr>
            <a:r>
              <a:rPr lang="en-GB" b="1" dirty="0"/>
              <a:t>A </a:t>
            </a:r>
            <a:r>
              <a:rPr lang="en-GB" b="1" dirty="0" smtClean="0"/>
              <a:t>diabetic boy </a:t>
            </a:r>
            <a:r>
              <a:rPr lang="en-GB" b="1" dirty="0"/>
              <a:t>wishes to join his local football club, but he is rejected because </a:t>
            </a:r>
            <a:r>
              <a:rPr lang="en-GB" b="1" dirty="0" smtClean="0"/>
              <a:t>they consider his condition and that his parents </a:t>
            </a:r>
            <a:r>
              <a:rPr lang="en-GB" b="1" dirty="0"/>
              <a:t>are a lesbian couple. </a:t>
            </a:r>
            <a:endParaRPr lang="en-GB" b="1" dirty="0" smtClean="0"/>
          </a:p>
          <a:p>
            <a:pPr eaLnBrk="1" hangingPunct="1">
              <a:buFont typeface="Arial" pitchFamily="34" charset="0"/>
              <a:buNone/>
              <a:defRPr/>
            </a:pPr>
            <a:r>
              <a:rPr lang="en-GB" b="1" dirty="0"/>
              <a:t> </a:t>
            </a:r>
            <a:r>
              <a:rPr lang="en-GB" b="1" dirty="0" smtClean="0"/>
              <a:t> Is this </a:t>
            </a:r>
            <a:r>
              <a:rPr lang="en-GB" b="1" dirty="0"/>
              <a:t>is direct discrimination by </a:t>
            </a:r>
            <a:r>
              <a:rPr lang="en-GB" b="1" dirty="0" smtClean="0"/>
              <a:t>association?</a:t>
            </a:r>
            <a:endParaRPr lang="en-GB" b="1" dirty="0"/>
          </a:p>
          <a:p>
            <a:pPr eaLnBrk="1" hangingPunct="1">
              <a:buFont typeface="Arial" pitchFamily="34" charset="0"/>
              <a:buChar char="•"/>
              <a:defRPr/>
            </a:pPr>
            <a:r>
              <a:rPr lang="en-GB" b="1" dirty="0"/>
              <a:t>because of sexual orientation because of the boy’s association with his </a:t>
            </a:r>
            <a:r>
              <a:rPr lang="en-GB" b="1" dirty="0" smtClean="0"/>
              <a:t>parents?</a:t>
            </a:r>
          </a:p>
          <a:p>
            <a:pPr eaLnBrk="1" hangingPunct="1">
              <a:buFont typeface="Arial" pitchFamily="34" charset="0"/>
              <a:buChar char="•"/>
              <a:defRPr/>
            </a:pPr>
            <a:r>
              <a:rPr lang="en-GB" b="1" dirty="0" smtClean="0"/>
              <a:t>Or is it a claim on 2 grounds?</a:t>
            </a:r>
          </a:p>
          <a:p>
            <a:pPr eaLnBrk="1" hangingPunct="1">
              <a:buFont typeface="Arial" pitchFamily="34" charset="0"/>
              <a:buChar char="•"/>
              <a:defRPr/>
            </a:pPr>
            <a:r>
              <a:rPr lang="en-GB" b="1" dirty="0" smtClean="0"/>
              <a:t>Or both?</a:t>
            </a:r>
          </a:p>
          <a:p>
            <a:pPr eaLnBrk="1" hangingPunct="1">
              <a:buFont typeface="Arial" pitchFamily="34" charset="0"/>
              <a:buChar char="•"/>
              <a:defRPr/>
            </a:pPr>
            <a:endParaRPr lang="en-GB" dirty="0"/>
          </a:p>
        </p:txBody>
      </p:sp>
      <p:pic>
        <p:nvPicPr>
          <p:cNvPr id="19460"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b="1" dirty="0" smtClean="0">
                <a:solidFill>
                  <a:srgbClr val="FF0000"/>
                </a:solidFill>
              </a:rPr>
              <a:t>Disability Discrimination Case Study </a:t>
            </a:r>
            <a:r>
              <a:rPr lang="en-GB" b="1" dirty="0" smtClean="0">
                <a:solidFill>
                  <a:srgbClr val="FF0000"/>
                </a:solidFill>
              </a:rPr>
              <a:t>2</a:t>
            </a: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pPr eaLnBrk="1" hangingPunct="1">
              <a:buFont typeface="Arial" pitchFamily="34" charset="0"/>
              <a:buChar char="•"/>
              <a:defRPr/>
            </a:pPr>
            <a:r>
              <a:rPr lang="en-GB" b="1" dirty="0"/>
              <a:t>A </a:t>
            </a:r>
            <a:r>
              <a:rPr lang="en-GB" b="1" dirty="0" smtClean="0"/>
              <a:t>teenager  </a:t>
            </a:r>
            <a:r>
              <a:rPr lang="en-GB" b="1" dirty="0"/>
              <a:t>with </a:t>
            </a:r>
            <a:r>
              <a:rPr lang="en-GB" b="1" dirty="0" smtClean="0"/>
              <a:t>Downs Syndrome </a:t>
            </a:r>
            <a:r>
              <a:rPr lang="en-GB" b="1" dirty="0"/>
              <a:t>is a member of a </a:t>
            </a:r>
            <a:r>
              <a:rPr lang="en-GB" b="1" dirty="0" smtClean="0"/>
              <a:t>swimming club. He </a:t>
            </a:r>
            <a:r>
              <a:rPr lang="en-GB" b="1" dirty="0"/>
              <a:t>asks whether he can join the club’s tournament team, but is told </a:t>
            </a:r>
            <a:r>
              <a:rPr lang="en-GB" b="1" dirty="0" smtClean="0"/>
              <a:t>his swimming </a:t>
            </a:r>
            <a:r>
              <a:rPr lang="en-GB" b="1" dirty="0"/>
              <a:t>is not good enough. Another club member with the same </a:t>
            </a:r>
            <a:r>
              <a:rPr lang="en-GB" b="1" dirty="0" smtClean="0"/>
              <a:t>swimming achievements </a:t>
            </a:r>
            <a:r>
              <a:rPr lang="en-GB" b="1" dirty="0"/>
              <a:t>as him, who doesn’t have this disability, is selected for the team.</a:t>
            </a:r>
          </a:p>
          <a:p>
            <a:pPr eaLnBrk="1" hangingPunct="1">
              <a:buFont typeface="Arial" pitchFamily="34" charset="0"/>
              <a:buChar char="•"/>
              <a:defRPr/>
            </a:pPr>
            <a:r>
              <a:rPr lang="en-GB" b="1" dirty="0" smtClean="0"/>
              <a:t>Who would be the comparator for less favourable treatment? And why?</a:t>
            </a:r>
            <a:endParaRPr lang="en-GB" b="1" dirty="0"/>
          </a:p>
        </p:txBody>
      </p:sp>
      <p:pic>
        <p:nvPicPr>
          <p:cNvPr id="20484"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b="1" dirty="0" smtClean="0">
                <a:solidFill>
                  <a:srgbClr val="FF0000"/>
                </a:solidFill>
              </a:rPr>
              <a:t>Indirect Discrimination</a:t>
            </a:r>
          </a:p>
        </p:txBody>
      </p:sp>
      <p:sp>
        <p:nvSpPr>
          <p:cNvPr id="22531" name="Content Placeholder 2"/>
          <p:cNvSpPr>
            <a:spLocks noGrp="1"/>
          </p:cNvSpPr>
          <p:nvPr>
            <p:ph idx="1"/>
          </p:nvPr>
        </p:nvSpPr>
        <p:spPr/>
        <p:txBody>
          <a:bodyPr>
            <a:normAutofit fontScale="92500" lnSpcReduction="20000"/>
          </a:bodyPr>
          <a:lstStyle/>
          <a:p>
            <a:pPr eaLnBrk="1" hangingPunct="1"/>
            <a:r>
              <a:rPr lang="en-GB" dirty="0" smtClean="0"/>
              <a:t>Applies to all protected characteristics apart from maternity and pregnancy</a:t>
            </a:r>
          </a:p>
          <a:p>
            <a:pPr eaLnBrk="1" hangingPunct="1"/>
            <a:r>
              <a:rPr lang="en-GB" dirty="0" smtClean="0"/>
              <a:t>Indirect discrimination may occur when a school or service provider </a:t>
            </a:r>
            <a:r>
              <a:rPr lang="en-GB" b="1" dirty="0" smtClean="0"/>
              <a:t>applies an apparently neutral provision, criterion or practice</a:t>
            </a:r>
            <a:r>
              <a:rPr lang="en-GB" dirty="0" smtClean="0"/>
              <a:t> which puts persons sharing a protected characteristic at a particular disadvantage. s.19(1), 19(2)</a:t>
            </a:r>
          </a:p>
          <a:p>
            <a:r>
              <a:rPr lang="en-GB" dirty="0" smtClean="0"/>
              <a:t>service provider </a:t>
            </a:r>
            <a:r>
              <a:rPr lang="en-GB" b="1" dirty="0" smtClean="0"/>
              <a:t>cannot</a:t>
            </a:r>
            <a:r>
              <a:rPr lang="en-GB" dirty="0" smtClean="0"/>
              <a:t> show that the provision, criterion or practice is justified </a:t>
            </a:r>
            <a:r>
              <a:rPr lang="en-GB" b="1" dirty="0" smtClean="0"/>
              <a:t>as a proportionate means of achieving a legitimate aim.</a:t>
            </a:r>
            <a:endParaRPr lang="en-GB" dirty="0" smtClean="0"/>
          </a:p>
          <a:p>
            <a:pPr eaLnBrk="1" hangingPunct="1"/>
            <a:endParaRPr lang="en-GB" dirty="0" smtClean="0"/>
          </a:p>
        </p:txBody>
      </p:sp>
      <p:pic>
        <p:nvPicPr>
          <p:cNvPr id="22532"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b="1" dirty="0" smtClean="0">
                <a:solidFill>
                  <a:srgbClr val="FF0000"/>
                </a:solidFill>
              </a:rPr>
              <a:t>Indirect Disability </a:t>
            </a:r>
            <a:r>
              <a:rPr lang="en-GB" b="1" dirty="0" err="1" smtClean="0">
                <a:solidFill>
                  <a:srgbClr val="FF0000"/>
                </a:solidFill>
              </a:rPr>
              <a:t>Dis.Case</a:t>
            </a:r>
            <a:r>
              <a:rPr lang="en-GB" b="1" dirty="0" smtClean="0">
                <a:solidFill>
                  <a:srgbClr val="FF0000"/>
                </a:solidFill>
              </a:rPr>
              <a:t> </a:t>
            </a:r>
            <a:r>
              <a:rPr lang="en-GB" b="1" dirty="0" smtClean="0">
                <a:solidFill>
                  <a:srgbClr val="FF0000"/>
                </a:solidFill>
              </a:rPr>
              <a:t>Study3</a:t>
            </a:r>
            <a:endParaRPr lang="en-GB" b="1" dirty="0" smtClean="0">
              <a:solidFill>
                <a:srgbClr val="FF0000"/>
              </a:solidFill>
            </a:endParaRPr>
          </a:p>
        </p:txBody>
      </p:sp>
      <p:sp>
        <p:nvSpPr>
          <p:cNvPr id="3" name="Content Placeholder 2"/>
          <p:cNvSpPr>
            <a:spLocks noGrp="1"/>
          </p:cNvSpPr>
          <p:nvPr>
            <p:ph idx="1"/>
          </p:nvPr>
        </p:nvSpPr>
        <p:spPr>
          <a:xfrm>
            <a:off x="250825" y="1196975"/>
            <a:ext cx="8435975" cy="5327650"/>
          </a:xfrm>
        </p:spPr>
        <p:txBody>
          <a:bodyPr>
            <a:normAutofit fontScale="92500" lnSpcReduction="20000"/>
          </a:bodyPr>
          <a:lstStyle/>
          <a:p>
            <a:pPr eaLnBrk="1" hangingPunct="1">
              <a:defRPr/>
            </a:pPr>
            <a:r>
              <a:rPr lang="en-GB" b="1" dirty="0" smtClean="0"/>
              <a:t>A school internet newspaper, which contains news, children’s cartoons and stories,  </a:t>
            </a:r>
            <a:r>
              <a:rPr lang="en-GB" b="1" dirty="0"/>
              <a:t>establishes a website to enable </a:t>
            </a:r>
            <a:r>
              <a:rPr lang="en-GB" b="1" dirty="0" smtClean="0"/>
              <a:t>children to access it more </a:t>
            </a:r>
            <a:r>
              <a:rPr lang="en-GB" b="1" dirty="0"/>
              <a:t>easily. However, the website has all of its </a:t>
            </a:r>
            <a:r>
              <a:rPr lang="en-GB" b="1" dirty="0" smtClean="0"/>
              <a:t>text embedded </a:t>
            </a:r>
            <a:r>
              <a:rPr lang="en-GB" b="1" dirty="0"/>
              <a:t>within graphics. </a:t>
            </a:r>
            <a:r>
              <a:rPr lang="en-GB" b="1" dirty="0" smtClean="0"/>
              <a:t>Although, </a:t>
            </a:r>
            <a:r>
              <a:rPr lang="en-GB" b="1" dirty="0"/>
              <a:t>it did not intend to </a:t>
            </a:r>
            <a:r>
              <a:rPr lang="en-GB" b="1" dirty="0" smtClean="0"/>
              <a:t>discriminate indirectly </a:t>
            </a:r>
            <a:r>
              <a:rPr lang="en-GB" b="1" dirty="0"/>
              <a:t>against those with a visual impairment, this practice by </a:t>
            </a:r>
            <a:r>
              <a:rPr lang="en-GB" b="1" dirty="0" smtClean="0"/>
              <a:t>the school </a:t>
            </a:r>
            <a:r>
              <a:rPr lang="en-GB" b="1" dirty="0"/>
              <a:t>places those with a visual impairment </a:t>
            </a:r>
            <a:r>
              <a:rPr lang="en-GB" b="1" dirty="0" smtClean="0"/>
              <a:t>and others at </a:t>
            </a:r>
            <a:r>
              <a:rPr lang="en-GB" b="1" dirty="0"/>
              <a:t>a particular </a:t>
            </a:r>
            <a:r>
              <a:rPr lang="en-GB" b="1" dirty="0" smtClean="0"/>
              <a:t>disadvantage because </a:t>
            </a:r>
            <a:r>
              <a:rPr lang="en-GB" b="1" dirty="0"/>
              <a:t>they cannot change the font size or apply text-to-speech </a:t>
            </a:r>
            <a:r>
              <a:rPr lang="en-GB" b="1" dirty="0" smtClean="0"/>
              <a:t>recognition software</a:t>
            </a:r>
            <a:r>
              <a:rPr lang="en-GB" b="1" dirty="0"/>
              <a:t>. They therefore cannot access the website. </a:t>
            </a:r>
            <a:endParaRPr lang="en-GB" b="1" dirty="0" smtClean="0"/>
          </a:p>
          <a:p>
            <a:pPr eaLnBrk="1" hangingPunct="1">
              <a:defRPr/>
            </a:pPr>
            <a:r>
              <a:rPr lang="en-GB" b="1" dirty="0" smtClean="0"/>
              <a:t>Is this Indirect discrimination? </a:t>
            </a:r>
          </a:p>
          <a:p>
            <a:pPr marL="0" indent="0" eaLnBrk="1" hangingPunct="1">
              <a:buFont typeface="Arial" charset="0"/>
              <a:buNone/>
              <a:defRPr/>
            </a:pPr>
            <a:endParaRPr lang="en-GB" b="1" dirty="0"/>
          </a:p>
          <a:p>
            <a:pPr eaLnBrk="1" hangingPunct="1">
              <a:defRPr/>
            </a:pPr>
            <a:endParaRPr lang="en-GB" dirty="0"/>
          </a:p>
        </p:txBody>
      </p:sp>
      <p:pic>
        <p:nvPicPr>
          <p:cNvPr id="24580" name="Picture 1" descr="X:\My Documents\My Pictures\RRDE Logo\rrlogo.gif"/>
          <p:cNvPicPr>
            <a:picLocks noChangeAspect="1" noChangeArrowheads="1"/>
          </p:cNvPicPr>
          <p:nvPr/>
        </p:nvPicPr>
        <p:blipFill>
          <a:blip r:embed="rId3"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Indirect Disability </a:t>
            </a:r>
            <a:r>
              <a:rPr lang="en-GB" b="1" dirty="0" err="1" smtClean="0">
                <a:solidFill>
                  <a:srgbClr val="FF0000"/>
                </a:solidFill>
              </a:rPr>
              <a:t>Dis.Case</a:t>
            </a:r>
            <a:r>
              <a:rPr lang="en-GB" b="1" dirty="0" smtClean="0">
                <a:solidFill>
                  <a:srgbClr val="FF0000"/>
                </a:solidFill>
              </a:rPr>
              <a:t> Study </a:t>
            </a:r>
            <a:r>
              <a:rPr lang="en-GB" b="1" dirty="0" smtClean="0">
                <a:solidFill>
                  <a:srgbClr val="FF0000"/>
                </a:solidFill>
              </a:rPr>
              <a:t>4</a:t>
            </a:r>
            <a:endParaRPr lang="en-GB" b="1"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r>
              <a:rPr lang="en-GB" b="1" dirty="0" smtClean="0"/>
              <a:t>A boy on the autistic spectrum is in the dinner queue And some scuffling takes place the midday supervisor says “stop messing about”. He continues as the boy behind him has pushed him. The Midday Supervisor(MS) says Pull your socks up or you’ll be in trouble. Things escalate as he feels he is being treated unfairly.</a:t>
            </a:r>
            <a:r>
              <a:rPr lang="en-GB" b="1" dirty="0"/>
              <a:t> </a:t>
            </a:r>
            <a:r>
              <a:rPr lang="en-GB" b="1" dirty="0" smtClean="0"/>
              <a:t>THE MS pulls him out of the line. He hits her. She takes him to the head . He says this is the third time I have seen you for bad behaviour and suspends him.</a:t>
            </a:r>
          </a:p>
          <a:p>
            <a:r>
              <a:rPr lang="en-GB" b="1" dirty="0" smtClean="0"/>
              <a:t>Is this disability discrimination </a:t>
            </a:r>
            <a:endParaRPr lang="en-GB" b="1"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645525" cy="1143000"/>
          </a:xfrm>
        </p:spPr>
        <p:txBody>
          <a:bodyPr>
            <a:normAutofit fontScale="90000"/>
          </a:bodyPr>
          <a:lstStyle/>
          <a:p>
            <a:pPr eaLnBrk="1" hangingPunct="1">
              <a:defRPr/>
            </a:pPr>
            <a:r>
              <a:rPr lang="en-GB" b="1" dirty="0" smtClean="0">
                <a:solidFill>
                  <a:srgbClr val="FF0000"/>
                </a:solidFill>
              </a:rPr>
              <a:t>Discrimination arising from disability </a:t>
            </a:r>
            <a:r>
              <a:rPr lang="en-GB" b="1" dirty="0" smtClean="0">
                <a:solidFill>
                  <a:srgbClr val="FF0000"/>
                </a:solidFill>
              </a:rPr>
              <a:t>5</a:t>
            </a:r>
            <a:endParaRPr lang="en-GB"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eaLnBrk="1" hangingPunct="1">
              <a:buFont typeface="Arial" pitchFamily="34" charset="0"/>
              <a:buChar char="•"/>
              <a:defRPr/>
            </a:pPr>
            <a:r>
              <a:rPr lang="en-GB" b="1" dirty="0"/>
              <a:t>A mother seeks admission to a privately run nursery for her son who </a:t>
            </a:r>
            <a:r>
              <a:rPr lang="en-GB" b="1" dirty="0" smtClean="0"/>
              <a:t>has </a:t>
            </a:r>
            <a:r>
              <a:rPr lang="en-GB" b="1" dirty="0" err="1" smtClean="0"/>
              <a:t>Hirschsprung’s</a:t>
            </a:r>
            <a:r>
              <a:rPr lang="en-GB" b="1" dirty="0" smtClean="0"/>
              <a:t> </a:t>
            </a:r>
            <a:r>
              <a:rPr lang="en-GB" b="1" dirty="0"/>
              <a:t>disease, which means that he does not have full </a:t>
            </a:r>
            <a:r>
              <a:rPr lang="en-GB" b="1" dirty="0" smtClean="0"/>
              <a:t>bowel control</a:t>
            </a:r>
            <a:r>
              <a:rPr lang="en-GB" b="1" dirty="0"/>
              <a:t>. The nursery says that they cannot admit her son because he is </a:t>
            </a:r>
            <a:r>
              <a:rPr lang="en-GB" b="1" dirty="0" smtClean="0"/>
              <a:t>not toilet </a:t>
            </a:r>
            <a:r>
              <a:rPr lang="en-GB" b="1" dirty="0"/>
              <a:t>trained and all the children at the nursery are. </a:t>
            </a:r>
            <a:endParaRPr lang="en-GB" b="1" dirty="0" smtClean="0"/>
          </a:p>
          <a:p>
            <a:pPr eaLnBrk="1" hangingPunct="1">
              <a:buFont typeface="Arial" pitchFamily="34" charset="0"/>
              <a:buChar char="•"/>
              <a:defRPr/>
            </a:pPr>
            <a:r>
              <a:rPr lang="en-GB" b="1" dirty="0" smtClean="0"/>
              <a:t>Why is this discrimination arising from disability?</a:t>
            </a:r>
            <a:endParaRPr lang="en-GB" b="1" dirty="0"/>
          </a:p>
          <a:p>
            <a:pPr eaLnBrk="1" hangingPunct="1">
              <a:buFont typeface="Arial" pitchFamily="34" charset="0"/>
              <a:buChar char="•"/>
              <a:defRPr/>
            </a:pPr>
            <a:r>
              <a:rPr lang="en-GB" b="1" dirty="0" smtClean="0"/>
              <a:t>The </a:t>
            </a:r>
            <a:r>
              <a:rPr lang="en-GB" b="1" dirty="0"/>
              <a:t>refusal to admit </a:t>
            </a:r>
            <a:r>
              <a:rPr lang="en-GB" b="1" dirty="0" smtClean="0"/>
              <a:t>the boy </a:t>
            </a:r>
            <a:r>
              <a:rPr lang="en-GB" b="1" dirty="0"/>
              <a:t>is not because of his disability itself; but he is being treated </a:t>
            </a:r>
            <a:r>
              <a:rPr lang="en-GB" b="1" dirty="0" smtClean="0"/>
              <a:t>unfavourably because </a:t>
            </a:r>
            <a:r>
              <a:rPr lang="en-GB" b="1" dirty="0"/>
              <a:t>of something arising in consequence of his disability.</a:t>
            </a:r>
          </a:p>
          <a:p>
            <a:pPr eaLnBrk="1" hangingPunct="1">
              <a:buFont typeface="Arial" pitchFamily="34" charset="0"/>
              <a:buChar char="•"/>
              <a:defRPr/>
            </a:pPr>
            <a:endParaRPr lang="en-GB" dirty="0"/>
          </a:p>
        </p:txBody>
      </p:sp>
      <p:pic>
        <p:nvPicPr>
          <p:cNvPr id="27652"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dirty="0" smtClean="0">
                <a:solidFill>
                  <a:srgbClr val="FF0000"/>
                </a:solidFill>
              </a:rPr>
              <a:t>Discrimination arising from </a:t>
            </a:r>
            <a:r>
              <a:rPr lang="en-GB" dirty="0" smtClean="0">
                <a:solidFill>
                  <a:srgbClr val="FF0000"/>
                </a:solidFill>
              </a:rPr>
              <a:t>disability-6</a:t>
            </a:r>
            <a:endParaRPr lang="en-GB" dirty="0">
              <a:solidFill>
                <a:srgbClr val="FF0000"/>
              </a:solidFill>
            </a:endParaRPr>
          </a:p>
        </p:txBody>
      </p:sp>
      <p:sp>
        <p:nvSpPr>
          <p:cNvPr id="28675" name="Content Placeholder 2"/>
          <p:cNvSpPr>
            <a:spLocks noGrp="1"/>
          </p:cNvSpPr>
          <p:nvPr>
            <p:ph idx="1"/>
          </p:nvPr>
        </p:nvSpPr>
        <p:spPr/>
        <p:txBody>
          <a:bodyPr/>
          <a:lstStyle/>
          <a:p>
            <a:pPr eaLnBrk="1" hangingPunct="1"/>
            <a:r>
              <a:rPr lang="en-GB" b="1" dirty="0" smtClean="0"/>
              <a:t>A headteacher of an Academy refuses to admit  a girl who uses a wheelchair as he claims it will not be safe during periods of lesson change.</a:t>
            </a:r>
          </a:p>
          <a:p>
            <a:pPr eaLnBrk="1" hangingPunct="1"/>
            <a:r>
              <a:rPr lang="en-GB" b="1" dirty="0" smtClean="0"/>
              <a:t>Is this a proportionate means of achieving a legitimate aim?</a:t>
            </a:r>
          </a:p>
          <a:p>
            <a:pPr eaLnBrk="1" hangingPunct="1"/>
            <a:r>
              <a:rPr lang="en-GB" b="1" dirty="0" smtClean="0"/>
              <a:t>When would it be a proportionate means of achieving a legitimate aim?</a:t>
            </a:r>
          </a:p>
        </p:txBody>
      </p:sp>
      <p:pic>
        <p:nvPicPr>
          <p:cNvPr id="28676" name="Picture 1" descr="X:\My Documents\My Pictures\RRDE Logo\rrlogo.gif"/>
          <p:cNvPicPr>
            <a:picLocks noChangeAspect="1" noChangeArrowheads="1"/>
          </p:cNvPicPr>
          <p:nvPr/>
        </p:nvPicPr>
        <p:blipFill>
          <a:blip r:embed="rId2" cstate="print"/>
          <a:srcRect/>
          <a:stretch>
            <a:fillRect/>
          </a:stretch>
        </p:blipFill>
        <p:spPr bwMode="auto">
          <a:xfrm>
            <a:off x="7670800" y="6000750"/>
            <a:ext cx="1154113"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777875"/>
          </a:xfrm>
        </p:spPr>
        <p:txBody>
          <a:bodyPr/>
          <a:lstStyle/>
          <a:p>
            <a:r>
              <a:rPr lang="en-GB" sz="3600" b="1" smtClean="0">
                <a:solidFill>
                  <a:srgbClr val="FF0000"/>
                </a:solidFill>
              </a:rPr>
              <a:t>Scapegoating: Where does it come from?</a:t>
            </a:r>
          </a:p>
        </p:txBody>
      </p:sp>
      <p:sp>
        <p:nvSpPr>
          <p:cNvPr id="3" name="Content Placeholder 2"/>
          <p:cNvSpPr>
            <a:spLocks noGrp="1"/>
          </p:cNvSpPr>
          <p:nvPr>
            <p:ph idx="1"/>
          </p:nvPr>
        </p:nvSpPr>
        <p:spPr>
          <a:xfrm>
            <a:off x="457200" y="1125538"/>
            <a:ext cx="5267325" cy="4679950"/>
          </a:xfrm>
        </p:spPr>
        <p:txBody>
          <a:bodyPr>
            <a:normAutofit fontScale="77500" lnSpcReduction="20000"/>
          </a:bodyPr>
          <a:lstStyle/>
          <a:p>
            <a:pPr>
              <a:defRPr/>
            </a:pPr>
            <a:r>
              <a:rPr lang="en-GB" b="1" dirty="0" err="1" smtClean="0">
                <a:solidFill>
                  <a:srgbClr val="FF0000"/>
                </a:solidFill>
              </a:rPr>
              <a:t>Othering</a:t>
            </a:r>
            <a:r>
              <a:rPr lang="en-GB" b="1" dirty="0" smtClean="0"/>
              <a:t>- process –</a:t>
            </a:r>
            <a:r>
              <a:rPr lang="en-GB" b="1" dirty="0" err="1" smtClean="0"/>
              <a:t>Adorno</a:t>
            </a:r>
            <a:r>
              <a:rPr lang="en-GB" b="1" dirty="0" smtClean="0"/>
              <a:t>, Social Psychologist</a:t>
            </a:r>
          </a:p>
          <a:p>
            <a:pPr>
              <a:defRPr/>
            </a:pPr>
            <a:r>
              <a:rPr lang="en-GB" b="1" dirty="0" smtClean="0"/>
              <a:t>Unwanted comments and name calling</a:t>
            </a:r>
          </a:p>
          <a:p>
            <a:pPr>
              <a:defRPr/>
            </a:pPr>
            <a:r>
              <a:rPr lang="en-GB" b="1" dirty="0" smtClean="0"/>
              <a:t>Jokes at disabled persons expense</a:t>
            </a:r>
          </a:p>
          <a:p>
            <a:pPr>
              <a:defRPr/>
            </a:pPr>
            <a:r>
              <a:rPr lang="en-GB" b="1" dirty="0" smtClean="0"/>
              <a:t>Exclude from social group</a:t>
            </a:r>
          </a:p>
          <a:p>
            <a:pPr>
              <a:defRPr/>
            </a:pPr>
            <a:r>
              <a:rPr lang="en-GB" b="1" dirty="0" smtClean="0"/>
              <a:t>Discriminate</a:t>
            </a:r>
          </a:p>
          <a:p>
            <a:pPr>
              <a:defRPr/>
            </a:pPr>
            <a:r>
              <a:rPr lang="en-GB" b="1" dirty="0" smtClean="0"/>
              <a:t>Violence</a:t>
            </a:r>
          </a:p>
          <a:p>
            <a:pPr>
              <a:defRPr/>
            </a:pPr>
            <a:r>
              <a:rPr lang="en-GB" b="1" dirty="0" smtClean="0"/>
              <a:t>Death</a:t>
            </a:r>
          </a:p>
          <a:p>
            <a:pPr>
              <a:defRPr/>
            </a:pPr>
            <a:r>
              <a:rPr lang="en-GB" b="1" dirty="0" smtClean="0"/>
              <a:t>All is run by projecting onto others your own worries and insecurities</a:t>
            </a:r>
          </a:p>
          <a:p>
            <a:pPr>
              <a:defRPr/>
            </a:pPr>
            <a:r>
              <a:rPr lang="en-GB" b="1" dirty="0" smtClean="0"/>
              <a:t>Increases at times of economic and social dislocation.</a:t>
            </a:r>
            <a:endParaRPr lang="en-GB" b="1" dirty="0"/>
          </a:p>
        </p:txBody>
      </p:sp>
      <p:sp>
        <p:nvSpPr>
          <p:cNvPr id="5" name="TextBox 4"/>
          <p:cNvSpPr txBox="1">
            <a:spLocks noChangeArrowheads="1"/>
          </p:cNvSpPr>
          <p:nvPr/>
        </p:nvSpPr>
        <p:spPr bwMode="auto">
          <a:xfrm>
            <a:off x="5795963" y="981075"/>
            <a:ext cx="3148012" cy="5632311"/>
          </a:xfrm>
          <a:prstGeom prst="rect">
            <a:avLst/>
          </a:prstGeom>
          <a:noFill/>
          <a:ln w="9525">
            <a:noFill/>
            <a:miter lim="800000"/>
            <a:headEnd/>
            <a:tailEnd/>
          </a:ln>
        </p:spPr>
        <p:txBody>
          <a:bodyPr>
            <a:spAutoFit/>
          </a:bodyPr>
          <a:lstStyle/>
          <a:p>
            <a:r>
              <a:rPr lang="en-GB" sz="2000" b="1" dirty="0">
                <a:solidFill>
                  <a:srgbClr val="7030A0"/>
                </a:solidFill>
                <a:latin typeface="Calibri" pitchFamily="34" charset="0"/>
              </a:rPr>
              <a:t>81% of 16 year olds with a statement report bullying</a:t>
            </a:r>
          </a:p>
          <a:p>
            <a:r>
              <a:rPr lang="en-GB" sz="2000" b="1" dirty="0">
                <a:solidFill>
                  <a:srgbClr val="7030A0"/>
                </a:solidFill>
                <a:latin typeface="Calibri" pitchFamily="34" charset="0"/>
              </a:rPr>
              <a:t>75% of LGBT 16 year olds</a:t>
            </a:r>
          </a:p>
          <a:p>
            <a:r>
              <a:rPr lang="en-GB" sz="2000" b="1" dirty="0">
                <a:solidFill>
                  <a:srgbClr val="7030A0"/>
                </a:solidFill>
                <a:latin typeface="Calibri" pitchFamily="34" charset="0"/>
              </a:rPr>
              <a:t>70% Muslim students</a:t>
            </a:r>
          </a:p>
          <a:p>
            <a:r>
              <a:rPr lang="en-GB" sz="2000" b="1" dirty="0">
                <a:solidFill>
                  <a:srgbClr val="7030A0"/>
                </a:solidFill>
                <a:latin typeface="Calibri" pitchFamily="34" charset="0"/>
              </a:rPr>
              <a:t>65% of all 16 yr olds</a:t>
            </a:r>
          </a:p>
          <a:p>
            <a:endParaRPr lang="en-GB" sz="2000" b="1" dirty="0">
              <a:solidFill>
                <a:srgbClr val="7030A0"/>
              </a:solidFill>
              <a:latin typeface="Calibri" pitchFamily="34" charset="0"/>
            </a:endParaRPr>
          </a:p>
          <a:p>
            <a:pPr>
              <a:buFont typeface="Arial" charset="0"/>
              <a:buChar char="•"/>
            </a:pPr>
            <a:r>
              <a:rPr lang="en-GB" sz="2000" b="1" dirty="0">
                <a:solidFill>
                  <a:srgbClr val="FF0000"/>
                </a:solidFill>
                <a:latin typeface="Calibri" pitchFamily="34" charset="0"/>
              </a:rPr>
              <a:t>What should be done to stop bullying of disabled people in school?</a:t>
            </a:r>
          </a:p>
          <a:p>
            <a:pPr>
              <a:buFont typeface="Arial" charset="0"/>
              <a:buChar char="•"/>
            </a:pPr>
            <a:endParaRPr lang="en-GB" sz="2000" b="1" dirty="0">
              <a:solidFill>
                <a:srgbClr val="FF0000"/>
              </a:solidFill>
              <a:latin typeface="Calibri" pitchFamily="34" charset="0"/>
            </a:endParaRPr>
          </a:p>
          <a:p>
            <a:pPr>
              <a:buFont typeface="Arial" charset="0"/>
              <a:buChar char="•"/>
            </a:pPr>
            <a:r>
              <a:rPr lang="en-GB" sz="2000" b="1" dirty="0">
                <a:solidFill>
                  <a:srgbClr val="7030A0"/>
                </a:solidFill>
                <a:latin typeface="Calibri" pitchFamily="34" charset="0"/>
              </a:rPr>
              <a:t>Educate for Zero Bullying</a:t>
            </a:r>
          </a:p>
          <a:p>
            <a:pPr>
              <a:buFont typeface="Arial" charset="0"/>
              <a:buChar char="•"/>
            </a:pPr>
            <a:r>
              <a:rPr lang="en-GB" sz="2000" b="1" dirty="0">
                <a:solidFill>
                  <a:srgbClr val="C00000"/>
                </a:solidFill>
                <a:latin typeface="Calibri" pitchFamily="34" charset="0"/>
              </a:rPr>
              <a:t>Involve young </a:t>
            </a:r>
            <a:r>
              <a:rPr lang="en-GB" sz="2000" b="1" dirty="0" smtClean="0">
                <a:solidFill>
                  <a:srgbClr val="C00000"/>
                </a:solidFill>
                <a:latin typeface="Calibri" pitchFamily="34" charset="0"/>
              </a:rPr>
              <a:t>people</a:t>
            </a:r>
            <a:endParaRPr lang="en-GB" sz="2000" b="1" dirty="0">
              <a:solidFill>
                <a:srgbClr val="C00000"/>
              </a:solidFill>
              <a:latin typeface="Calibri" pitchFamily="34" charset="0"/>
            </a:endParaRPr>
          </a:p>
          <a:p>
            <a:pPr>
              <a:buFont typeface="Arial" charset="0"/>
              <a:buChar char="•"/>
            </a:pPr>
            <a:r>
              <a:rPr lang="en-GB" sz="2000" b="1" dirty="0">
                <a:latin typeface="Calibri" pitchFamily="34" charset="0"/>
              </a:rPr>
              <a:t>Understand where the oppression comes from</a:t>
            </a:r>
          </a:p>
          <a:p>
            <a:pPr>
              <a:buFont typeface="Arial" charset="0"/>
              <a:buChar char="•"/>
            </a:pPr>
            <a:r>
              <a:rPr lang="en-GB" sz="2000" b="1" dirty="0">
                <a:solidFill>
                  <a:srgbClr val="C00000"/>
                </a:solidFill>
                <a:latin typeface="Calibri" pitchFamily="34" charset="0"/>
              </a:rPr>
              <a:t>Always challenge it! </a:t>
            </a:r>
            <a:r>
              <a:rPr lang="en-GB" sz="2000" b="1" dirty="0" err="1" smtClean="0">
                <a:solidFill>
                  <a:srgbClr val="C00000"/>
                </a:solidFill>
                <a:latin typeface="Calibri" pitchFamily="34" charset="0"/>
              </a:rPr>
              <a:t>Ofsted</a:t>
            </a:r>
            <a:endParaRPr lang="en-GB" sz="2000" b="1" dirty="0" smtClean="0">
              <a:solidFill>
                <a:srgbClr val="C00000"/>
              </a:solidFill>
              <a:latin typeface="Calibri" pitchFamily="34" charset="0"/>
            </a:endParaRPr>
          </a:p>
          <a:p>
            <a:pPr>
              <a:buFont typeface="Arial" charset="0"/>
              <a:buChar char="•"/>
            </a:pPr>
            <a:r>
              <a:rPr lang="en-GB" sz="2000" b="1" dirty="0" smtClean="0"/>
              <a:t>Support UK Disability History Month</a:t>
            </a:r>
          </a:p>
          <a:p>
            <a:pPr>
              <a:buFont typeface="Arial" charset="0"/>
              <a:buChar char="•"/>
            </a:pPr>
            <a:endParaRPr lang="en-GB" sz="2000" b="1" dirty="0">
              <a:solidFill>
                <a:srgbClr val="C00000"/>
              </a:solidFill>
              <a:latin typeface="Calibri" pitchFamily="34" charset="0"/>
            </a:endParaRPr>
          </a:p>
        </p:txBody>
      </p:sp>
      <p:pic>
        <p:nvPicPr>
          <p:cNvPr id="40965" name="Picture 1" descr="X:\My Documents\My Pictures\RRDE Logo\rrlogo.gif"/>
          <p:cNvPicPr>
            <a:picLocks noChangeAspect="1" noChangeArrowheads="1"/>
          </p:cNvPicPr>
          <p:nvPr/>
        </p:nvPicPr>
        <p:blipFill>
          <a:blip r:embed="rId2" cstate="print"/>
          <a:srcRect/>
          <a:stretch>
            <a:fillRect/>
          </a:stretch>
        </p:blipFill>
        <p:spPr bwMode="auto">
          <a:xfrm>
            <a:off x="395536" y="6021288"/>
            <a:ext cx="9715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2000"/>
                                        <p:tgtEl>
                                          <p:spTgt spid="5">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2000"/>
                                        <p:tgtEl>
                                          <p:spTgt spid="5">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2000"/>
                                        <p:tgtEl>
                                          <p:spTgt spid="5">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2000"/>
                                        <p:tgtEl>
                                          <p:spTgt spid="5">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2000"/>
                                        <p:tgtEl>
                                          <p:spTgt spid="5">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2000"/>
                                        <p:tgtEl>
                                          <p:spTgt spid="5">
                                            <p:txEl>
                                              <p:pRg st="7" end="7"/>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8" end="8"/>
                                            </p:txEl>
                                          </p:spTgt>
                                        </p:tgtEl>
                                        <p:attrNameLst>
                                          <p:attrName>style.visibility</p:attrName>
                                        </p:attrNameLst>
                                      </p:cBhvr>
                                      <p:to>
                                        <p:strVal val="visible"/>
                                      </p:to>
                                    </p:set>
                                    <p:animEffect transition="in" filter="fade">
                                      <p:cBhvr>
                                        <p:cTn id="82" dur="2000"/>
                                        <p:tgtEl>
                                          <p:spTgt spid="5">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9" end="9"/>
                                            </p:txEl>
                                          </p:spTgt>
                                        </p:tgtEl>
                                        <p:attrNameLst>
                                          <p:attrName>style.visibility</p:attrName>
                                        </p:attrNameLst>
                                      </p:cBhvr>
                                      <p:to>
                                        <p:strVal val="visible"/>
                                      </p:to>
                                    </p:set>
                                    <p:animEffect transition="in" filter="fade">
                                      <p:cBhvr>
                                        <p:cTn id="87" dur="2000"/>
                                        <p:tgtEl>
                                          <p:spTgt spid="5">
                                            <p:txEl>
                                              <p:pRg st="9" end="9"/>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10" end="10"/>
                                            </p:txEl>
                                          </p:spTgt>
                                        </p:tgtEl>
                                        <p:attrNameLst>
                                          <p:attrName>style.visibility</p:attrName>
                                        </p:attrNameLst>
                                      </p:cBhvr>
                                      <p:to>
                                        <p:strVal val="visible"/>
                                      </p:to>
                                    </p:set>
                                    <p:animEffect transition="in" filter="fade">
                                      <p:cBhvr>
                                        <p:cTn id="92" dur="2000"/>
                                        <p:tgtEl>
                                          <p:spTgt spid="5">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11" end="11"/>
                                            </p:txEl>
                                          </p:spTgt>
                                        </p:tgtEl>
                                        <p:attrNameLst>
                                          <p:attrName>style.visibility</p:attrName>
                                        </p:attrNameLst>
                                      </p:cBhvr>
                                      <p:to>
                                        <p:strVal val="visible"/>
                                      </p:to>
                                    </p:set>
                                    <p:animEffect transition="in" filter="fade">
                                      <p:cBhvr>
                                        <p:cTn id="9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533" y="274638"/>
            <a:ext cx="8895424" cy="533230"/>
          </a:xfrm>
        </p:spPr>
        <p:txBody>
          <a:bodyPr>
            <a:normAutofit/>
          </a:bodyPr>
          <a:lstStyle/>
          <a:p>
            <a:r>
              <a:rPr lang="en-GB" sz="2400" b="1" dirty="0" smtClean="0">
                <a:solidFill>
                  <a:srgbClr val="FF0000"/>
                </a:solidFill>
              </a:rPr>
              <a:t>Bullying and Oppression. What needs to be done!</a:t>
            </a:r>
            <a:endParaRPr lang="en-GB" sz="2400" b="1" dirty="0"/>
          </a:p>
        </p:txBody>
      </p:sp>
      <p:sp>
        <p:nvSpPr>
          <p:cNvPr id="10" name="Content Placeholder 9"/>
          <p:cNvSpPr>
            <a:spLocks noGrp="1"/>
          </p:cNvSpPr>
          <p:nvPr>
            <p:ph idx="1"/>
          </p:nvPr>
        </p:nvSpPr>
        <p:spPr>
          <a:xfrm>
            <a:off x="457200" y="1091953"/>
            <a:ext cx="8229600" cy="5034211"/>
          </a:xfrm>
        </p:spPr>
        <p:txBody>
          <a:bodyPr>
            <a:normAutofit fontScale="77500" lnSpcReduction="20000"/>
          </a:bodyPr>
          <a:lstStyle/>
          <a:p>
            <a:pPr>
              <a:buFont typeface="Arial" pitchFamily="34" charset="0"/>
              <a:buChar char="•"/>
              <a:defRPr/>
            </a:pPr>
            <a:r>
              <a:rPr lang="en-GB" b="1" dirty="0" smtClean="0"/>
              <a:t>Create a school culture that does not accept bullying-Respect</a:t>
            </a:r>
          </a:p>
          <a:p>
            <a:pPr>
              <a:buFont typeface="Arial" pitchFamily="34" charset="0"/>
              <a:buChar char="•"/>
              <a:defRPr/>
            </a:pPr>
            <a:r>
              <a:rPr lang="en-GB" b="1" dirty="0" smtClean="0"/>
              <a:t>Monitor and record all incidents.</a:t>
            </a:r>
          </a:p>
          <a:p>
            <a:pPr>
              <a:buFont typeface="Arial" pitchFamily="34" charset="0"/>
              <a:buChar char="•"/>
              <a:defRPr/>
            </a:pPr>
            <a:r>
              <a:rPr lang="en-GB" b="1" dirty="0" smtClean="0"/>
              <a:t>Develop an understanding of oppression and its impact historically.</a:t>
            </a:r>
          </a:p>
          <a:p>
            <a:pPr>
              <a:buFont typeface="Arial" pitchFamily="34" charset="0"/>
              <a:buChar char="•"/>
              <a:defRPr/>
            </a:pPr>
            <a:r>
              <a:rPr lang="en-GB" b="1" dirty="0" smtClean="0"/>
              <a:t>Develop an understanding of what sexist, racist, trans, homophobic, </a:t>
            </a:r>
            <a:r>
              <a:rPr lang="en-GB" b="1" dirty="0" err="1" smtClean="0"/>
              <a:t>disabilist</a:t>
            </a:r>
            <a:r>
              <a:rPr lang="en-GB" b="1" dirty="0" smtClean="0"/>
              <a:t>, anti-</a:t>
            </a:r>
            <a:r>
              <a:rPr lang="en-GB" b="1" dirty="0" err="1" smtClean="0"/>
              <a:t>semitic</a:t>
            </a:r>
            <a:r>
              <a:rPr lang="en-GB" b="1" dirty="0" smtClean="0"/>
              <a:t>, </a:t>
            </a:r>
            <a:r>
              <a:rPr lang="en-GB" b="1" dirty="0" err="1" smtClean="0"/>
              <a:t>islamaphobic</a:t>
            </a:r>
            <a:r>
              <a:rPr lang="en-GB" b="1" dirty="0" smtClean="0"/>
              <a:t> and cyber bullying leads to.</a:t>
            </a:r>
          </a:p>
          <a:p>
            <a:pPr>
              <a:buFont typeface="Arial" pitchFamily="34" charset="0"/>
              <a:buChar char="•"/>
              <a:defRPr/>
            </a:pPr>
            <a:r>
              <a:rPr lang="en-GB" b="1" dirty="0" smtClean="0"/>
              <a:t>If an incident occurs stop the lesson to discuss it</a:t>
            </a:r>
          </a:p>
          <a:p>
            <a:pPr>
              <a:buFont typeface="Arial" pitchFamily="34" charset="0"/>
              <a:buChar char="•"/>
              <a:defRPr/>
            </a:pPr>
            <a:r>
              <a:rPr lang="en-GB" b="1" dirty="0" smtClean="0"/>
              <a:t>Fully involve pupils-peer mediators, bully busters, Form and Year Councils</a:t>
            </a:r>
          </a:p>
          <a:p>
            <a:pPr>
              <a:buFont typeface="Arial" pitchFamily="34" charset="0"/>
              <a:buChar char="•"/>
              <a:defRPr/>
            </a:pPr>
            <a:r>
              <a:rPr lang="en-GB" b="1" dirty="0" smtClean="0"/>
              <a:t>Staff to model the behaviour they expect</a:t>
            </a:r>
          </a:p>
          <a:p>
            <a:pPr>
              <a:buFont typeface="Arial" pitchFamily="34" charset="0"/>
              <a:buChar char="•"/>
              <a:defRPr/>
            </a:pPr>
            <a:r>
              <a:rPr lang="en-GB" b="1" dirty="0" smtClean="0"/>
              <a:t>Share what you are doing with local community and parents.</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452320" y="5877272"/>
            <a:ext cx="971550" cy="571500"/>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20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rgbClr val="FF0000"/>
                </a:solidFill>
              </a:rPr>
              <a:t>What do you know about disabled people?</a:t>
            </a:r>
            <a:endParaRPr lang="en-GB" dirty="0" smtClean="0"/>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en-GB" dirty="0" smtClean="0"/>
              <a:t>3. What is the most common impairment?</a:t>
            </a:r>
          </a:p>
          <a:p>
            <a:pPr eaLnBrk="1" fontAlgn="auto" hangingPunct="1">
              <a:spcAft>
                <a:spcPts val="0"/>
              </a:spcAft>
              <a:defRPr/>
            </a:pPr>
            <a:r>
              <a:rPr lang="en-GB" dirty="0" smtClean="0"/>
              <a:t>Hearing impairment</a:t>
            </a:r>
          </a:p>
          <a:p>
            <a:pPr eaLnBrk="1" fontAlgn="auto" hangingPunct="1">
              <a:spcAft>
                <a:spcPts val="0"/>
              </a:spcAft>
              <a:defRPr/>
            </a:pPr>
            <a:r>
              <a:rPr lang="en-GB" dirty="0" smtClean="0"/>
              <a:t>Visual impairment</a:t>
            </a:r>
          </a:p>
          <a:p>
            <a:pPr eaLnBrk="1" fontAlgn="auto" hangingPunct="1">
              <a:spcAft>
                <a:spcPts val="0"/>
              </a:spcAft>
              <a:defRPr/>
            </a:pPr>
            <a:r>
              <a:rPr lang="en-GB" dirty="0" smtClean="0"/>
              <a:t>Arthritis</a:t>
            </a:r>
          </a:p>
          <a:p>
            <a:pPr eaLnBrk="1" fontAlgn="auto" hangingPunct="1">
              <a:spcAft>
                <a:spcPts val="0"/>
              </a:spcAft>
              <a:defRPr/>
            </a:pPr>
            <a:r>
              <a:rPr lang="en-GB" dirty="0" smtClean="0"/>
              <a:t>Back pain</a:t>
            </a:r>
          </a:p>
          <a:p>
            <a:pPr eaLnBrk="1" fontAlgn="auto" hangingPunct="1">
              <a:spcAft>
                <a:spcPts val="0"/>
              </a:spcAft>
              <a:defRPr/>
            </a:pPr>
            <a:r>
              <a:rPr lang="en-GB" dirty="0" smtClean="0"/>
              <a:t>Mental Health Issues</a:t>
            </a:r>
          </a:p>
          <a:p>
            <a:pPr eaLnBrk="1" fontAlgn="auto" hangingPunct="1">
              <a:spcAft>
                <a:spcPts val="0"/>
              </a:spcAft>
              <a:defRPr/>
            </a:pPr>
            <a:r>
              <a:rPr lang="en-GB" dirty="0" smtClean="0"/>
              <a:t>Learning Difficulty</a:t>
            </a:r>
          </a:p>
          <a:p>
            <a:pPr eaLnBrk="1" fontAlgn="auto" hangingPunct="1">
              <a:spcAft>
                <a:spcPts val="0"/>
              </a:spcAft>
              <a:buFont typeface="Arial" pitchFamily="34" charset="0"/>
              <a:buNone/>
              <a:defRPr/>
            </a:pPr>
            <a:endParaRPr lang="en-GB" dirty="0" smtClean="0"/>
          </a:p>
        </p:txBody>
      </p:sp>
      <p:sp>
        <p:nvSpPr>
          <p:cNvPr id="4" name="Content Placeholder 3"/>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None/>
              <a:defRPr/>
            </a:pPr>
            <a:r>
              <a:rPr lang="en-GB" dirty="0" smtClean="0"/>
              <a:t>4. What is the largest category of disabled pupils in mainstream primary &amp; secondary  schools?</a:t>
            </a:r>
          </a:p>
          <a:p>
            <a:pPr eaLnBrk="1" fontAlgn="auto" hangingPunct="1">
              <a:spcAft>
                <a:spcPts val="0"/>
              </a:spcAft>
              <a:defRPr/>
            </a:pPr>
            <a:r>
              <a:rPr lang="en-GB" dirty="0" smtClean="0"/>
              <a:t>Autistic</a:t>
            </a:r>
          </a:p>
          <a:p>
            <a:pPr eaLnBrk="1" fontAlgn="auto" hangingPunct="1">
              <a:spcAft>
                <a:spcPts val="0"/>
              </a:spcAft>
              <a:defRPr/>
            </a:pPr>
            <a:r>
              <a:rPr lang="en-GB" dirty="0" smtClean="0"/>
              <a:t>Moderate Learning Difficulty </a:t>
            </a:r>
          </a:p>
          <a:p>
            <a:pPr eaLnBrk="1" fontAlgn="auto" hangingPunct="1">
              <a:spcAft>
                <a:spcPts val="0"/>
              </a:spcAft>
              <a:defRPr/>
            </a:pPr>
            <a:r>
              <a:rPr lang="en-GB" dirty="0" smtClean="0"/>
              <a:t>Dyslexia and specific learning difficulty</a:t>
            </a:r>
          </a:p>
          <a:p>
            <a:pPr eaLnBrk="1" fontAlgn="auto" hangingPunct="1">
              <a:spcAft>
                <a:spcPts val="0"/>
              </a:spcAft>
              <a:defRPr/>
            </a:pPr>
            <a:r>
              <a:rPr lang="en-GB" dirty="0" smtClean="0"/>
              <a:t>Behavioural Emotional and Social Difficulty</a:t>
            </a:r>
          </a:p>
          <a:p>
            <a:pPr eaLnBrk="1" fontAlgn="auto" hangingPunct="1">
              <a:spcAft>
                <a:spcPts val="0"/>
              </a:spcAft>
              <a:defRPr/>
            </a:pPr>
            <a:r>
              <a:rPr lang="en-GB" dirty="0" smtClean="0"/>
              <a:t>Speech </a:t>
            </a:r>
            <a:r>
              <a:rPr lang="en-GB" dirty="0"/>
              <a:t>,</a:t>
            </a:r>
            <a:r>
              <a:rPr lang="en-GB" dirty="0" smtClean="0"/>
              <a:t>Language &amp; Communication</a:t>
            </a:r>
          </a:p>
          <a:p>
            <a:pPr eaLnBrk="1" fontAlgn="auto" hangingPunct="1">
              <a:spcAft>
                <a:spcPts val="0"/>
              </a:spcAft>
              <a:defRPr/>
            </a:pPr>
            <a:r>
              <a:rPr lang="en-GB" dirty="0" smtClean="0"/>
              <a:t>Physical and Sensory impairment</a:t>
            </a:r>
          </a:p>
          <a:p>
            <a:pPr eaLnBrk="1" fontAlgn="auto" hangingPunct="1">
              <a:spcAft>
                <a:spcPts val="0"/>
              </a:spcAft>
              <a:buFont typeface="Arial" pitchFamily="34" charset="0"/>
              <a:buNone/>
              <a:defRPr/>
            </a:pPr>
            <a:endParaRPr lang="en-GB" dirty="0" smtClean="0"/>
          </a:p>
        </p:txBody>
      </p:sp>
      <p:pic>
        <p:nvPicPr>
          <p:cNvPr id="6149" name="Picture 1" descr="X:\My Documents\My Pictures\RRDE Logo\rrlogo.gif"/>
          <p:cNvPicPr>
            <a:picLocks noChangeAspect="1" noChangeArrowheads="1"/>
          </p:cNvPicPr>
          <p:nvPr/>
        </p:nvPicPr>
        <p:blipFill>
          <a:blip r:embed="rId2" cstate="print"/>
          <a:srcRect/>
          <a:stretch>
            <a:fillRect/>
          </a:stretch>
        </p:blipFill>
        <p:spPr bwMode="auto">
          <a:xfrm>
            <a:off x="428625" y="5572125"/>
            <a:ext cx="1674813" cy="98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General Public Sector Equality Duty</a:t>
            </a:r>
            <a:endParaRPr lang="en-GB" dirty="0"/>
          </a:p>
        </p:txBody>
      </p:sp>
      <p:sp>
        <p:nvSpPr>
          <p:cNvPr id="3" name="Content Placeholder 2"/>
          <p:cNvSpPr>
            <a:spLocks noGrp="1"/>
          </p:cNvSpPr>
          <p:nvPr>
            <p:ph idx="1"/>
          </p:nvPr>
        </p:nvSpPr>
        <p:spPr/>
        <p:txBody>
          <a:bodyPr>
            <a:normAutofit fontScale="85000" lnSpcReduction="20000"/>
          </a:bodyPr>
          <a:lstStyle/>
          <a:p>
            <a:pPr>
              <a:defRPr/>
            </a:pPr>
            <a:r>
              <a:rPr lang="en-GB" b="1" dirty="0"/>
              <a:t>There is a </a:t>
            </a:r>
            <a:r>
              <a:rPr lang="en-GB" b="1" dirty="0">
                <a:solidFill>
                  <a:srgbClr val="FF0000"/>
                </a:solidFill>
              </a:rPr>
              <a:t>General Public Sector Equality Duty </a:t>
            </a:r>
            <a:r>
              <a:rPr lang="en-GB" b="1" dirty="0"/>
              <a:t>when taking decisions about </a:t>
            </a:r>
            <a:r>
              <a:rPr lang="en-GB" b="1" dirty="0" smtClean="0"/>
              <a:t>policies, criteria </a:t>
            </a:r>
            <a:r>
              <a:rPr lang="en-GB" b="1" dirty="0"/>
              <a:t>and practice to give due regard to the need to :</a:t>
            </a:r>
          </a:p>
          <a:p>
            <a:pPr>
              <a:defRPr/>
            </a:pPr>
            <a:r>
              <a:rPr lang="en-GB" b="1" dirty="0">
                <a:solidFill>
                  <a:srgbClr val="FF0000"/>
                </a:solidFill>
              </a:rPr>
              <a:t>eliminate discrimination, harassment, victimisation</a:t>
            </a:r>
          </a:p>
          <a:p>
            <a:pPr>
              <a:defRPr/>
            </a:pPr>
            <a:r>
              <a:rPr lang="en-GB" b="1" dirty="0">
                <a:solidFill>
                  <a:srgbClr val="FF0000"/>
                </a:solidFill>
              </a:rPr>
              <a:t>advance equality of opportunity between persons</a:t>
            </a:r>
          </a:p>
          <a:p>
            <a:pPr>
              <a:defRPr/>
            </a:pPr>
            <a:r>
              <a:rPr lang="en-GB" b="1" dirty="0">
                <a:solidFill>
                  <a:srgbClr val="FF0000"/>
                </a:solidFill>
              </a:rPr>
              <a:t>tackle prejudice and promote understanding</a:t>
            </a:r>
            <a:r>
              <a:rPr lang="en-GB" dirty="0"/>
              <a:t>  </a:t>
            </a:r>
            <a:r>
              <a:rPr lang="en-GB" b="1" dirty="0"/>
              <a:t>for pupils, staff and others using school facilities              </a:t>
            </a:r>
          </a:p>
          <a:p>
            <a:pPr>
              <a:defRPr/>
            </a:pPr>
            <a:r>
              <a:rPr lang="en-GB" b="1" dirty="0"/>
              <a:t>Positive action  and more favourably action for groups shown to be discriminated against</a:t>
            </a:r>
          </a:p>
          <a:p>
            <a:pPr>
              <a:defRPr/>
            </a:pPr>
            <a:r>
              <a:rPr lang="en-GB" b="1" dirty="0">
                <a:hlinkClick r:id="rId2"/>
              </a:rPr>
              <a:t>www.equalityhumanrights.com/en/publications </a:t>
            </a:r>
            <a:r>
              <a:rPr lang="en-GB" b="1" dirty="0" err="1">
                <a:hlinkClick r:id="rId2"/>
              </a:rPr>
              <a:t>andresources</a:t>
            </a:r>
            <a:r>
              <a:rPr lang="en-GB" b="1" dirty="0">
                <a:hlinkClick r:id="rId2"/>
              </a:rPr>
              <a:t>/disability/pages/education.aspx</a:t>
            </a:r>
            <a:endParaRPr lang="en-GB" dirty="0"/>
          </a:p>
        </p:txBody>
      </p:sp>
      <p:pic>
        <p:nvPicPr>
          <p:cNvPr id="4" name="Picture 1" descr="X:\My Documents\My Pictures\RRDE Logo\rrlogo.gif"/>
          <p:cNvPicPr>
            <a:picLocks noChangeAspect="1" noChangeArrowheads="1"/>
          </p:cNvPicPr>
          <p:nvPr/>
        </p:nvPicPr>
        <p:blipFill>
          <a:blip r:embed="rId3" cstate="print"/>
          <a:srcRect/>
          <a:stretch>
            <a:fillRect/>
          </a:stretch>
        </p:blipFill>
        <p:spPr bwMode="auto">
          <a:xfrm>
            <a:off x="395536" y="6021288"/>
            <a:ext cx="971550" cy="5715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General Duty Brown Principles apply to governors and LA</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GB" b="1" dirty="0" smtClean="0"/>
              <a:t>1 Decision-makers must be made aware of their equality duties;</a:t>
            </a:r>
          </a:p>
          <a:p>
            <a:pPr>
              <a:buNone/>
            </a:pPr>
            <a:r>
              <a:rPr lang="en-GB" b="1" dirty="0" smtClean="0"/>
              <a:t>2 Equality must be considered at the time that decisions are made;</a:t>
            </a:r>
          </a:p>
          <a:p>
            <a:pPr>
              <a:buNone/>
            </a:pPr>
            <a:r>
              <a:rPr lang="en-GB" b="1" dirty="0" smtClean="0"/>
              <a:t>3 Analysis must be rigorous;</a:t>
            </a:r>
          </a:p>
          <a:p>
            <a:pPr>
              <a:buNone/>
            </a:pPr>
            <a:r>
              <a:rPr lang="en-GB" b="1" dirty="0" smtClean="0"/>
              <a:t> 4 Non-delegation;</a:t>
            </a:r>
          </a:p>
          <a:p>
            <a:pPr>
              <a:buNone/>
            </a:pPr>
            <a:r>
              <a:rPr lang="en-GB" b="1" dirty="0" smtClean="0"/>
              <a:t> 5 Ongoing;</a:t>
            </a:r>
          </a:p>
          <a:p>
            <a:pPr>
              <a:buNone/>
            </a:pPr>
            <a:r>
              <a:rPr lang="en-GB" b="1" dirty="0" smtClean="0"/>
              <a:t>6 Record-keeping –dated and evidence taken into account</a:t>
            </a:r>
          </a:p>
          <a:p>
            <a:pPr>
              <a:buNone/>
            </a:pPr>
            <a:r>
              <a:rPr lang="en-GB" b="1" dirty="0" smtClean="0"/>
              <a:t>All have a general duty of care</a:t>
            </a:r>
            <a:r>
              <a:rPr lang="en-GB" dirty="0" smtClean="0"/>
              <a:t>.</a:t>
            </a:r>
          </a:p>
          <a:p>
            <a:pPr>
              <a:buNone/>
            </a:pPr>
            <a:endParaRPr lang="en-GB" dirty="0" smtClean="0"/>
          </a:p>
          <a:p>
            <a:pPr>
              <a:buNone/>
            </a:pPr>
            <a:endParaRPr lang="en-GB" dirty="0" smtClean="0"/>
          </a:p>
          <a:p>
            <a:pPr>
              <a:buNone/>
            </a:pPr>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668344" y="6021288"/>
            <a:ext cx="971550"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533" y="274638"/>
            <a:ext cx="8895424" cy="533230"/>
          </a:xfrm>
        </p:spPr>
        <p:txBody>
          <a:bodyPr>
            <a:normAutofit/>
          </a:bodyPr>
          <a:lstStyle/>
          <a:p>
            <a:r>
              <a:rPr lang="en-GB" sz="2800" b="1" dirty="0" smtClean="0">
                <a:solidFill>
                  <a:srgbClr val="FF0000"/>
                </a:solidFill>
              </a:rPr>
              <a:t>Specific</a:t>
            </a:r>
            <a:r>
              <a:rPr lang="en-GB" sz="2800" b="1" dirty="0" smtClean="0">
                <a:solidFill>
                  <a:srgbClr val="FF0000"/>
                </a:solidFill>
              </a:rPr>
              <a:t> </a:t>
            </a:r>
            <a:r>
              <a:rPr lang="en-GB" sz="2800" b="1" dirty="0" smtClean="0">
                <a:solidFill>
                  <a:srgbClr val="FF0000"/>
                </a:solidFill>
              </a:rPr>
              <a:t>Public Sector Duty</a:t>
            </a:r>
            <a:endParaRPr lang="en-GB" sz="2800" b="1" dirty="0">
              <a:solidFill>
                <a:srgbClr val="FF0000"/>
              </a:solidFill>
            </a:endParaRPr>
          </a:p>
        </p:txBody>
      </p:sp>
      <p:sp>
        <p:nvSpPr>
          <p:cNvPr id="10" name="Content Placeholder 9"/>
          <p:cNvSpPr>
            <a:spLocks noGrp="1"/>
          </p:cNvSpPr>
          <p:nvPr>
            <p:ph idx="1"/>
          </p:nvPr>
        </p:nvSpPr>
        <p:spPr>
          <a:xfrm>
            <a:off x="457200" y="1091953"/>
            <a:ext cx="8229600" cy="5034211"/>
          </a:xfrm>
        </p:spPr>
        <p:txBody>
          <a:bodyPr>
            <a:normAutofit fontScale="85000" lnSpcReduction="10000"/>
          </a:bodyPr>
          <a:lstStyle/>
          <a:p>
            <a:pPr>
              <a:defRPr/>
            </a:pPr>
            <a:r>
              <a:rPr lang="en-GB" dirty="0" smtClean="0"/>
              <a:t>There is a </a:t>
            </a:r>
            <a:r>
              <a:rPr lang="en-GB" dirty="0" smtClean="0"/>
              <a:t>Specific Duty </a:t>
            </a:r>
            <a:r>
              <a:rPr lang="en-GB" dirty="0" smtClean="0"/>
              <a:t>on all state funded schools and nurseries to have an equality policy, including academies and free schools, from 6thApril 2012. </a:t>
            </a:r>
          </a:p>
          <a:p>
            <a:pPr>
              <a:defRPr/>
            </a:pPr>
            <a:r>
              <a:rPr lang="en-GB" dirty="0" smtClean="0"/>
              <a:t>One or more objective and show the data that led o choice of objectives. These must be available to public and lasts 4 </a:t>
            </a:r>
            <a:r>
              <a:rPr lang="en-GB" dirty="0" smtClean="0"/>
              <a:t>years? Government </a:t>
            </a:r>
            <a:r>
              <a:rPr lang="en-GB" dirty="0" smtClean="0"/>
              <a:t>Consultation</a:t>
            </a:r>
          </a:p>
          <a:p>
            <a:pPr>
              <a:defRPr/>
            </a:pPr>
            <a:r>
              <a:rPr lang="en-GB" dirty="0" smtClean="0"/>
              <a:t>There is a general Public Duty when taking decisions about policies and practice to</a:t>
            </a:r>
            <a:r>
              <a:rPr lang="en-GB" b="1" dirty="0" smtClean="0"/>
              <a:t> </a:t>
            </a:r>
            <a:r>
              <a:rPr lang="en-GB" dirty="0" smtClean="0"/>
              <a:t>pay </a:t>
            </a:r>
            <a:r>
              <a:rPr lang="en-GB" b="1" dirty="0" smtClean="0"/>
              <a:t>due regard </a:t>
            </a:r>
            <a:r>
              <a:rPr lang="en-GB" dirty="0" smtClean="0"/>
              <a:t>to the need to :</a:t>
            </a:r>
          </a:p>
          <a:p>
            <a:pPr>
              <a:defRPr/>
            </a:pPr>
            <a:r>
              <a:rPr lang="en-GB" b="1" dirty="0" smtClean="0">
                <a:solidFill>
                  <a:srgbClr val="FF0000"/>
                </a:solidFill>
              </a:rPr>
              <a:t>eliminate discrimination, harassment, victimisation</a:t>
            </a:r>
          </a:p>
          <a:p>
            <a:pPr>
              <a:defRPr/>
            </a:pPr>
            <a:r>
              <a:rPr lang="en-GB" b="1" dirty="0" smtClean="0">
                <a:solidFill>
                  <a:srgbClr val="FF0000"/>
                </a:solidFill>
              </a:rPr>
              <a:t>advance equality of opportunity between persons</a:t>
            </a:r>
          </a:p>
          <a:p>
            <a:pPr>
              <a:defRPr/>
            </a:pPr>
            <a:r>
              <a:rPr lang="en-GB" b="1" dirty="0" smtClean="0">
                <a:solidFill>
                  <a:srgbClr val="FF0000"/>
                </a:solidFill>
              </a:rPr>
              <a:t>tackle prejudice and promote understanding</a:t>
            </a:r>
            <a:r>
              <a:rPr lang="en-GB" dirty="0" smtClean="0"/>
              <a:t>.                 </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740352" y="6021288"/>
            <a:ext cx="971550" cy="571500"/>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Disability History Month\Cartoons\nothing about us (reduced for web).jpg"/>
          <p:cNvPicPr>
            <a:picLocks noChangeAspect="1" noChangeArrowheads="1"/>
          </p:cNvPicPr>
          <p:nvPr/>
        </p:nvPicPr>
        <p:blipFill>
          <a:blip r:embed="rId2" cstate="print"/>
          <a:srcRect/>
          <a:stretch>
            <a:fillRect/>
          </a:stretch>
        </p:blipFill>
        <p:spPr bwMode="auto">
          <a:xfrm>
            <a:off x="198438" y="428625"/>
            <a:ext cx="8537575" cy="5857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2"/>
          <p:cNvSpPr>
            <a:spLocks noChangeArrowheads="1"/>
          </p:cNvSpPr>
          <p:nvPr/>
        </p:nvSpPr>
        <p:spPr bwMode="auto">
          <a:xfrm>
            <a:off x="2438400" y="2133600"/>
            <a:ext cx="4038600" cy="2362200"/>
          </a:xfrm>
          <a:prstGeom prst="ellipse">
            <a:avLst/>
          </a:prstGeom>
          <a:solidFill>
            <a:srgbClr val="CCFF33"/>
          </a:solidFill>
          <a:ln w="9525">
            <a:solidFill>
              <a:schemeClr val="tx1"/>
            </a:solidFill>
            <a:round/>
            <a:headEnd/>
            <a:tailEnd/>
          </a:ln>
        </p:spPr>
        <p:txBody>
          <a:bodyPr wrap="none" anchor="ctr"/>
          <a:lstStyle/>
          <a:p>
            <a:endParaRPr lang="en-US">
              <a:latin typeface="Calibri" pitchFamily="34" charset="0"/>
            </a:endParaRPr>
          </a:p>
        </p:txBody>
      </p:sp>
      <p:sp>
        <p:nvSpPr>
          <p:cNvPr id="60419" name="WordArt 3"/>
          <p:cNvSpPr>
            <a:spLocks noChangeArrowheads="1" noChangeShapeType="1"/>
          </p:cNvSpPr>
          <p:nvPr/>
        </p:nvSpPr>
        <p:spPr bwMode="auto">
          <a:xfrm>
            <a:off x="3048000" y="2514600"/>
            <a:ext cx="2971800" cy="1524000"/>
          </a:xfrm>
          <a:prstGeom prst="rect">
            <a:avLst/>
          </a:prstGeom>
        </p:spPr>
        <p:txBody>
          <a:bodyPr wrap="none" fromWordArt="1">
            <a:prstTxWarp prst="textSlantUp">
              <a:avLst>
                <a:gd name="adj" fmla="val 19065"/>
              </a:avLst>
            </a:prstTxWarp>
          </a:bodyPr>
          <a:lstStyle/>
          <a:p>
            <a:pPr algn="ctr"/>
            <a:r>
              <a:rPr lang="en-GB" sz="1600" kern="10">
                <a:ln w="9525">
                  <a:solidFill>
                    <a:srgbClr val="000000"/>
                  </a:solidFill>
                  <a:round/>
                  <a:headEnd/>
                  <a:tailEnd/>
                </a:ln>
                <a:solidFill>
                  <a:srgbClr val="000000"/>
                </a:solidFill>
                <a:latin typeface="Arial Black"/>
              </a:rPr>
              <a:t>THE IMPAIRMENT </a:t>
            </a:r>
          </a:p>
          <a:p>
            <a:pPr algn="ctr"/>
            <a:r>
              <a:rPr lang="en-GB" sz="1600" kern="10">
                <a:ln w="9525">
                  <a:solidFill>
                    <a:srgbClr val="000000"/>
                  </a:solidFill>
                  <a:round/>
                  <a:headEnd/>
                  <a:tailEnd/>
                </a:ln>
                <a:solidFill>
                  <a:srgbClr val="000000"/>
                </a:solidFill>
                <a:latin typeface="Arial Black"/>
              </a:rPr>
              <a:t>IS THE PROBLEM </a:t>
            </a:r>
          </a:p>
        </p:txBody>
      </p:sp>
      <p:sp>
        <p:nvSpPr>
          <p:cNvPr id="60420" name="Rectangle 4"/>
          <p:cNvSpPr>
            <a:spLocks noChangeArrowheads="1"/>
          </p:cNvSpPr>
          <p:nvPr/>
        </p:nvSpPr>
        <p:spPr bwMode="auto">
          <a:xfrm>
            <a:off x="2667000" y="1295400"/>
            <a:ext cx="4343400" cy="762000"/>
          </a:xfrm>
          <a:prstGeom prst="rect">
            <a:avLst/>
          </a:prstGeom>
          <a:noFill/>
          <a:ln w="9525">
            <a:noFill/>
            <a:miter lim="800000"/>
            <a:headEnd/>
            <a:tailEnd/>
          </a:ln>
        </p:spPr>
        <p:txBody>
          <a:bodyPr>
            <a:spAutoFit/>
          </a:bodyPr>
          <a:lstStyle/>
          <a:p>
            <a:pPr algn="ctr"/>
            <a:r>
              <a:rPr lang="en-GB" sz="2200" b="1">
                <a:latin typeface="Calibri" pitchFamily="34" charset="0"/>
              </a:rPr>
              <a:t>CHILD DEVELOPMENT TEAM	</a:t>
            </a:r>
            <a:r>
              <a:rPr lang="en-GB" sz="2200">
                <a:latin typeface="Times New Roman" pitchFamily="18" charset="0"/>
              </a:rPr>
              <a:t> </a:t>
            </a:r>
          </a:p>
        </p:txBody>
      </p:sp>
      <p:sp>
        <p:nvSpPr>
          <p:cNvPr id="60421" name="Rectangle 5"/>
          <p:cNvSpPr>
            <a:spLocks noChangeArrowheads="1"/>
          </p:cNvSpPr>
          <p:nvPr/>
        </p:nvSpPr>
        <p:spPr bwMode="auto">
          <a:xfrm>
            <a:off x="990600" y="1600200"/>
            <a:ext cx="2209800" cy="762000"/>
          </a:xfrm>
          <a:prstGeom prst="rect">
            <a:avLst/>
          </a:prstGeom>
          <a:noFill/>
          <a:ln w="9525">
            <a:noFill/>
            <a:miter lim="800000"/>
            <a:headEnd/>
            <a:tailEnd/>
          </a:ln>
        </p:spPr>
        <p:txBody>
          <a:bodyPr>
            <a:spAutoFit/>
          </a:bodyPr>
          <a:lstStyle/>
          <a:p>
            <a:pPr algn="ctr"/>
            <a:r>
              <a:rPr lang="en-GB" sz="2200" b="1">
                <a:latin typeface="Calibri" pitchFamily="34" charset="0"/>
              </a:rPr>
              <a:t>SPECIALISTS	</a:t>
            </a:r>
            <a:r>
              <a:rPr lang="en-GB" sz="2200">
                <a:latin typeface="Times New Roman" pitchFamily="18" charset="0"/>
              </a:rPr>
              <a:t> </a:t>
            </a:r>
          </a:p>
        </p:txBody>
      </p:sp>
      <p:sp>
        <p:nvSpPr>
          <p:cNvPr id="60422" name="Rectangle 6"/>
          <p:cNvSpPr>
            <a:spLocks noChangeArrowheads="1"/>
          </p:cNvSpPr>
          <p:nvPr/>
        </p:nvSpPr>
        <p:spPr bwMode="auto">
          <a:xfrm>
            <a:off x="228600" y="2438400"/>
            <a:ext cx="990600" cy="762000"/>
          </a:xfrm>
          <a:prstGeom prst="rect">
            <a:avLst/>
          </a:prstGeom>
          <a:noFill/>
          <a:ln w="9525">
            <a:noFill/>
            <a:miter lim="800000"/>
            <a:headEnd/>
            <a:tailEnd/>
          </a:ln>
        </p:spPr>
        <p:txBody>
          <a:bodyPr>
            <a:spAutoFit/>
          </a:bodyPr>
          <a:lstStyle/>
          <a:p>
            <a:pPr algn="ctr"/>
            <a:r>
              <a:rPr lang="en-GB" sz="2200" b="1">
                <a:latin typeface="Tahoma" pitchFamily="34" charset="0"/>
              </a:rPr>
              <a:t>	</a:t>
            </a:r>
            <a:r>
              <a:rPr lang="en-GB" sz="2200" b="1">
                <a:latin typeface="Calibri" pitchFamily="34" charset="0"/>
              </a:rPr>
              <a:t>GPs</a:t>
            </a:r>
            <a:r>
              <a:rPr lang="en-GB" sz="2200">
                <a:latin typeface="Calibri" pitchFamily="34" charset="0"/>
              </a:rPr>
              <a:t> </a:t>
            </a:r>
          </a:p>
        </p:txBody>
      </p:sp>
      <p:sp>
        <p:nvSpPr>
          <p:cNvPr id="60423" name="Text Box 7"/>
          <p:cNvSpPr txBox="1">
            <a:spLocks noChangeArrowheads="1"/>
          </p:cNvSpPr>
          <p:nvPr/>
        </p:nvSpPr>
        <p:spPr bwMode="auto">
          <a:xfrm>
            <a:off x="0" y="4495800"/>
            <a:ext cx="25908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OCCUPATIONAL                THERAPISTS</a:t>
            </a:r>
          </a:p>
        </p:txBody>
      </p:sp>
      <p:sp>
        <p:nvSpPr>
          <p:cNvPr id="60424" name="Text Box 8"/>
          <p:cNvSpPr txBox="1">
            <a:spLocks noChangeArrowheads="1"/>
          </p:cNvSpPr>
          <p:nvPr/>
        </p:nvSpPr>
        <p:spPr bwMode="auto">
          <a:xfrm>
            <a:off x="0" y="3505200"/>
            <a:ext cx="21336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SPEECH THERAPISTS</a:t>
            </a:r>
          </a:p>
        </p:txBody>
      </p:sp>
      <p:sp>
        <p:nvSpPr>
          <p:cNvPr id="60425" name="Rectangle 9"/>
          <p:cNvSpPr>
            <a:spLocks noChangeArrowheads="1"/>
          </p:cNvSpPr>
          <p:nvPr/>
        </p:nvSpPr>
        <p:spPr bwMode="auto">
          <a:xfrm>
            <a:off x="0" y="5364163"/>
            <a:ext cx="3048000" cy="427037"/>
          </a:xfrm>
          <a:prstGeom prst="rect">
            <a:avLst/>
          </a:prstGeom>
          <a:noFill/>
          <a:ln w="9525">
            <a:noFill/>
            <a:miter lim="800000"/>
            <a:headEnd/>
            <a:tailEnd/>
          </a:ln>
        </p:spPr>
        <p:txBody>
          <a:bodyPr>
            <a:spAutoFit/>
          </a:bodyPr>
          <a:lstStyle/>
          <a:p>
            <a:pPr algn="ctr"/>
            <a:r>
              <a:rPr lang="en-GB" sz="2200" b="1">
                <a:latin typeface="Calibri" pitchFamily="34" charset="0"/>
              </a:rPr>
              <a:t>BENEFITS AGENCY </a:t>
            </a:r>
          </a:p>
        </p:txBody>
      </p:sp>
      <p:sp>
        <p:nvSpPr>
          <p:cNvPr id="60426" name="Rectangle 10"/>
          <p:cNvSpPr>
            <a:spLocks noChangeArrowheads="1"/>
          </p:cNvSpPr>
          <p:nvPr/>
        </p:nvSpPr>
        <p:spPr bwMode="auto">
          <a:xfrm>
            <a:off x="0" y="5943600"/>
            <a:ext cx="9144000" cy="1235075"/>
          </a:xfrm>
          <a:prstGeom prst="rect">
            <a:avLst/>
          </a:prstGeom>
          <a:noFill/>
          <a:ln w="9525">
            <a:noFill/>
            <a:miter lim="800000"/>
            <a:headEnd/>
            <a:tailEnd/>
          </a:ln>
        </p:spPr>
        <p:txBody>
          <a:bodyPr>
            <a:spAutoFit/>
          </a:bodyPr>
          <a:lstStyle/>
          <a:p>
            <a:pPr algn="ctr"/>
            <a:r>
              <a:rPr lang="en-GB" sz="2500" b="1">
                <a:latin typeface="Calibri" pitchFamily="34" charset="0"/>
              </a:rPr>
              <a:t>DISABLED PEOPLE AS PASSIVE RECEIVERS OF SERVICES AIMED AT CURE OR MANAGEMENT</a:t>
            </a:r>
          </a:p>
          <a:p>
            <a:pPr eaLnBrk="0" hangingPunct="0"/>
            <a:r>
              <a:rPr lang="en-GB" sz="2500">
                <a:latin typeface="Calibri" pitchFamily="34" charset="0"/>
              </a:rPr>
              <a:t> </a:t>
            </a:r>
          </a:p>
        </p:txBody>
      </p:sp>
      <p:sp>
        <p:nvSpPr>
          <p:cNvPr id="60427" name="Rectangle 11"/>
          <p:cNvSpPr>
            <a:spLocks noChangeArrowheads="1"/>
          </p:cNvSpPr>
          <p:nvPr/>
        </p:nvSpPr>
        <p:spPr bwMode="auto">
          <a:xfrm>
            <a:off x="3124200" y="5105400"/>
            <a:ext cx="2895600" cy="762000"/>
          </a:xfrm>
          <a:prstGeom prst="rect">
            <a:avLst/>
          </a:prstGeom>
          <a:noFill/>
          <a:ln w="9525">
            <a:noFill/>
            <a:miter lim="800000"/>
            <a:headEnd/>
            <a:tailEnd/>
          </a:ln>
        </p:spPr>
        <p:txBody>
          <a:bodyPr>
            <a:spAutoFit/>
          </a:bodyPr>
          <a:lstStyle/>
          <a:p>
            <a:pPr algn="ctr"/>
            <a:r>
              <a:rPr lang="en-GB" sz="2200" b="1">
                <a:latin typeface="Calibri" pitchFamily="34" charset="0"/>
              </a:rPr>
              <a:t>SHELTERED WORKSHOPS</a:t>
            </a:r>
            <a:r>
              <a:rPr lang="en-GB" sz="2200">
                <a:latin typeface="Calibri" pitchFamily="34" charset="0"/>
              </a:rPr>
              <a:t> </a:t>
            </a:r>
          </a:p>
        </p:txBody>
      </p:sp>
      <p:sp>
        <p:nvSpPr>
          <p:cNvPr id="60428" name="Text Box 12"/>
          <p:cNvSpPr txBox="1">
            <a:spLocks noChangeArrowheads="1"/>
          </p:cNvSpPr>
          <p:nvPr/>
        </p:nvSpPr>
        <p:spPr bwMode="auto">
          <a:xfrm>
            <a:off x="609600" y="2133600"/>
            <a:ext cx="1752600" cy="427038"/>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DOCTORS</a:t>
            </a:r>
          </a:p>
        </p:txBody>
      </p:sp>
      <p:sp>
        <p:nvSpPr>
          <p:cNvPr id="60429" name="Rectangle 13"/>
          <p:cNvSpPr>
            <a:spLocks noChangeArrowheads="1"/>
          </p:cNvSpPr>
          <p:nvPr/>
        </p:nvSpPr>
        <p:spPr bwMode="auto">
          <a:xfrm>
            <a:off x="5638800" y="5334000"/>
            <a:ext cx="3429000" cy="427038"/>
          </a:xfrm>
          <a:prstGeom prst="rect">
            <a:avLst/>
          </a:prstGeom>
          <a:noFill/>
          <a:ln w="9525">
            <a:noFill/>
            <a:miter lim="800000"/>
            <a:headEnd/>
            <a:tailEnd/>
          </a:ln>
        </p:spPr>
        <p:txBody>
          <a:bodyPr>
            <a:spAutoFit/>
          </a:bodyPr>
          <a:lstStyle/>
          <a:p>
            <a:pPr algn="ctr"/>
            <a:r>
              <a:rPr lang="en-GB" sz="2200" b="1">
                <a:latin typeface="Calibri" pitchFamily="34" charset="0"/>
              </a:rPr>
              <a:t>TRAINING CENTRES</a:t>
            </a:r>
            <a:r>
              <a:rPr lang="en-GB" sz="2200">
                <a:latin typeface="Calibri" pitchFamily="34" charset="0"/>
              </a:rPr>
              <a:t> </a:t>
            </a:r>
          </a:p>
        </p:txBody>
      </p:sp>
      <p:sp>
        <p:nvSpPr>
          <p:cNvPr id="60430" name="Text Box 14"/>
          <p:cNvSpPr txBox="1">
            <a:spLocks noChangeArrowheads="1"/>
          </p:cNvSpPr>
          <p:nvPr/>
        </p:nvSpPr>
        <p:spPr bwMode="auto">
          <a:xfrm>
            <a:off x="6705600" y="4572000"/>
            <a:ext cx="22860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SPECIAL SCHOOLS</a:t>
            </a:r>
          </a:p>
        </p:txBody>
      </p:sp>
      <p:sp>
        <p:nvSpPr>
          <p:cNvPr id="60431" name="Text Box 15"/>
          <p:cNvSpPr txBox="1">
            <a:spLocks noChangeArrowheads="1"/>
          </p:cNvSpPr>
          <p:nvPr/>
        </p:nvSpPr>
        <p:spPr bwMode="auto">
          <a:xfrm>
            <a:off x="6553200" y="3810000"/>
            <a:ext cx="25908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EDUCATIONAL PSYCHOLOGISTS</a:t>
            </a:r>
          </a:p>
        </p:txBody>
      </p:sp>
      <p:sp>
        <p:nvSpPr>
          <p:cNvPr id="60432" name="Text Box 16"/>
          <p:cNvSpPr txBox="1">
            <a:spLocks noChangeArrowheads="1"/>
          </p:cNvSpPr>
          <p:nvPr/>
        </p:nvSpPr>
        <p:spPr bwMode="auto">
          <a:xfrm>
            <a:off x="6705600" y="2971800"/>
            <a:ext cx="27432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SPECIAL   TRANSPORT</a:t>
            </a:r>
          </a:p>
        </p:txBody>
      </p:sp>
      <p:sp>
        <p:nvSpPr>
          <p:cNvPr id="60433" name="Text Box 17"/>
          <p:cNvSpPr txBox="1">
            <a:spLocks noChangeArrowheads="1"/>
          </p:cNvSpPr>
          <p:nvPr/>
        </p:nvSpPr>
        <p:spPr bwMode="auto">
          <a:xfrm>
            <a:off x="6781800" y="2286000"/>
            <a:ext cx="2362200" cy="427038"/>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SURGEONS</a:t>
            </a:r>
          </a:p>
        </p:txBody>
      </p:sp>
      <p:sp>
        <p:nvSpPr>
          <p:cNvPr id="60434" name="Text Box 18"/>
          <p:cNvSpPr txBox="1">
            <a:spLocks noChangeArrowheads="1"/>
          </p:cNvSpPr>
          <p:nvPr/>
        </p:nvSpPr>
        <p:spPr bwMode="auto">
          <a:xfrm>
            <a:off x="5791200" y="1752600"/>
            <a:ext cx="3124200" cy="427038"/>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SOCIAL WORKERS</a:t>
            </a:r>
          </a:p>
        </p:txBody>
      </p:sp>
      <p:sp>
        <p:nvSpPr>
          <p:cNvPr id="60435" name="Line 19"/>
          <p:cNvSpPr>
            <a:spLocks noChangeShapeType="1"/>
          </p:cNvSpPr>
          <p:nvPr/>
        </p:nvSpPr>
        <p:spPr bwMode="auto">
          <a:xfrm flipV="1">
            <a:off x="1981200" y="4114800"/>
            <a:ext cx="609600" cy="381000"/>
          </a:xfrm>
          <a:prstGeom prst="line">
            <a:avLst/>
          </a:prstGeom>
          <a:noFill/>
          <a:ln w="9525">
            <a:solidFill>
              <a:schemeClr val="tx1"/>
            </a:solidFill>
            <a:round/>
            <a:headEnd/>
            <a:tailEnd type="triangle" w="med" len="med"/>
          </a:ln>
        </p:spPr>
        <p:txBody>
          <a:bodyPr/>
          <a:lstStyle/>
          <a:p>
            <a:endParaRPr lang="en-GB"/>
          </a:p>
        </p:txBody>
      </p:sp>
      <p:sp>
        <p:nvSpPr>
          <p:cNvPr id="60436" name="Line 20"/>
          <p:cNvSpPr>
            <a:spLocks noChangeShapeType="1"/>
          </p:cNvSpPr>
          <p:nvPr/>
        </p:nvSpPr>
        <p:spPr bwMode="auto">
          <a:xfrm flipV="1">
            <a:off x="2362200" y="4495800"/>
            <a:ext cx="914400" cy="838200"/>
          </a:xfrm>
          <a:prstGeom prst="line">
            <a:avLst/>
          </a:prstGeom>
          <a:noFill/>
          <a:ln w="9525">
            <a:solidFill>
              <a:schemeClr val="tx1"/>
            </a:solidFill>
            <a:round/>
            <a:headEnd/>
            <a:tailEnd type="triangle" w="med" len="med"/>
          </a:ln>
        </p:spPr>
        <p:txBody>
          <a:bodyPr/>
          <a:lstStyle/>
          <a:p>
            <a:endParaRPr lang="en-GB"/>
          </a:p>
        </p:txBody>
      </p:sp>
      <p:sp>
        <p:nvSpPr>
          <p:cNvPr id="60437" name="Line 21"/>
          <p:cNvSpPr>
            <a:spLocks noChangeShapeType="1"/>
          </p:cNvSpPr>
          <p:nvPr/>
        </p:nvSpPr>
        <p:spPr bwMode="auto">
          <a:xfrm flipV="1">
            <a:off x="4419600" y="4495800"/>
            <a:ext cx="0" cy="609600"/>
          </a:xfrm>
          <a:prstGeom prst="line">
            <a:avLst/>
          </a:prstGeom>
          <a:noFill/>
          <a:ln w="9525">
            <a:solidFill>
              <a:schemeClr val="tx1"/>
            </a:solidFill>
            <a:round/>
            <a:headEnd/>
            <a:tailEnd type="triangle" w="med" len="med"/>
          </a:ln>
        </p:spPr>
        <p:txBody>
          <a:bodyPr/>
          <a:lstStyle/>
          <a:p>
            <a:endParaRPr lang="en-GB"/>
          </a:p>
        </p:txBody>
      </p:sp>
      <p:sp>
        <p:nvSpPr>
          <p:cNvPr id="60438" name="Line 22"/>
          <p:cNvSpPr>
            <a:spLocks noChangeShapeType="1"/>
          </p:cNvSpPr>
          <p:nvPr/>
        </p:nvSpPr>
        <p:spPr bwMode="auto">
          <a:xfrm flipH="1" flipV="1">
            <a:off x="5638800" y="4343400"/>
            <a:ext cx="1143000" cy="914400"/>
          </a:xfrm>
          <a:prstGeom prst="line">
            <a:avLst/>
          </a:prstGeom>
          <a:noFill/>
          <a:ln w="9525">
            <a:solidFill>
              <a:schemeClr val="tx1"/>
            </a:solidFill>
            <a:round/>
            <a:headEnd/>
            <a:tailEnd type="triangle" w="med" len="med"/>
          </a:ln>
        </p:spPr>
        <p:txBody>
          <a:bodyPr/>
          <a:lstStyle/>
          <a:p>
            <a:endParaRPr lang="en-GB"/>
          </a:p>
        </p:txBody>
      </p:sp>
      <p:sp>
        <p:nvSpPr>
          <p:cNvPr id="60439" name="Line 23"/>
          <p:cNvSpPr>
            <a:spLocks noChangeShapeType="1"/>
          </p:cNvSpPr>
          <p:nvPr/>
        </p:nvSpPr>
        <p:spPr bwMode="auto">
          <a:xfrm flipH="1" flipV="1">
            <a:off x="6172200" y="4114800"/>
            <a:ext cx="990600" cy="762000"/>
          </a:xfrm>
          <a:prstGeom prst="line">
            <a:avLst/>
          </a:prstGeom>
          <a:noFill/>
          <a:ln w="9525">
            <a:solidFill>
              <a:schemeClr val="tx1"/>
            </a:solidFill>
            <a:round/>
            <a:headEnd/>
            <a:tailEnd type="triangle" w="med" len="med"/>
          </a:ln>
        </p:spPr>
        <p:txBody>
          <a:bodyPr/>
          <a:lstStyle/>
          <a:p>
            <a:endParaRPr lang="en-GB"/>
          </a:p>
        </p:txBody>
      </p:sp>
      <p:sp>
        <p:nvSpPr>
          <p:cNvPr id="60440" name="Line 24"/>
          <p:cNvSpPr>
            <a:spLocks noChangeShapeType="1"/>
          </p:cNvSpPr>
          <p:nvPr/>
        </p:nvSpPr>
        <p:spPr bwMode="auto">
          <a:xfrm flipH="1" flipV="1">
            <a:off x="6324600" y="3810000"/>
            <a:ext cx="457200" cy="304800"/>
          </a:xfrm>
          <a:prstGeom prst="line">
            <a:avLst/>
          </a:prstGeom>
          <a:noFill/>
          <a:ln w="9525">
            <a:solidFill>
              <a:schemeClr val="tx1"/>
            </a:solidFill>
            <a:round/>
            <a:headEnd/>
            <a:tailEnd type="triangle" w="med" len="med"/>
          </a:ln>
        </p:spPr>
        <p:txBody>
          <a:bodyPr/>
          <a:lstStyle/>
          <a:p>
            <a:endParaRPr lang="en-GB"/>
          </a:p>
        </p:txBody>
      </p:sp>
      <p:sp>
        <p:nvSpPr>
          <p:cNvPr id="60441" name="Line 25"/>
          <p:cNvSpPr>
            <a:spLocks noChangeShapeType="1"/>
          </p:cNvSpPr>
          <p:nvPr/>
        </p:nvSpPr>
        <p:spPr bwMode="auto">
          <a:xfrm flipH="1">
            <a:off x="6553200" y="3200400"/>
            <a:ext cx="914400" cy="0"/>
          </a:xfrm>
          <a:prstGeom prst="line">
            <a:avLst/>
          </a:prstGeom>
          <a:noFill/>
          <a:ln w="9525">
            <a:solidFill>
              <a:schemeClr val="tx1"/>
            </a:solidFill>
            <a:round/>
            <a:headEnd/>
            <a:tailEnd type="triangle" w="med" len="med"/>
          </a:ln>
        </p:spPr>
        <p:txBody>
          <a:bodyPr/>
          <a:lstStyle/>
          <a:p>
            <a:endParaRPr lang="en-GB"/>
          </a:p>
        </p:txBody>
      </p:sp>
      <p:sp>
        <p:nvSpPr>
          <p:cNvPr id="60442" name="Line 26"/>
          <p:cNvSpPr>
            <a:spLocks noChangeShapeType="1"/>
          </p:cNvSpPr>
          <p:nvPr/>
        </p:nvSpPr>
        <p:spPr bwMode="auto">
          <a:xfrm flipH="1">
            <a:off x="6324600" y="2514600"/>
            <a:ext cx="838200" cy="304800"/>
          </a:xfrm>
          <a:prstGeom prst="line">
            <a:avLst/>
          </a:prstGeom>
          <a:noFill/>
          <a:ln w="9525">
            <a:solidFill>
              <a:schemeClr val="tx1"/>
            </a:solidFill>
            <a:round/>
            <a:headEnd/>
            <a:tailEnd type="triangle" w="med" len="med"/>
          </a:ln>
        </p:spPr>
        <p:txBody>
          <a:bodyPr/>
          <a:lstStyle/>
          <a:p>
            <a:endParaRPr lang="en-GB"/>
          </a:p>
        </p:txBody>
      </p:sp>
      <p:sp>
        <p:nvSpPr>
          <p:cNvPr id="60443" name="Line 27"/>
          <p:cNvSpPr>
            <a:spLocks noChangeShapeType="1"/>
          </p:cNvSpPr>
          <p:nvPr/>
        </p:nvSpPr>
        <p:spPr bwMode="auto">
          <a:xfrm flipH="1">
            <a:off x="5867400" y="2133600"/>
            <a:ext cx="609600" cy="228600"/>
          </a:xfrm>
          <a:prstGeom prst="line">
            <a:avLst/>
          </a:prstGeom>
          <a:noFill/>
          <a:ln w="9525">
            <a:solidFill>
              <a:schemeClr val="tx1"/>
            </a:solidFill>
            <a:round/>
            <a:headEnd/>
            <a:tailEnd type="triangle" w="med" len="med"/>
          </a:ln>
        </p:spPr>
        <p:txBody>
          <a:bodyPr/>
          <a:lstStyle/>
          <a:p>
            <a:endParaRPr lang="en-GB"/>
          </a:p>
        </p:txBody>
      </p:sp>
      <p:sp>
        <p:nvSpPr>
          <p:cNvPr id="60444" name="Line 28"/>
          <p:cNvSpPr>
            <a:spLocks noChangeShapeType="1"/>
          </p:cNvSpPr>
          <p:nvPr/>
        </p:nvSpPr>
        <p:spPr bwMode="auto">
          <a:xfrm>
            <a:off x="4267200" y="1676400"/>
            <a:ext cx="152400" cy="457200"/>
          </a:xfrm>
          <a:prstGeom prst="line">
            <a:avLst/>
          </a:prstGeom>
          <a:noFill/>
          <a:ln w="9525">
            <a:solidFill>
              <a:schemeClr val="tx1"/>
            </a:solidFill>
            <a:round/>
            <a:headEnd/>
            <a:tailEnd type="triangle" w="med" len="med"/>
          </a:ln>
        </p:spPr>
        <p:txBody>
          <a:bodyPr/>
          <a:lstStyle/>
          <a:p>
            <a:endParaRPr lang="en-GB"/>
          </a:p>
        </p:txBody>
      </p:sp>
      <p:sp>
        <p:nvSpPr>
          <p:cNvPr id="60445" name="Line 29"/>
          <p:cNvSpPr>
            <a:spLocks noChangeShapeType="1"/>
          </p:cNvSpPr>
          <p:nvPr/>
        </p:nvSpPr>
        <p:spPr bwMode="auto">
          <a:xfrm>
            <a:off x="2743200" y="1981200"/>
            <a:ext cx="609600" cy="381000"/>
          </a:xfrm>
          <a:prstGeom prst="line">
            <a:avLst/>
          </a:prstGeom>
          <a:noFill/>
          <a:ln w="9525">
            <a:solidFill>
              <a:schemeClr val="tx1"/>
            </a:solidFill>
            <a:round/>
            <a:headEnd/>
            <a:tailEnd type="triangle" w="med" len="med"/>
          </a:ln>
        </p:spPr>
        <p:txBody>
          <a:bodyPr/>
          <a:lstStyle/>
          <a:p>
            <a:endParaRPr lang="en-GB"/>
          </a:p>
        </p:txBody>
      </p:sp>
      <p:sp>
        <p:nvSpPr>
          <p:cNvPr id="60446" name="Line 30"/>
          <p:cNvSpPr>
            <a:spLocks noChangeShapeType="1"/>
          </p:cNvSpPr>
          <p:nvPr/>
        </p:nvSpPr>
        <p:spPr bwMode="auto">
          <a:xfrm>
            <a:off x="2209800" y="2362200"/>
            <a:ext cx="533400" cy="304800"/>
          </a:xfrm>
          <a:prstGeom prst="line">
            <a:avLst/>
          </a:prstGeom>
          <a:noFill/>
          <a:ln w="9525">
            <a:solidFill>
              <a:schemeClr val="tx1"/>
            </a:solidFill>
            <a:round/>
            <a:headEnd/>
            <a:tailEnd type="triangle" w="med" len="med"/>
          </a:ln>
        </p:spPr>
        <p:txBody>
          <a:bodyPr/>
          <a:lstStyle/>
          <a:p>
            <a:endParaRPr lang="en-GB"/>
          </a:p>
        </p:txBody>
      </p:sp>
      <p:sp>
        <p:nvSpPr>
          <p:cNvPr id="60447" name="Line 31"/>
          <p:cNvSpPr>
            <a:spLocks noChangeShapeType="1"/>
          </p:cNvSpPr>
          <p:nvPr/>
        </p:nvSpPr>
        <p:spPr bwMode="auto">
          <a:xfrm flipV="1">
            <a:off x="1066800" y="2895600"/>
            <a:ext cx="1371600" cy="76200"/>
          </a:xfrm>
          <a:prstGeom prst="line">
            <a:avLst/>
          </a:prstGeom>
          <a:noFill/>
          <a:ln w="9525">
            <a:solidFill>
              <a:schemeClr val="tx1"/>
            </a:solidFill>
            <a:round/>
            <a:headEnd/>
            <a:tailEnd type="triangle" w="med" len="med"/>
          </a:ln>
        </p:spPr>
        <p:txBody>
          <a:bodyPr/>
          <a:lstStyle/>
          <a:p>
            <a:endParaRPr lang="en-GB"/>
          </a:p>
        </p:txBody>
      </p:sp>
      <p:sp>
        <p:nvSpPr>
          <p:cNvPr id="60448" name="Line 32"/>
          <p:cNvSpPr>
            <a:spLocks noChangeShapeType="1"/>
          </p:cNvSpPr>
          <p:nvPr/>
        </p:nvSpPr>
        <p:spPr bwMode="auto">
          <a:xfrm flipV="1">
            <a:off x="1752600" y="3429000"/>
            <a:ext cx="685800" cy="304800"/>
          </a:xfrm>
          <a:prstGeom prst="line">
            <a:avLst/>
          </a:prstGeom>
          <a:noFill/>
          <a:ln w="9525">
            <a:solidFill>
              <a:schemeClr val="tx1"/>
            </a:solidFill>
            <a:round/>
            <a:headEnd/>
            <a:tailEnd type="triangle" w="med" len="med"/>
          </a:ln>
        </p:spPr>
        <p:txBody>
          <a:bodyPr/>
          <a:lstStyle/>
          <a:p>
            <a:endParaRPr lang="en-GB"/>
          </a:p>
        </p:txBody>
      </p:sp>
      <p:sp>
        <p:nvSpPr>
          <p:cNvPr id="60449" name="Rectangle 33"/>
          <p:cNvSpPr>
            <a:spLocks noChangeArrowheads="1"/>
          </p:cNvSpPr>
          <p:nvPr/>
        </p:nvSpPr>
        <p:spPr bwMode="auto">
          <a:xfrm>
            <a:off x="2209800" y="76200"/>
            <a:ext cx="6248400" cy="1250950"/>
          </a:xfrm>
          <a:prstGeom prst="rect">
            <a:avLst/>
          </a:prstGeom>
          <a:noFill/>
          <a:ln w="9525">
            <a:noFill/>
            <a:miter lim="800000"/>
            <a:headEnd/>
            <a:tailEnd/>
          </a:ln>
        </p:spPr>
        <p:txBody>
          <a:bodyPr>
            <a:spAutoFit/>
          </a:bodyPr>
          <a:lstStyle/>
          <a:p>
            <a:pPr algn="ctr"/>
            <a:r>
              <a:rPr lang="en-GB" sz="3800">
                <a:latin typeface="Calibri" pitchFamily="34" charset="0"/>
              </a:rPr>
              <a:t>The dominant view is the</a:t>
            </a:r>
            <a:r>
              <a:rPr lang="en-GB" sz="3800" b="1">
                <a:latin typeface="Calibri" pitchFamily="34" charset="0"/>
              </a:rPr>
              <a:t> </a:t>
            </a:r>
          </a:p>
          <a:p>
            <a:pPr algn="ctr"/>
            <a:r>
              <a:rPr lang="en-GB" sz="3800" b="1" u="sng">
                <a:solidFill>
                  <a:srgbClr val="FF0000"/>
                </a:solidFill>
                <a:latin typeface="Calibri" pitchFamily="34" charset="0"/>
              </a:rPr>
              <a:t>Medical Model.</a:t>
            </a:r>
          </a:p>
        </p:txBody>
      </p:sp>
      <p:pic>
        <p:nvPicPr>
          <p:cNvPr id="60450" name="Picture 1" descr="X:\My Documents\My Pictures\RRDE Logo\rrlogo.gif"/>
          <p:cNvPicPr>
            <a:picLocks noChangeAspect="1" noChangeArrowheads="1"/>
          </p:cNvPicPr>
          <p:nvPr/>
        </p:nvPicPr>
        <p:blipFill>
          <a:blip r:embed="rId2" cstate="print"/>
          <a:srcRect/>
          <a:stretch>
            <a:fillRect/>
          </a:stretch>
        </p:blipFill>
        <p:spPr bwMode="auto">
          <a:xfrm>
            <a:off x="285750" y="285750"/>
            <a:ext cx="1674813"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1\dee\LOCALS~1\Temp\~AUT0104.bmp"/>
          <p:cNvPicPr>
            <a:picLocks noChangeAspect="1" noChangeArrowheads="1"/>
          </p:cNvPicPr>
          <p:nvPr/>
        </p:nvPicPr>
        <p:blipFill>
          <a:blip r:embed="rId2" cstate="print"/>
          <a:srcRect/>
          <a:stretch>
            <a:fillRect/>
          </a:stretch>
        </p:blipFill>
        <p:spPr bwMode="auto">
          <a:xfrm>
            <a:off x="114300" y="455613"/>
            <a:ext cx="4800600" cy="3300412"/>
          </a:xfrm>
          <a:prstGeom prst="rect">
            <a:avLst/>
          </a:prstGeom>
          <a:noFill/>
          <a:ln w="9525">
            <a:noFill/>
            <a:miter lim="800000"/>
            <a:headEnd/>
            <a:tailEnd/>
          </a:ln>
        </p:spPr>
      </p:pic>
      <p:pic>
        <p:nvPicPr>
          <p:cNvPr id="61443" name="Picture 3" descr="C:\DOCUME~1\dee\LOCALS~1\Temp\~AUT0025.bmp"/>
          <p:cNvPicPr>
            <a:picLocks noChangeAspect="1" noChangeArrowheads="1"/>
          </p:cNvPicPr>
          <p:nvPr/>
        </p:nvPicPr>
        <p:blipFill>
          <a:blip r:embed="rId3" cstate="print"/>
          <a:srcRect/>
          <a:stretch>
            <a:fillRect/>
          </a:stretch>
        </p:blipFill>
        <p:spPr bwMode="auto">
          <a:xfrm>
            <a:off x="5219700" y="0"/>
            <a:ext cx="3924300" cy="2770188"/>
          </a:xfrm>
          <a:prstGeom prst="rect">
            <a:avLst/>
          </a:prstGeom>
          <a:noFill/>
          <a:ln w="9525">
            <a:noFill/>
            <a:miter lim="800000"/>
            <a:headEnd/>
            <a:tailEnd/>
          </a:ln>
        </p:spPr>
      </p:pic>
      <p:sp>
        <p:nvSpPr>
          <p:cNvPr id="61444" name="WordArt 4"/>
          <p:cNvSpPr>
            <a:spLocks noChangeArrowheads="1" noChangeShapeType="1"/>
          </p:cNvSpPr>
          <p:nvPr/>
        </p:nvSpPr>
        <p:spPr bwMode="auto">
          <a:xfrm>
            <a:off x="990600" y="3200400"/>
            <a:ext cx="7610475" cy="874713"/>
          </a:xfrm>
          <a:prstGeom prst="rect">
            <a:avLst/>
          </a:prstGeom>
        </p:spPr>
        <p:txBody>
          <a:bodyPr wrap="none" fromWordArt="1">
            <a:prstTxWarp prst="textCascadeUp">
              <a:avLst>
                <a:gd name="adj" fmla="val 28569"/>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1">
                  <a:gsLst>
                    <a:gs pos="0">
                      <a:srgbClr val="FFE701"/>
                    </a:gs>
                    <a:gs pos="100000">
                      <a:srgbClr val="FE3E02"/>
                    </a:gs>
                  </a:gsLst>
                  <a:lin ang="5400000" scaled="1"/>
                </a:gradFill>
                <a:latin typeface="Impact"/>
              </a:rPr>
              <a:t>Disabled People Organise and Fight Back</a:t>
            </a:r>
          </a:p>
        </p:txBody>
      </p:sp>
      <p:pic>
        <p:nvPicPr>
          <p:cNvPr id="61445" name="Picture 5" descr="C:\DOCUME~1\dee\LOCALS~1\Temp\~AUT0053.bmp"/>
          <p:cNvPicPr>
            <a:picLocks noChangeAspect="1" noChangeArrowheads="1"/>
          </p:cNvPicPr>
          <p:nvPr/>
        </p:nvPicPr>
        <p:blipFill>
          <a:blip r:embed="rId4" cstate="print"/>
          <a:srcRect/>
          <a:stretch>
            <a:fillRect/>
          </a:stretch>
        </p:blipFill>
        <p:spPr bwMode="auto">
          <a:xfrm>
            <a:off x="2286000" y="4240213"/>
            <a:ext cx="4419600" cy="2617787"/>
          </a:xfrm>
          <a:prstGeom prst="rect">
            <a:avLst/>
          </a:prstGeom>
          <a:noFill/>
          <a:ln w="9525">
            <a:noFill/>
            <a:miter lim="800000"/>
            <a:headEnd/>
            <a:tailEnd/>
          </a:ln>
        </p:spPr>
      </p:pic>
      <p:pic>
        <p:nvPicPr>
          <p:cNvPr id="61446" name="Picture 6"/>
          <p:cNvPicPr>
            <a:picLocks noChangeAspect="1" noChangeArrowheads="1"/>
          </p:cNvPicPr>
          <p:nvPr/>
        </p:nvPicPr>
        <p:blipFill>
          <a:blip r:embed="rId5" cstate="print"/>
          <a:srcRect/>
          <a:stretch>
            <a:fillRect/>
          </a:stretch>
        </p:blipFill>
        <p:spPr bwMode="auto">
          <a:xfrm>
            <a:off x="6630988" y="3886200"/>
            <a:ext cx="2513012" cy="2981325"/>
          </a:xfrm>
          <a:prstGeom prst="rect">
            <a:avLst/>
          </a:prstGeom>
          <a:noFill/>
          <a:ln w="9525">
            <a:noFill/>
            <a:miter lim="800000"/>
            <a:headEnd/>
            <a:tailEnd/>
          </a:ln>
        </p:spPr>
      </p:pic>
      <p:pic>
        <p:nvPicPr>
          <p:cNvPr id="61447" name="Picture 8" descr="C:\DOCUME~1\dee\LOCALS~1\Temp\~AUT0075.bmp"/>
          <p:cNvPicPr>
            <a:picLocks noChangeAspect="1" noChangeArrowheads="1"/>
          </p:cNvPicPr>
          <p:nvPr/>
        </p:nvPicPr>
        <p:blipFill>
          <a:blip r:embed="rId6" cstate="print"/>
          <a:srcRect/>
          <a:stretch>
            <a:fillRect/>
          </a:stretch>
        </p:blipFill>
        <p:spPr bwMode="auto">
          <a:xfrm>
            <a:off x="0" y="4191000"/>
            <a:ext cx="2400300" cy="1798638"/>
          </a:xfrm>
          <a:prstGeom prst="rect">
            <a:avLst/>
          </a:prstGeom>
          <a:noFill/>
          <a:ln w="9525">
            <a:noFill/>
            <a:miter lim="800000"/>
            <a:headEnd/>
            <a:tailEnd/>
          </a:ln>
        </p:spPr>
      </p:pic>
      <p:sp>
        <p:nvSpPr>
          <p:cNvPr id="61448" name="Text Box 9"/>
          <p:cNvSpPr txBox="1">
            <a:spLocks noChangeArrowheads="1"/>
          </p:cNvSpPr>
          <p:nvPr/>
        </p:nvSpPr>
        <p:spPr bwMode="auto">
          <a:xfrm>
            <a:off x="4724400" y="2438400"/>
            <a:ext cx="2514600" cy="571500"/>
          </a:xfrm>
          <a:prstGeom prst="rect">
            <a:avLst/>
          </a:prstGeom>
          <a:solidFill>
            <a:srgbClr val="FFFFFF"/>
          </a:solidFill>
          <a:ln w="9525">
            <a:solidFill>
              <a:srgbClr val="000000"/>
            </a:solidFill>
            <a:miter lim="800000"/>
            <a:headEnd/>
            <a:tailEnd/>
          </a:ln>
        </p:spPr>
        <p:txBody>
          <a:bodyPr/>
          <a:lstStyle/>
          <a:p>
            <a:pPr eaLnBrk="0" hangingPunct="0"/>
            <a:r>
              <a:rPr lang="en-US" sz="1600">
                <a:latin typeface="Lucida Sans Unicode" pitchFamily="34" charset="0"/>
              </a:rPr>
              <a:t>British Council  Disabled People  1972</a:t>
            </a:r>
          </a:p>
        </p:txBody>
      </p:sp>
      <p:sp>
        <p:nvSpPr>
          <p:cNvPr id="61449" name="Text Box 10"/>
          <p:cNvSpPr txBox="1">
            <a:spLocks noChangeArrowheads="1"/>
          </p:cNvSpPr>
          <p:nvPr/>
        </p:nvSpPr>
        <p:spPr bwMode="auto">
          <a:xfrm>
            <a:off x="0" y="5943600"/>
            <a:ext cx="2362200" cy="914400"/>
          </a:xfrm>
          <a:prstGeom prst="rect">
            <a:avLst/>
          </a:prstGeom>
          <a:solidFill>
            <a:srgbClr val="FFFFFF"/>
          </a:solidFill>
          <a:ln w="9525">
            <a:solidFill>
              <a:srgbClr val="000000"/>
            </a:solidFill>
            <a:miter lim="800000"/>
            <a:headEnd/>
            <a:tailEnd/>
          </a:ln>
        </p:spPr>
        <p:txBody>
          <a:bodyPr/>
          <a:lstStyle/>
          <a:p>
            <a:pPr eaLnBrk="0" hangingPunct="0"/>
            <a:r>
              <a:rPr lang="en-US" sz="1600">
                <a:latin typeface="Lucida Sans Unicode" pitchFamily="34" charset="0"/>
              </a:rPr>
              <a:t>People First- People with learning Difficulties 1984</a:t>
            </a:r>
          </a:p>
        </p:txBody>
      </p:sp>
      <p:sp>
        <p:nvSpPr>
          <p:cNvPr id="61450" name="Text Box 11"/>
          <p:cNvSpPr txBox="1">
            <a:spLocks noChangeArrowheads="1"/>
          </p:cNvSpPr>
          <p:nvPr/>
        </p:nvSpPr>
        <p:spPr bwMode="auto">
          <a:xfrm>
            <a:off x="0" y="0"/>
            <a:ext cx="5029200" cy="838200"/>
          </a:xfrm>
          <a:prstGeom prst="rect">
            <a:avLst/>
          </a:prstGeom>
          <a:solidFill>
            <a:srgbClr val="FFFFFF"/>
          </a:solidFill>
          <a:ln w="9525">
            <a:solidFill>
              <a:srgbClr val="000000"/>
            </a:solidFill>
            <a:miter lim="800000"/>
            <a:headEnd/>
            <a:tailEnd/>
          </a:ln>
        </p:spPr>
        <p:txBody>
          <a:bodyPr/>
          <a:lstStyle/>
          <a:p>
            <a:pPr eaLnBrk="0" hangingPunct="0"/>
            <a:r>
              <a:rPr lang="en-US" sz="1600"/>
              <a:t>1920, 1933, 1947 Demonstration for the Right to Work and for decent wages and conditions for Blind Workers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600200" y="76200"/>
            <a:ext cx="7467600" cy="1250950"/>
          </a:xfrm>
          <a:prstGeom prst="rect">
            <a:avLst/>
          </a:prstGeom>
          <a:noFill/>
          <a:ln w="9525">
            <a:noFill/>
            <a:miter lim="800000"/>
            <a:headEnd/>
            <a:tailEnd/>
          </a:ln>
        </p:spPr>
        <p:txBody>
          <a:bodyPr>
            <a:spAutoFit/>
          </a:bodyPr>
          <a:lstStyle/>
          <a:p>
            <a:pPr algn="ctr"/>
            <a:r>
              <a:rPr lang="en-GB" sz="3800">
                <a:latin typeface="Calibri" pitchFamily="34" charset="0"/>
              </a:rPr>
              <a:t>The</a:t>
            </a:r>
            <a:r>
              <a:rPr lang="en-GB" sz="3800" b="1">
                <a:latin typeface="Calibri" pitchFamily="34" charset="0"/>
              </a:rPr>
              <a:t> </a:t>
            </a:r>
            <a:r>
              <a:rPr lang="en-GB" sz="3800" b="1" u="sng">
                <a:solidFill>
                  <a:srgbClr val="FF0000"/>
                </a:solidFill>
                <a:latin typeface="Calibri" pitchFamily="34" charset="0"/>
              </a:rPr>
              <a:t>Social Model</a:t>
            </a:r>
            <a:r>
              <a:rPr lang="en-GB" sz="3800" b="1">
                <a:solidFill>
                  <a:srgbClr val="FF0000"/>
                </a:solidFill>
                <a:latin typeface="Calibri" pitchFamily="34" charset="0"/>
              </a:rPr>
              <a:t> </a:t>
            </a:r>
            <a:r>
              <a:rPr lang="en-GB" sz="3800">
                <a:latin typeface="Calibri" pitchFamily="34" charset="0"/>
              </a:rPr>
              <a:t>of disablement focuses on the barriers</a:t>
            </a:r>
          </a:p>
        </p:txBody>
      </p:sp>
      <p:sp>
        <p:nvSpPr>
          <p:cNvPr id="62467" name="Oval 3"/>
          <p:cNvSpPr>
            <a:spLocks noChangeArrowheads="1"/>
          </p:cNvSpPr>
          <p:nvPr/>
        </p:nvSpPr>
        <p:spPr bwMode="auto">
          <a:xfrm>
            <a:off x="1981200" y="2209800"/>
            <a:ext cx="4876800" cy="2819400"/>
          </a:xfrm>
          <a:prstGeom prst="ellipse">
            <a:avLst/>
          </a:prstGeom>
          <a:solidFill>
            <a:srgbClr val="CCFF33"/>
          </a:solidFill>
          <a:ln w="9525">
            <a:solidFill>
              <a:schemeClr val="tx1"/>
            </a:solidFill>
            <a:round/>
            <a:headEnd/>
            <a:tailEnd/>
          </a:ln>
        </p:spPr>
        <p:txBody>
          <a:bodyPr wrap="none" anchor="ctr"/>
          <a:lstStyle/>
          <a:p>
            <a:pPr algn="ctr"/>
            <a:endParaRPr lang="en-US" sz="2400">
              <a:latin typeface="Calibri" pitchFamily="34" charset="0"/>
            </a:endParaRPr>
          </a:p>
        </p:txBody>
      </p:sp>
      <p:sp>
        <p:nvSpPr>
          <p:cNvPr id="62468" name="WordArt 4"/>
          <p:cNvSpPr>
            <a:spLocks noChangeArrowheads="1" noChangeShapeType="1" noTextEdit="1"/>
          </p:cNvSpPr>
          <p:nvPr/>
        </p:nvSpPr>
        <p:spPr bwMode="auto">
          <a:xfrm>
            <a:off x="2438400" y="2819400"/>
            <a:ext cx="3886200" cy="1828800"/>
          </a:xfrm>
          <a:prstGeom prst="rect">
            <a:avLst/>
          </a:prstGeom>
        </p:spPr>
        <p:txBody>
          <a:bodyPr wrap="none" fromWordArt="1">
            <a:prstTxWarp prst="textCanDown">
              <a:avLst>
                <a:gd name="adj" fmla="val 17102"/>
              </a:avLst>
            </a:prstTxWarp>
          </a:bodyPr>
          <a:lstStyle/>
          <a:p>
            <a:pPr algn="dist"/>
            <a:r>
              <a:rPr lang="en-GB" b="1" kern="10">
                <a:ln w="9525">
                  <a:solidFill>
                    <a:srgbClr val="000000"/>
                  </a:solidFill>
                  <a:round/>
                  <a:headEnd/>
                  <a:tailEnd/>
                </a:ln>
                <a:solidFill>
                  <a:srgbClr val="000000"/>
                </a:solidFill>
                <a:latin typeface="Arial"/>
                <a:cs typeface="Arial"/>
              </a:rPr>
              <a:t>THE STRUCTURES WITHIN</a:t>
            </a:r>
          </a:p>
          <a:p>
            <a:pPr algn="dist"/>
            <a:r>
              <a:rPr lang="en-GB" b="1" kern="10">
                <a:ln w="9525">
                  <a:solidFill>
                    <a:srgbClr val="000000"/>
                  </a:solidFill>
                  <a:round/>
                  <a:headEnd/>
                  <a:tailEnd/>
                </a:ln>
                <a:solidFill>
                  <a:srgbClr val="000000"/>
                </a:solidFill>
                <a:latin typeface="Arial"/>
                <a:cs typeface="Arial"/>
              </a:rPr>
              <a:t>SOCIETY ARE THE PROBLEM</a:t>
            </a:r>
          </a:p>
        </p:txBody>
      </p:sp>
      <p:sp>
        <p:nvSpPr>
          <p:cNvPr id="62469" name="Rectangle 5"/>
          <p:cNvSpPr>
            <a:spLocks noChangeArrowheads="1"/>
          </p:cNvSpPr>
          <p:nvPr/>
        </p:nvSpPr>
        <p:spPr bwMode="auto">
          <a:xfrm>
            <a:off x="0" y="6003925"/>
            <a:ext cx="9144000" cy="854075"/>
          </a:xfrm>
          <a:prstGeom prst="rect">
            <a:avLst/>
          </a:prstGeom>
          <a:noFill/>
          <a:ln w="9525">
            <a:noFill/>
            <a:miter lim="800000"/>
            <a:headEnd/>
            <a:tailEnd/>
          </a:ln>
        </p:spPr>
        <p:txBody>
          <a:bodyPr>
            <a:spAutoFit/>
          </a:bodyPr>
          <a:lstStyle/>
          <a:p>
            <a:pPr algn="ctr"/>
            <a:r>
              <a:rPr lang="en-GB" sz="2500" b="1">
                <a:latin typeface="Calibri" pitchFamily="34" charset="0"/>
              </a:rPr>
              <a:t>DISABLED PEOPLE AS ACTIVE FIGHTERS FOR EQUALITY</a:t>
            </a:r>
          </a:p>
          <a:p>
            <a:pPr algn="ctr" eaLnBrk="0" hangingPunct="0"/>
            <a:r>
              <a:rPr lang="en-GB" sz="2500" b="1">
                <a:latin typeface="Calibri" pitchFamily="34" charset="0"/>
              </a:rPr>
              <a:t> WORKING IN PARTNERSHIP WITH ALLIES.</a:t>
            </a:r>
            <a:r>
              <a:rPr lang="en-GB" sz="2500">
                <a:latin typeface="Calibri" pitchFamily="34" charset="0"/>
              </a:rPr>
              <a:t> </a:t>
            </a:r>
          </a:p>
        </p:txBody>
      </p:sp>
      <p:sp>
        <p:nvSpPr>
          <p:cNvPr id="62470" name="Rectangle 6"/>
          <p:cNvSpPr>
            <a:spLocks noChangeArrowheads="1"/>
          </p:cNvSpPr>
          <p:nvPr/>
        </p:nvSpPr>
        <p:spPr bwMode="auto">
          <a:xfrm>
            <a:off x="1600200" y="1295400"/>
            <a:ext cx="2895600" cy="762000"/>
          </a:xfrm>
          <a:prstGeom prst="rect">
            <a:avLst/>
          </a:prstGeom>
          <a:noFill/>
          <a:ln w="9525">
            <a:noFill/>
            <a:miter lim="800000"/>
            <a:headEnd/>
            <a:tailEnd/>
          </a:ln>
        </p:spPr>
        <p:txBody>
          <a:bodyPr>
            <a:spAutoFit/>
          </a:bodyPr>
          <a:lstStyle/>
          <a:p>
            <a:pPr algn="ctr"/>
            <a:r>
              <a:rPr lang="en-GB" sz="2200" b="1">
                <a:latin typeface="Calibri" pitchFamily="34" charset="0"/>
              </a:rPr>
              <a:t>LACK OF USEFUL EDUCATION</a:t>
            </a:r>
            <a:r>
              <a:rPr lang="en-GB" sz="2200">
                <a:latin typeface="Calibri" pitchFamily="34" charset="0"/>
              </a:rPr>
              <a:t> </a:t>
            </a:r>
          </a:p>
        </p:txBody>
      </p:sp>
      <p:sp>
        <p:nvSpPr>
          <p:cNvPr id="62471" name="Rectangle 7"/>
          <p:cNvSpPr>
            <a:spLocks noChangeArrowheads="1"/>
          </p:cNvSpPr>
          <p:nvPr/>
        </p:nvSpPr>
        <p:spPr bwMode="auto">
          <a:xfrm>
            <a:off x="-76200" y="1905000"/>
            <a:ext cx="2514600" cy="1096963"/>
          </a:xfrm>
          <a:prstGeom prst="rect">
            <a:avLst/>
          </a:prstGeom>
          <a:noFill/>
          <a:ln w="9525">
            <a:noFill/>
            <a:miter lim="800000"/>
            <a:headEnd/>
            <a:tailEnd/>
          </a:ln>
        </p:spPr>
        <p:txBody>
          <a:bodyPr>
            <a:spAutoFit/>
          </a:bodyPr>
          <a:lstStyle/>
          <a:p>
            <a:pPr algn="ctr"/>
            <a:r>
              <a:rPr lang="en-GB" sz="2200" b="1">
                <a:latin typeface="Calibri" pitchFamily="34" charset="0"/>
              </a:rPr>
              <a:t>INACCESSIBLE ENVIRONMENT</a:t>
            </a:r>
            <a:r>
              <a:rPr lang="en-GB" sz="2200" b="1">
                <a:latin typeface="Tahoma" pitchFamily="34" charset="0"/>
              </a:rPr>
              <a:t>	</a:t>
            </a:r>
            <a:r>
              <a:rPr lang="en-GB" sz="2200">
                <a:latin typeface="Times New Roman" pitchFamily="18" charset="0"/>
              </a:rPr>
              <a:t> </a:t>
            </a:r>
          </a:p>
        </p:txBody>
      </p:sp>
      <p:sp>
        <p:nvSpPr>
          <p:cNvPr id="62472" name="Rectangle 8"/>
          <p:cNvSpPr>
            <a:spLocks noChangeArrowheads="1"/>
          </p:cNvSpPr>
          <p:nvPr/>
        </p:nvSpPr>
        <p:spPr bwMode="auto">
          <a:xfrm>
            <a:off x="0" y="3276600"/>
            <a:ext cx="1981200" cy="427038"/>
          </a:xfrm>
          <a:prstGeom prst="rect">
            <a:avLst/>
          </a:prstGeom>
          <a:noFill/>
          <a:ln w="9525">
            <a:noFill/>
            <a:miter lim="800000"/>
            <a:headEnd/>
            <a:tailEnd/>
          </a:ln>
        </p:spPr>
        <p:txBody>
          <a:bodyPr>
            <a:spAutoFit/>
          </a:bodyPr>
          <a:lstStyle/>
          <a:p>
            <a:r>
              <a:rPr lang="en-GB" sz="2200" b="1">
                <a:latin typeface="Calibri" pitchFamily="34" charset="0"/>
              </a:rPr>
              <a:t>DE-VALUING </a:t>
            </a:r>
          </a:p>
        </p:txBody>
      </p:sp>
      <p:sp>
        <p:nvSpPr>
          <p:cNvPr id="62473" name="Rectangle 9"/>
          <p:cNvSpPr>
            <a:spLocks noChangeArrowheads="1"/>
          </p:cNvSpPr>
          <p:nvPr/>
        </p:nvSpPr>
        <p:spPr bwMode="auto">
          <a:xfrm>
            <a:off x="0" y="4495800"/>
            <a:ext cx="1981200" cy="427038"/>
          </a:xfrm>
          <a:prstGeom prst="rect">
            <a:avLst/>
          </a:prstGeom>
          <a:noFill/>
          <a:ln w="9525">
            <a:noFill/>
            <a:miter lim="800000"/>
            <a:headEnd/>
            <a:tailEnd/>
          </a:ln>
        </p:spPr>
        <p:txBody>
          <a:bodyPr>
            <a:spAutoFit/>
          </a:bodyPr>
          <a:lstStyle/>
          <a:p>
            <a:pPr algn="ctr"/>
            <a:r>
              <a:rPr lang="en-GB" sz="2200" b="1">
                <a:latin typeface="Calibri" pitchFamily="34" charset="0"/>
              </a:rPr>
              <a:t>PREJUDICE </a:t>
            </a:r>
          </a:p>
        </p:txBody>
      </p:sp>
      <p:sp>
        <p:nvSpPr>
          <p:cNvPr id="62474" name="Text Box 10"/>
          <p:cNvSpPr txBox="1">
            <a:spLocks noChangeArrowheads="1"/>
          </p:cNvSpPr>
          <p:nvPr/>
        </p:nvSpPr>
        <p:spPr bwMode="auto">
          <a:xfrm>
            <a:off x="5257800" y="5181600"/>
            <a:ext cx="28194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INACCESSIBLE INFORMATION</a:t>
            </a:r>
          </a:p>
        </p:txBody>
      </p:sp>
      <p:sp>
        <p:nvSpPr>
          <p:cNvPr id="62475" name="Text Box 11"/>
          <p:cNvSpPr txBox="1">
            <a:spLocks noChangeArrowheads="1"/>
          </p:cNvSpPr>
          <p:nvPr/>
        </p:nvSpPr>
        <p:spPr bwMode="auto">
          <a:xfrm>
            <a:off x="685800" y="5105400"/>
            <a:ext cx="26670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INACCESIBLE TRANSPORT</a:t>
            </a:r>
          </a:p>
        </p:txBody>
      </p:sp>
      <p:sp>
        <p:nvSpPr>
          <p:cNvPr id="62476" name="Text Box 12"/>
          <p:cNvSpPr txBox="1">
            <a:spLocks noChangeArrowheads="1"/>
          </p:cNvSpPr>
          <p:nvPr/>
        </p:nvSpPr>
        <p:spPr bwMode="auto">
          <a:xfrm>
            <a:off x="6781800" y="4191000"/>
            <a:ext cx="2362200" cy="1096963"/>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‘BELIEF’ IN THE MEDICAL MODEL</a:t>
            </a:r>
          </a:p>
        </p:txBody>
      </p:sp>
      <p:sp>
        <p:nvSpPr>
          <p:cNvPr id="62477" name="Text Box 13"/>
          <p:cNvSpPr txBox="1">
            <a:spLocks noChangeArrowheads="1"/>
          </p:cNvSpPr>
          <p:nvPr/>
        </p:nvSpPr>
        <p:spPr bwMode="auto">
          <a:xfrm>
            <a:off x="7467600" y="3276600"/>
            <a:ext cx="1524000" cy="427038"/>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POVERTY</a:t>
            </a:r>
          </a:p>
        </p:txBody>
      </p:sp>
      <p:sp>
        <p:nvSpPr>
          <p:cNvPr id="62478" name="Text Box 14"/>
          <p:cNvSpPr txBox="1">
            <a:spLocks noChangeArrowheads="1"/>
          </p:cNvSpPr>
          <p:nvPr/>
        </p:nvSpPr>
        <p:spPr bwMode="auto">
          <a:xfrm>
            <a:off x="6553200" y="1981200"/>
            <a:ext cx="23622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SEGREGATED SERVICES</a:t>
            </a:r>
          </a:p>
        </p:txBody>
      </p:sp>
      <p:sp>
        <p:nvSpPr>
          <p:cNvPr id="62479" name="Text Box 15"/>
          <p:cNvSpPr txBox="1">
            <a:spLocks noChangeArrowheads="1"/>
          </p:cNvSpPr>
          <p:nvPr/>
        </p:nvSpPr>
        <p:spPr bwMode="auto">
          <a:xfrm>
            <a:off x="4648200" y="1295400"/>
            <a:ext cx="3124200" cy="762000"/>
          </a:xfrm>
          <a:prstGeom prst="rect">
            <a:avLst/>
          </a:prstGeom>
          <a:noFill/>
          <a:ln w="9525">
            <a:noFill/>
            <a:miter lim="800000"/>
            <a:headEnd/>
            <a:tailEnd/>
          </a:ln>
        </p:spPr>
        <p:txBody>
          <a:bodyPr>
            <a:spAutoFit/>
          </a:bodyPr>
          <a:lstStyle/>
          <a:p>
            <a:pPr algn="ctr">
              <a:spcBef>
                <a:spcPct val="50000"/>
              </a:spcBef>
            </a:pPr>
            <a:r>
              <a:rPr lang="en-GB" sz="2200" b="1">
                <a:latin typeface="Calibri" pitchFamily="34" charset="0"/>
              </a:rPr>
              <a:t>DISCRIMINATION IN EMPLOYMENT</a:t>
            </a:r>
          </a:p>
        </p:txBody>
      </p:sp>
      <p:sp>
        <p:nvSpPr>
          <p:cNvPr id="62480" name="Line 16"/>
          <p:cNvSpPr>
            <a:spLocks noChangeShapeType="1"/>
          </p:cNvSpPr>
          <p:nvPr/>
        </p:nvSpPr>
        <p:spPr bwMode="auto">
          <a:xfrm>
            <a:off x="1447800" y="2667000"/>
            <a:ext cx="685800" cy="304800"/>
          </a:xfrm>
          <a:prstGeom prst="line">
            <a:avLst/>
          </a:prstGeom>
          <a:noFill/>
          <a:ln w="9525">
            <a:solidFill>
              <a:schemeClr val="tx1"/>
            </a:solidFill>
            <a:round/>
            <a:headEnd/>
            <a:tailEnd type="triangle" w="med" len="med"/>
          </a:ln>
        </p:spPr>
        <p:txBody>
          <a:bodyPr/>
          <a:lstStyle/>
          <a:p>
            <a:endParaRPr lang="en-GB"/>
          </a:p>
        </p:txBody>
      </p:sp>
      <p:sp>
        <p:nvSpPr>
          <p:cNvPr id="62481" name="Line 17"/>
          <p:cNvSpPr>
            <a:spLocks noChangeShapeType="1"/>
          </p:cNvSpPr>
          <p:nvPr/>
        </p:nvSpPr>
        <p:spPr bwMode="auto">
          <a:xfrm>
            <a:off x="1295400" y="3657600"/>
            <a:ext cx="685800" cy="152400"/>
          </a:xfrm>
          <a:prstGeom prst="line">
            <a:avLst/>
          </a:prstGeom>
          <a:noFill/>
          <a:ln w="9525">
            <a:solidFill>
              <a:schemeClr val="tx1"/>
            </a:solidFill>
            <a:round/>
            <a:headEnd/>
            <a:tailEnd type="triangle" w="med" len="med"/>
          </a:ln>
        </p:spPr>
        <p:txBody>
          <a:bodyPr/>
          <a:lstStyle/>
          <a:p>
            <a:endParaRPr lang="en-GB"/>
          </a:p>
        </p:txBody>
      </p:sp>
      <p:sp>
        <p:nvSpPr>
          <p:cNvPr id="62482" name="Line 18"/>
          <p:cNvSpPr>
            <a:spLocks noChangeShapeType="1"/>
          </p:cNvSpPr>
          <p:nvPr/>
        </p:nvSpPr>
        <p:spPr bwMode="auto">
          <a:xfrm flipV="1">
            <a:off x="1295400" y="4114800"/>
            <a:ext cx="762000" cy="381000"/>
          </a:xfrm>
          <a:prstGeom prst="line">
            <a:avLst/>
          </a:prstGeom>
          <a:noFill/>
          <a:ln w="9525">
            <a:solidFill>
              <a:schemeClr val="tx1"/>
            </a:solidFill>
            <a:round/>
            <a:headEnd/>
            <a:tailEnd type="triangle" w="med" len="med"/>
          </a:ln>
        </p:spPr>
        <p:txBody>
          <a:bodyPr/>
          <a:lstStyle/>
          <a:p>
            <a:endParaRPr lang="en-GB"/>
          </a:p>
        </p:txBody>
      </p:sp>
      <p:sp>
        <p:nvSpPr>
          <p:cNvPr id="62483" name="Line 19"/>
          <p:cNvSpPr>
            <a:spLocks noChangeShapeType="1"/>
          </p:cNvSpPr>
          <p:nvPr/>
        </p:nvSpPr>
        <p:spPr bwMode="auto">
          <a:xfrm flipV="1">
            <a:off x="2209800" y="4724400"/>
            <a:ext cx="609600" cy="381000"/>
          </a:xfrm>
          <a:prstGeom prst="line">
            <a:avLst/>
          </a:prstGeom>
          <a:noFill/>
          <a:ln w="9525">
            <a:solidFill>
              <a:schemeClr val="tx1"/>
            </a:solidFill>
            <a:round/>
            <a:headEnd/>
            <a:tailEnd type="triangle" w="med" len="med"/>
          </a:ln>
        </p:spPr>
        <p:txBody>
          <a:bodyPr/>
          <a:lstStyle/>
          <a:p>
            <a:endParaRPr lang="en-GB"/>
          </a:p>
        </p:txBody>
      </p:sp>
      <p:sp>
        <p:nvSpPr>
          <p:cNvPr id="62484" name="Line 20"/>
          <p:cNvSpPr>
            <a:spLocks noChangeShapeType="1"/>
          </p:cNvSpPr>
          <p:nvPr/>
        </p:nvSpPr>
        <p:spPr bwMode="auto">
          <a:xfrm flipH="1" flipV="1">
            <a:off x="5410200" y="4953000"/>
            <a:ext cx="990600" cy="304800"/>
          </a:xfrm>
          <a:prstGeom prst="line">
            <a:avLst/>
          </a:prstGeom>
          <a:noFill/>
          <a:ln w="9525">
            <a:solidFill>
              <a:schemeClr val="tx1"/>
            </a:solidFill>
            <a:round/>
            <a:headEnd/>
            <a:tailEnd type="triangle" w="med" len="med"/>
          </a:ln>
        </p:spPr>
        <p:txBody>
          <a:bodyPr/>
          <a:lstStyle/>
          <a:p>
            <a:endParaRPr lang="en-GB"/>
          </a:p>
        </p:txBody>
      </p:sp>
      <p:sp>
        <p:nvSpPr>
          <p:cNvPr id="62485" name="Line 21"/>
          <p:cNvSpPr>
            <a:spLocks noChangeShapeType="1"/>
          </p:cNvSpPr>
          <p:nvPr/>
        </p:nvSpPr>
        <p:spPr bwMode="auto">
          <a:xfrm flipH="1" flipV="1">
            <a:off x="6629400" y="4343400"/>
            <a:ext cx="609600" cy="457200"/>
          </a:xfrm>
          <a:prstGeom prst="line">
            <a:avLst/>
          </a:prstGeom>
          <a:noFill/>
          <a:ln w="9525">
            <a:solidFill>
              <a:schemeClr val="tx1"/>
            </a:solidFill>
            <a:round/>
            <a:headEnd/>
            <a:tailEnd type="triangle" w="med" len="med"/>
          </a:ln>
        </p:spPr>
        <p:txBody>
          <a:bodyPr/>
          <a:lstStyle/>
          <a:p>
            <a:endParaRPr lang="en-GB"/>
          </a:p>
        </p:txBody>
      </p:sp>
      <p:sp>
        <p:nvSpPr>
          <p:cNvPr id="62486" name="Line 22"/>
          <p:cNvSpPr>
            <a:spLocks noChangeShapeType="1"/>
          </p:cNvSpPr>
          <p:nvPr/>
        </p:nvSpPr>
        <p:spPr bwMode="auto">
          <a:xfrm flipH="1">
            <a:off x="6934200" y="3505200"/>
            <a:ext cx="609600" cy="0"/>
          </a:xfrm>
          <a:prstGeom prst="line">
            <a:avLst/>
          </a:prstGeom>
          <a:noFill/>
          <a:ln w="9525">
            <a:solidFill>
              <a:schemeClr val="tx1"/>
            </a:solidFill>
            <a:round/>
            <a:headEnd/>
            <a:tailEnd type="triangle" w="med" len="med"/>
          </a:ln>
        </p:spPr>
        <p:txBody>
          <a:bodyPr/>
          <a:lstStyle/>
          <a:p>
            <a:endParaRPr lang="en-GB"/>
          </a:p>
        </p:txBody>
      </p:sp>
      <p:sp>
        <p:nvSpPr>
          <p:cNvPr id="62487" name="Line 23"/>
          <p:cNvSpPr>
            <a:spLocks noChangeShapeType="1"/>
          </p:cNvSpPr>
          <p:nvPr/>
        </p:nvSpPr>
        <p:spPr bwMode="auto">
          <a:xfrm flipH="1">
            <a:off x="6553200" y="2667000"/>
            <a:ext cx="762000" cy="228600"/>
          </a:xfrm>
          <a:prstGeom prst="line">
            <a:avLst/>
          </a:prstGeom>
          <a:noFill/>
          <a:ln w="9525">
            <a:solidFill>
              <a:schemeClr val="tx1"/>
            </a:solidFill>
            <a:round/>
            <a:headEnd/>
            <a:tailEnd type="triangle" w="med" len="med"/>
          </a:ln>
        </p:spPr>
        <p:txBody>
          <a:bodyPr/>
          <a:lstStyle/>
          <a:p>
            <a:endParaRPr lang="en-GB"/>
          </a:p>
        </p:txBody>
      </p:sp>
      <p:sp>
        <p:nvSpPr>
          <p:cNvPr id="62488" name="Line 24"/>
          <p:cNvSpPr>
            <a:spLocks noChangeShapeType="1"/>
          </p:cNvSpPr>
          <p:nvPr/>
        </p:nvSpPr>
        <p:spPr bwMode="auto">
          <a:xfrm flipH="1">
            <a:off x="5638800" y="1981200"/>
            <a:ext cx="381000" cy="381000"/>
          </a:xfrm>
          <a:prstGeom prst="line">
            <a:avLst/>
          </a:prstGeom>
          <a:noFill/>
          <a:ln w="9525">
            <a:solidFill>
              <a:schemeClr val="tx1"/>
            </a:solidFill>
            <a:round/>
            <a:headEnd/>
            <a:tailEnd type="triangle" w="med" len="med"/>
          </a:ln>
        </p:spPr>
        <p:txBody>
          <a:bodyPr/>
          <a:lstStyle/>
          <a:p>
            <a:endParaRPr lang="en-GB"/>
          </a:p>
        </p:txBody>
      </p:sp>
      <p:sp>
        <p:nvSpPr>
          <p:cNvPr id="62489" name="Line 25"/>
          <p:cNvSpPr>
            <a:spLocks noChangeShapeType="1"/>
          </p:cNvSpPr>
          <p:nvPr/>
        </p:nvSpPr>
        <p:spPr bwMode="auto">
          <a:xfrm>
            <a:off x="3124200" y="1981200"/>
            <a:ext cx="381000" cy="304800"/>
          </a:xfrm>
          <a:prstGeom prst="line">
            <a:avLst/>
          </a:prstGeom>
          <a:noFill/>
          <a:ln w="9525">
            <a:solidFill>
              <a:schemeClr val="tx1"/>
            </a:solidFill>
            <a:round/>
            <a:headEnd/>
            <a:tailEnd type="triangle" w="med" len="med"/>
          </a:ln>
        </p:spPr>
        <p:txBody>
          <a:bodyPr/>
          <a:lstStyle/>
          <a:p>
            <a:endParaRPr lang="en-GB"/>
          </a:p>
        </p:txBody>
      </p:sp>
      <p:pic>
        <p:nvPicPr>
          <p:cNvPr id="62490" name="Picture 1" descr="X:\My Documents\My Pictures\RRDE Logo\rrlogo.gif"/>
          <p:cNvPicPr>
            <a:picLocks noChangeAspect="1" noChangeArrowheads="1"/>
          </p:cNvPicPr>
          <p:nvPr/>
        </p:nvPicPr>
        <p:blipFill>
          <a:blip r:embed="rId2" cstate="print"/>
          <a:srcRect/>
          <a:stretch>
            <a:fillRect/>
          </a:stretch>
        </p:blipFill>
        <p:spPr bwMode="auto">
          <a:xfrm>
            <a:off x="285750" y="214313"/>
            <a:ext cx="1674813"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57313" y="1000125"/>
          <a:ext cx="6929437" cy="5913527"/>
        </p:xfrm>
        <a:graphic>
          <a:graphicData uri="http://schemas.openxmlformats.org/drawingml/2006/table">
            <a:tbl>
              <a:tblPr/>
              <a:tblGrid>
                <a:gridCol w="3500414"/>
                <a:gridCol w="3429023"/>
              </a:tblGrid>
              <a:tr h="417617">
                <a:tc>
                  <a:txBody>
                    <a:bodyPr/>
                    <a:lstStyle/>
                    <a:p>
                      <a:pPr algn="ctr">
                        <a:spcAft>
                          <a:spcPts val="0"/>
                        </a:spcAft>
                      </a:pPr>
                      <a:r>
                        <a:rPr lang="en-GB" sz="1800" b="1" dirty="0">
                          <a:latin typeface="Arial"/>
                          <a:ea typeface="Times New Roman"/>
                          <a:cs typeface="Times New Roman"/>
                        </a:rPr>
                        <a:t>MEDICAL MODEL THINKING</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Arial"/>
                          <a:ea typeface="Times New Roman"/>
                          <a:cs typeface="Times New Roman"/>
                        </a:rPr>
                        <a:t>SOCIAL MODEL </a:t>
                      </a:r>
                      <a:r>
                        <a:rPr lang="en-GB" sz="1800" b="1" dirty="0">
                          <a:latin typeface="Arial"/>
                          <a:ea typeface="Times New Roman"/>
                          <a:cs typeface="Times New Roman"/>
                        </a:rPr>
                        <a:t>THINKING</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17617">
                <a:tc>
                  <a:txBody>
                    <a:bodyPr/>
                    <a:lstStyle/>
                    <a:p>
                      <a:pPr algn="ctr">
                        <a:spcAft>
                          <a:spcPts val="0"/>
                        </a:spcAft>
                      </a:pPr>
                      <a:r>
                        <a:rPr lang="en-GB" sz="1800" b="1" dirty="0">
                          <a:latin typeface="Arial"/>
                          <a:ea typeface="Times New Roman"/>
                          <a:cs typeface="Times New Roman"/>
                        </a:rPr>
                        <a:t>Child is faulty</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Arial"/>
                          <a:ea typeface="Times New Roman"/>
                          <a:cs typeface="Times New Roman"/>
                        </a:rPr>
                        <a:t>Child is Valued</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35233">
                <a:tc>
                  <a:txBody>
                    <a:bodyPr/>
                    <a:lstStyle/>
                    <a:p>
                      <a:pPr algn="ctr">
                        <a:spcAft>
                          <a:spcPts val="0"/>
                        </a:spcAft>
                      </a:pPr>
                      <a:r>
                        <a:rPr lang="en-GB" sz="1800" b="1">
                          <a:latin typeface="Arial"/>
                          <a:ea typeface="Times New Roman"/>
                          <a:cs typeface="Times New Roman"/>
                        </a:rPr>
                        <a:t>Diagnosis</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Arial"/>
                          <a:ea typeface="Times New Roman"/>
                          <a:cs typeface="Times New Roman"/>
                        </a:rPr>
                        <a:t>Strengths and Needs defined by self and others</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40048">
                <a:tc>
                  <a:txBody>
                    <a:bodyPr/>
                    <a:lstStyle/>
                    <a:p>
                      <a:pPr algn="ctr">
                        <a:spcAft>
                          <a:spcPts val="0"/>
                        </a:spcAft>
                      </a:pPr>
                      <a:r>
                        <a:rPr lang="en-GB" sz="1800" b="1">
                          <a:latin typeface="Arial"/>
                          <a:ea typeface="Times New Roman"/>
                          <a:cs typeface="Times New Roman"/>
                        </a:rPr>
                        <a:t>Labelling</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latin typeface="Arial"/>
                          <a:ea typeface="Times New Roman"/>
                          <a:cs typeface="Times New Roman"/>
                        </a:rPr>
                        <a:t>Identify</a:t>
                      </a:r>
                      <a:r>
                        <a:rPr lang="en-GB" sz="2400" b="1" dirty="0">
                          <a:solidFill>
                            <a:srgbClr val="FF0000"/>
                          </a:solidFill>
                          <a:latin typeface="Arial"/>
                          <a:ea typeface="Times New Roman"/>
                          <a:cs typeface="Times New Roman"/>
                        </a:rPr>
                        <a:t> Barriers </a:t>
                      </a:r>
                      <a:r>
                        <a:rPr lang="en-GB" sz="1800" b="1" dirty="0">
                          <a:latin typeface="Arial"/>
                          <a:ea typeface="Times New Roman"/>
                          <a:cs typeface="Times New Roman"/>
                        </a:rPr>
                        <a:t>and develop solutions</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8612">
                <a:tc>
                  <a:txBody>
                    <a:bodyPr/>
                    <a:lstStyle/>
                    <a:p>
                      <a:pPr algn="ctr">
                        <a:spcAft>
                          <a:spcPts val="0"/>
                        </a:spcAft>
                      </a:pPr>
                      <a:r>
                        <a:rPr lang="en-GB" sz="1800" b="1" dirty="0">
                          <a:latin typeface="Arial"/>
                          <a:ea typeface="Times New Roman"/>
                          <a:cs typeface="Times New Roman"/>
                        </a:rPr>
                        <a:t>Impairment becomes </a:t>
                      </a:r>
                      <a:r>
                        <a:rPr lang="en-GB" sz="1800" b="1" dirty="0" smtClean="0">
                          <a:latin typeface="Arial"/>
                          <a:ea typeface="Times New Roman"/>
                          <a:cs typeface="Times New Roman"/>
                        </a:rPr>
                        <a:t>Focus </a:t>
                      </a:r>
                      <a:r>
                        <a:rPr lang="en-GB" sz="1800" b="1" dirty="0">
                          <a:latin typeface="Arial"/>
                          <a:ea typeface="Times New Roman"/>
                          <a:cs typeface="Times New Roman"/>
                        </a:rPr>
                        <a:t>of attention</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Arial"/>
                          <a:ea typeface="Times New Roman"/>
                          <a:cs typeface="Times New Roman"/>
                        </a:rPr>
                        <a:t>Outcome </a:t>
                      </a:r>
                      <a:r>
                        <a:rPr lang="en-GB" sz="1800" b="1" dirty="0">
                          <a:latin typeface="Arial"/>
                          <a:ea typeface="Times New Roman"/>
                          <a:cs typeface="Times New Roman"/>
                        </a:rPr>
                        <a:t>based programme designed</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35233">
                <a:tc>
                  <a:txBody>
                    <a:bodyPr/>
                    <a:lstStyle/>
                    <a:p>
                      <a:pPr algn="ctr">
                        <a:spcAft>
                          <a:spcPts val="0"/>
                        </a:spcAft>
                      </a:pPr>
                      <a:r>
                        <a:rPr lang="en-GB" sz="1800" b="1">
                          <a:latin typeface="Arial"/>
                          <a:ea typeface="Times New Roman"/>
                          <a:cs typeface="Times New Roman"/>
                        </a:rPr>
                        <a:t>Assessment, monitoring, programmes of therapy imposed</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latin typeface="Arial"/>
                          <a:ea typeface="Times New Roman"/>
                          <a:cs typeface="Times New Roman"/>
                        </a:rPr>
                        <a:t>Resources are made available to </a:t>
                      </a:r>
                      <a:r>
                        <a:rPr lang="en-GB" sz="1800" b="1" dirty="0" smtClean="0">
                          <a:latin typeface="Arial"/>
                          <a:ea typeface="Times New Roman"/>
                          <a:cs typeface="Times New Roman"/>
                        </a:rPr>
                        <a:t>Ordinary </a:t>
                      </a:r>
                      <a:r>
                        <a:rPr lang="en-GB" sz="1800" b="1" dirty="0">
                          <a:latin typeface="Arial"/>
                          <a:ea typeface="Times New Roman"/>
                          <a:cs typeface="Times New Roman"/>
                        </a:rPr>
                        <a:t>services</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8612">
                <a:tc>
                  <a:txBody>
                    <a:bodyPr/>
                    <a:lstStyle/>
                    <a:p>
                      <a:pPr algn="ctr">
                        <a:spcAft>
                          <a:spcPts val="0"/>
                        </a:spcAft>
                      </a:pPr>
                      <a:r>
                        <a:rPr lang="en-GB" sz="1800" b="1">
                          <a:latin typeface="Arial"/>
                          <a:ea typeface="Times New Roman"/>
                          <a:cs typeface="Times New Roman"/>
                        </a:rPr>
                        <a:t>Segregation and alternative services</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Arial"/>
                          <a:ea typeface="Times New Roman"/>
                          <a:cs typeface="Times New Roman"/>
                        </a:rPr>
                        <a:t>Training for Parents and Professionals</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17617">
                <a:tc>
                  <a:txBody>
                    <a:bodyPr/>
                    <a:lstStyle/>
                    <a:p>
                      <a:pPr algn="ctr">
                        <a:spcAft>
                          <a:spcPts val="0"/>
                        </a:spcAft>
                      </a:pPr>
                      <a:r>
                        <a:rPr lang="en-GB" sz="1800" b="1" dirty="0" smtClean="0">
                          <a:latin typeface="Arial"/>
                          <a:ea typeface="Times New Roman"/>
                          <a:cs typeface="Times New Roman"/>
                        </a:rPr>
                        <a:t>Ordinary </a:t>
                      </a:r>
                      <a:r>
                        <a:rPr lang="en-GB" sz="1800" b="1" dirty="0">
                          <a:latin typeface="Arial"/>
                          <a:ea typeface="Times New Roman"/>
                          <a:cs typeface="Times New Roman"/>
                        </a:rPr>
                        <a:t>needs put on hold</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Arial"/>
                          <a:ea typeface="Times New Roman"/>
                          <a:cs typeface="Times New Roman"/>
                        </a:rPr>
                        <a:t>Relationships nurtured</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35233">
                <a:tc>
                  <a:txBody>
                    <a:bodyPr/>
                    <a:lstStyle/>
                    <a:p>
                      <a:pPr algn="ctr">
                        <a:spcAft>
                          <a:spcPts val="0"/>
                        </a:spcAft>
                      </a:pPr>
                      <a:r>
                        <a:rPr lang="en-GB" sz="1800" b="1" dirty="0">
                          <a:latin typeface="Arial"/>
                          <a:ea typeface="Times New Roman"/>
                          <a:cs typeface="Times New Roman"/>
                        </a:rPr>
                        <a:t>Re-entry if normal enough </a:t>
                      </a:r>
                      <a:r>
                        <a:rPr lang="en-GB" sz="1800" b="1" dirty="0" smtClean="0">
                          <a:latin typeface="Arial"/>
                          <a:ea typeface="Times New Roman"/>
                          <a:cs typeface="Times New Roman"/>
                        </a:rPr>
                        <a:t>or  Permanent </a:t>
                      </a:r>
                      <a:r>
                        <a:rPr lang="en-GB" sz="1800" b="1" dirty="0">
                          <a:latin typeface="Arial"/>
                          <a:ea typeface="Times New Roman"/>
                          <a:cs typeface="Times New Roman"/>
                        </a:rPr>
                        <a:t>Exclusion</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Arial"/>
                          <a:ea typeface="Times New Roman"/>
                          <a:cs typeface="Times New Roman"/>
                        </a:rPr>
                        <a:t>Diversity Welcomed Child is Included</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17617">
                <a:tc>
                  <a:txBody>
                    <a:bodyPr/>
                    <a:lstStyle/>
                    <a:p>
                      <a:pPr algn="ctr">
                        <a:spcAft>
                          <a:spcPts val="0"/>
                        </a:spcAft>
                        <a:tabLst>
                          <a:tab pos="180340" algn="l"/>
                        </a:tabLst>
                      </a:pPr>
                      <a:r>
                        <a:rPr lang="en-GB" sz="1800" b="1">
                          <a:latin typeface="Arial"/>
                          <a:ea typeface="Times New Roman"/>
                          <a:cs typeface="Times New Roman"/>
                        </a:rPr>
                        <a:t>Society remains unchanged</a:t>
                      </a:r>
                      <a:endParaRPr lang="en-US" sz="18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180340" algn="l"/>
                        </a:tabLst>
                      </a:pPr>
                      <a:r>
                        <a:rPr lang="en-GB" sz="1800" b="1" dirty="0">
                          <a:latin typeface="Arial"/>
                          <a:ea typeface="Times New Roman"/>
                          <a:cs typeface="Times New Roman"/>
                        </a:rPr>
                        <a:t>Society Evolves</a:t>
                      </a:r>
                      <a:endParaRPr lang="en-US" sz="180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3525" name="Rectangle 2"/>
          <p:cNvSpPr>
            <a:spLocks noChangeArrowheads="1"/>
          </p:cNvSpPr>
          <p:nvPr/>
        </p:nvSpPr>
        <p:spPr bwMode="auto">
          <a:xfrm>
            <a:off x="0" y="0"/>
            <a:ext cx="7569200" cy="461963"/>
          </a:xfrm>
          <a:prstGeom prst="rect">
            <a:avLst/>
          </a:prstGeom>
          <a:noFill/>
          <a:ln w="9525">
            <a:noFill/>
            <a:miter lim="800000"/>
            <a:headEnd/>
            <a:tailEnd/>
          </a:ln>
        </p:spPr>
        <p:txBody>
          <a:bodyPr wrap="none" anchor="ctr">
            <a:spAutoFit/>
          </a:bodyPr>
          <a:lstStyle/>
          <a:p>
            <a:r>
              <a:rPr lang="en-GB" sz="2400" b="1">
                <a:solidFill>
                  <a:srgbClr val="FF0000"/>
                </a:solidFill>
                <a:latin typeface="Calibri" pitchFamily="34" charset="0"/>
                <a:ea typeface="Times New Roman" pitchFamily="18" charset="0"/>
                <a:cs typeface="Arial" pitchFamily="34" charset="0"/>
              </a:rPr>
              <a:t>Medical and Social Model Thinking applied to education</a:t>
            </a:r>
            <a:r>
              <a:rPr lang="en-GB" sz="2400" b="1" baseline="30000">
                <a:solidFill>
                  <a:srgbClr val="FF0000"/>
                </a:solidFill>
                <a:latin typeface="Calibri" pitchFamily="34" charset="0"/>
                <a:ea typeface="Times New Roman" pitchFamily="18" charset="0"/>
                <a:cs typeface="Arial" pitchFamily="34" charset="0"/>
                <a:hlinkClick r:id="" action="ppaction://noaction"/>
              </a:rPr>
              <a:t>[1</a:t>
            </a:r>
            <a:r>
              <a:rPr lang="en-GB" sz="2400" b="1" baseline="30000">
                <a:latin typeface="Calibri" pitchFamily="34" charset="0"/>
                <a:ea typeface="Times New Roman" pitchFamily="18" charset="0"/>
                <a:cs typeface="Arial" pitchFamily="34" charset="0"/>
                <a:hlinkClick r:id="" action="ppaction://noaction"/>
              </a:rPr>
              <a:t>]</a:t>
            </a:r>
            <a:endParaRPr lang="en-GB" sz="2400">
              <a:latin typeface="Calibri" pitchFamily="34" charset="0"/>
              <a:ea typeface="Times New Roman" pitchFamily="18" charset="0"/>
              <a:cs typeface="Arial" pitchFamily="34" charset="0"/>
            </a:endParaRPr>
          </a:p>
        </p:txBody>
      </p:sp>
      <p:sp>
        <p:nvSpPr>
          <p:cNvPr id="35841" name="Line 1"/>
          <p:cNvSpPr>
            <a:spLocks noChangeShapeType="1"/>
          </p:cNvSpPr>
          <p:nvPr/>
        </p:nvSpPr>
        <p:spPr bwMode="auto">
          <a:xfrm>
            <a:off x="5943600" y="152400"/>
            <a:ext cx="0" cy="0"/>
          </a:xfrm>
          <a:prstGeom prst="line">
            <a:avLst/>
          </a:prstGeom>
          <a:noFill/>
          <a:ln w="0">
            <a:solidFill>
              <a:srgbClr val="D4D4D4"/>
            </a:solidFill>
            <a:round/>
            <a:headEnd/>
            <a:tailEnd/>
          </a:ln>
          <a:effectLst>
            <a:outerShdw dist="12700" dir="16200000" algn="tr" rotWithShape="0">
              <a:srgbClr val="808080"/>
            </a:outerShdw>
          </a:effectLst>
        </p:spPr>
        <p:txBody>
          <a:bodyPr/>
          <a:lstStyle/>
          <a:p>
            <a:pPr fontAlgn="auto">
              <a:spcBef>
                <a:spcPts val="0"/>
              </a:spcBef>
              <a:spcAft>
                <a:spcPts val="0"/>
              </a:spcAft>
              <a:defRPr/>
            </a:pPr>
            <a:endParaRPr lang="en-US">
              <a:latin typeface="+mn-lt"/>
            </a:endParaRPr>
          </a:p>
        </p:txBody>
      </p:sp>
      <p:sp>
        <p:nvSpPr>
          <p:cNvPr id="63527" name="Rectangle 3"/>
          <p:cNvSpPr>
            <a:spLocks noChangeArrowheads="1"/>
          </p:cNvSpPr>
          <p:nvPr/>
        </p:nvSpPr>
        <p:spPr bwMode="auto">
          <a:xfrm>
            <a:off x="0" y="457200"/>
            <a:ext cx="184150" cy="784225"/>
          </a:xfrm>
          <a:prstGeom prst="rect">
            <a:avLst/>
          </a:prstGeom>
          <a:noFill/>
          <a:ln w="9525">
            <a:noFill/>
            <a:miter lim="800000"/>
            <a:headEnd/>
            <a:tailEnd/>
          </a:ln>
        </p:spPr>
        <p:txBody>
          <a:bodyPr wrap="none" anchor="ctr">
            <a:spAutoFit/>
          </a:bodyPr>
          <a:lstStyle/>
          <a:p>
            <a:pPr eaLnBrk="0" hangingPunct="0"/>
            <a:endParaRPr lang="en-US" sz="900">
              <a:latin typeface="Calibri" pitchFamily="34" charset="0"/>
            </a:endParaRPr>
          </a:p>
          <a:p>
            <a:pPr eaLnBrk="0" hangingPunct="0"/>
            <a:r>
              <a:rPr lang="en-US">
                <a:latin typeface="Calibri" pitchFamily="34" charset="0"/>
              </a:rPr>
              <a:t/>
            </a:r>
            <a:br>
              <a:rPr lang="en-US">
                <a:latin typeface="Calibri" pitchFamily="34" charset="0"/>
              </a:rPr>
            </a:br>
            <a:endParaRPr lang="en-US">
              <a:latin typeface="Calibri" pitchFamily="34" charset="0"/>
            </a:endParaRPr>
          </a:p>
        </p:txBody>
      </p:sp>
      <p:sp>
        <p:nvSpPr>
          <p:cNvPr id="63528" name="Rectangle 4"/>
          <p:cNvSpPr>
            <a:spLocks noChangeArrowheads="1"/>
          </p:cNvSpPr>
          <p:nvPr/>
        </p:nvSpPr>
        <p:spPr bwMode="auto">
          <a:xfrm>
            <a:off x="0" y="45720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en-US">
              <a:latin typeface="Calibri" pitchFamily="34" charset="0"/>
            </a:endParaRPr>
          </a:p>
        </p:txBody>
      </p:sp>
      <p:sp>
        <p:nvSpPr>
          <p:cNvPr id="63529" name="Rectangle 5"/>
          <p:cNvSpPr>
            <a:spLocks noChangeArrowheads="1"/>
          </p:cNvSpPr>
          <p:nvPr/>
        </p:nvSpPr>
        <p:spPr bwMode="auto">
          <a:xfrm>
            <a:off x="0" y="465138"/>
            <a:ext cx="9144000" cy="457200"/>
          </a:xfrm>
          <a:prstGeom prst="rect">
            <a:avLst/>
          </a:prstGeom>
          <a:noFill/>
          <a:ln w="9525">
            <a:noFill/>
            <a:miter lim="800000"/>
            <a:headEnd/>
            <a:tailEnd/>
          </a:ln>
        </p:spPr>
        <p:txBody>
          <a:bodyPr wrap="none" anchor="ctr">
            <a:spAutoFit/>
          </a:bodyPr>
          <a:lstStyle/>
          <a:p>
            <a:r>
              <a:rPr lang="en-GB" sz="1000" baseline="30000">
                <a:latin typeface="Calibri" pitchFamily="34" charset="0"/>
                <a:ea typeface="Times New Roman" pitchFamily="18" charset="0"/>
                <a:cs typeface="Arial" pitchFamily="34" charset="0"/>
                <a:hlinkClick r:id="" action="ppaction://noaction"/>
              </a:rPr>
              <a:t>[1]</a:t>
            </a:r>
            <a:r>
              <a:rPr lang="en-GB" sz="1000">
                <a:latin typeface="Calibri" pitchFamily="34" charset="0"/>
                <a:ea typeface="Times New Roman" pitchFamily="18" charset="0"/>
                <a:cs typeface="Arial" pitchFamily="34" charset="0"/>
              </a:rPr>
              <a:t> Adapted from Micheline Mason 1994, Altogether Better, Comic Relief &amp; R. Rieser 2000</a:t>
            </a:r>
            <a:endParaRPr lang="en-GB">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irewall"/>
          <p:cNvSpPr>
            <a:spLocks noEditPoints="1" noChangeArrowheads="1"/>
          </p:cNvSpPr>
          <p:nvPr/>
        </p:nvSpPr>
        <p:spPr bwMode="auto">
          <a:xfrm>
            <a:off x="0" y="0"/>
            <a:ext cx="9144000" cy="6858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GB"/>
          </a:p>
        </p:txBody>
      </p:sp>
      <p:sp>
        <p:nvSpPr>
          <p:cNvPr id="102403" name="WordArt 3"/>
          <p:cNvSpPr>
            <a:spLocks noChangeArrowheads="1" noChangeShapeType="1" noTextEdit="1"/>
          </p:cNvSpPr>
          <p:nvPr/>
        </p:nvSpPr>
        <p:spPr bwMode="auto">
          <a:xfrm>
            <a:off x="323850" y="1484313"/>
            <a:ext cx="1533525" cy="1928812"/>
          </a:xfrm>
          <a:prstGeom prst="rect">
            <a:avLst/>
          </a:prstGeom>
        </p:spPr>
        <p:txBody>
          <a:bodyPr wrap="none" fromWordArt="1">
            <a:prstTxWarp prst="textSlantUp">
              <a:avLst>
                <a:gd name="adj" fmla="val 55556"/>
              </a:avLst>
            </a:prstTxWarp>
          </a:bodyPr>
          <a:lstStyle/>
          <a:p>
            <a:pPr algn="ctr"/>
            <a:r>
              <a:rPr lang="en-GB" sz="2400" kern="10">
                <a:ln w="9525">
                  <a:solidFill>
                    <a:srgbClr val="000000"/>
                  </a:solidFill>
                  <a:round/>
                  <a:headEnd/>
                  <a:tailEnd/>
                </a:ln>
                <a:solidFill>
                  <a:srgbClr val="000000"/>
                </a:solidFill>
                <a:latin typeface="Arial Black"/>
              </a:rPr>
              <a:t>Negative</a:t>
            </a:r>
          </a:p>
          <a:p>
            <a:pPr algn="ctr"/>
            <a:r>
              <a:rPr lang="en-GB" sz="2400" kern="10">
                <a:ln w="9525">
                  <a:solidFill>
                    <a:srgbClr val="000000"/>
                  </a:solidFill>
                  <a:round/>
                  <a:headEnd/>
                  <a:tailEnd/>
                </a:ln>
                <a:solidFill>
                  <a:srgbClr val="000000"/>
                </a:solidFill>
                <a:latin typeface="Arial Black"/>
              </a:rPr>
              <a:t>Attitudes</a:t>
            </a:r>
          </a:p>
        </p:txBody>
      </p:sp>
      <p:sp>
        <p:nvSpPr>
          <p:cNvPr id="102404" name="WordArt 4"/>
          <p:cNvSpPr>
            <a:spLocks noChangeArrowheads="1" noChangeShapeType="1" noTextEdit="1"/>
          </p:cNvSpPr>
          <p:nvPr/>
        </p:nvSpPr>
        <p:spPr bwMode="auto">
          <a:xfrm>
            <a:off x="2339975" y="1628775"/>
            <a:ext cx="2581275" cy="11430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a:rPr>
              <a:t>Inaccesible </a:t>
            </a:r>
          </a:p>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a:rPr>
              <a:t>Environments</a:t>
            </a:r>
          </a:p>
        </p:txBody>
      </p:sp>
      <p:sp>
        <p:nvSpPr>
          <p:cNvPr id="102405" name="WordArt 5"/>
          <p:cNvSpPr>
            <a:spLocks noChangeArrowheads="1" noChangeShapeType="1" noTextEdit="1"/>
          </p:cNvSpPr>
          <p:nvPr/>
        </p:nvSpPr>
        <p:spPr bwMode="auto">
          <a:xfrm>
            <a:off x="323850" y="3213100"/>
            <a:ext cx="3171825" cy="1285875"/>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solidFill>
                  <a:schemeClr val="accent2"/>
                </a:solidFill>
                <a:effectLst>
                  <a:outerShdw dist="53882" dir="2700000" algn="ctr" rotWithShape="0">
                    <a:srgbClr val="9999FF">
                      <a:alpha val="79999"/>
                    </a:srgbClr>
                  </a:outerShdw>
                </a:effectLst>
                <a:latin typeface="Impact"/>
              </a:rPr>
              <a:t>Inflexible Curriculum</a:t>
            </a:r>
          </a:p>
        </p:txBody>
      </p:sp>
      <p:sp>
        <p:nvSpPr>
          <p:cNvPr id="102406" name="WordArt 6" descr="Narrow vertical"/>
          <p:cNvSpPr>
            <a:spLocks noChangeArrowheads="1" noChangeShapeType="1" noTextEdit="1"/>
          </p:cNvSpPr>
          <p:nvPr/>
        </p:nvSpPr>
        <p:spPr bwMode="auto">
          <a:xfrm>
            <a:off x="539750" y="4652963"/>
            <a:ext cx="5048250" cy="1084262"/>
          </a:xfrm>
          <a:prstGeom prst="rect">
            <a:avLst/>
          </a:prstGeom>
        </p:spPr>
        <p:txBody>
          <a:bodyPr wrap="none" fromWordArt="1">
            <a:prstTxWarp prst="textCurveUp">
              <a:avLst>
                <a:gd name="adj" fmla="val 40356"/>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Lack of Role Models</a:t>
            </a:r>
          </a:p>
        </p:txBody>
      </p:sp>
      <p:sp>
        <p:nvSpPr>
          <p:cNvPr id="102407" name="WordArt 7"/>
          <p:cNvSpPr>
            <a:spLocks noChangeArrowheads="1" noChangeShapeType="1" noTextEdit="1"/>
          </p:cNvSpPr>
          <p:nvPr/>
        </p:nvSpPr>
        <p:spPr bwMode="auto">
          <a:xfrm>
            <a:off x="4067175" y="3644900"/>
            <a:ext cx="4371975" cy="874713"/>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1">
                  <a:gsLst>
                    <a:gs pos="0">
                      <a:srgbClr val="FFE701"/>
                    </a:gs>
                    <a:gs pos="100000">
                      <a:srgbClr val="FE3E02"/>
                    </a:gs>
                  </a:gsLst>
                  <a:lin ang="5400000" scaled="1"/>
                </a:gradFill>
                <a:latin typeface="Impact"/>
              </a:rPr>
              <a:t>Lack of Communication</a:t>
            </a:r>
          </a:p>
        </p:txBody>
      </p:sp>
      <p:sp>
        <p:nvSpPr>
          <p:cNvPr id="102408" name="WordArt 8"/>
          <p:cNvSpPr>
            <a:spLocks noChangeArrowheads="1" noChangeShapeType="1" noTextEdit="1"/>
          </p:cNvSpPr>
          <p:nvPr/>
        </p:nvSpPr>
        <p:spPr bwMode="auto">
          <a:xfrm>
            <a:off x="4067175" y="2924175"/>
            <a:ext cx="4543425" cy="647700"/>
          </a:xfrm>
          <a:prstGeom prst="rect">
            <a:avLst/>
          </a:prstGeom>
        </p:spPr>
        <p:txBody>
          <a:bodyPr wrap="none" fromWordArt="1">
            <a:prstTxWarp prst="textPlain">
              <a:avLst>
                <a:gd name="adj" fmla="val 50000"/>
              </a:avLst>
            </a:prstTxWarp>
          </a:bodyPr>
          <a:lstStyle/>
          <a:p>
            <a:pPr algn="ctr"/>
            <a:r>
              <a:rPr lang="en-GB"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Poor Peer Support</a:t>
            </a:r>
          </a:p>
        </p:txBody>
      </p:sp>
      <p:sp>
        <p:nvSpPr>
          <p:cNvPr id="102409" name="WordArt 9"/>
          <p:cNvSpPr>
            <a:spLocks noChangeArrowheads="1" noChangeShapeType="1" noTextEdit="1"/>
          </p:cNvSpPr>
          <p:nvPr/>
        </p:nvSpPr>
        <p:spPr bwMode="auto">
          <a:xfrm>
            <a:off x="6300788" y="1773238"/>
            <a:ext cx="2000250" cy="1546225"/>
          </a:xfrm>
          <a:prstGeom prst="rect">
            <a:avLst/>
          </a:prstGeom>
        </p:spPr>
        <p:txBody>
          <a:bodyPr spcFirstLastPara="1" wrap="none" fromWordArt="1">
            <a:prstTxWarp prst="textArchUp">
              <a:avLst>
                <a:gd name="adj" fmla="val 12025708"/>
              </a:avLst>
            </a:prstTxWarp>
          </a:bodyPr>
          <a:lstStyle/>
          <a:p>
            <a:pPr algn="ctr"/>
            <a:r>
              <a:rPr lang="en-GB" sz="3600" kern="10">
                <a:ln w="9525">
                  <a:solidFill>
                    <a:srgbClr val="000000"/>
                  </a:solidFill>
                  <a:round/>
                  <a:headEnd/>
                  <a:tailEnd/>
                </a:ln>
                <a:solidFill>
                  <a:srgbClr val="000000"/>
                </a:solidFill>
                <a:latin typeface="Arial Black"/>
              </a:rPr>
              <a:t>Bullying</a:t>
            </a:r>
          </a:p>
        </p:txBody>
      </p:sp>
      <p:sp>
        <p:nvSpPr>
          <p:cNvPr id="102410" name="WordArt 10"/>
          <p:cNvSpPr>
            <a:spLocks noChangeArrowheads="1" noChangeShapeType="1" noTextEdit="1"/>
          </p:cNvSpPr>
          <p:nvPr/>
        </p:nvSpPr>
        <p:spPr bwMode="auto">
          <a:xfrm>
            <a:off x="5580063" y="6021388"/>
            <a:ext cx="3209925" cy="571500"/>
          </a:xfrm>
          <a:prstGeom prst="rect">
            <a:avLst/>
          </a:prstGeom>
        </p:spPr>
        <p:txBody>
          <a:bodyPr wrap="none" fromWordArt="1">
            <a:prstTxWarp prst="textPlain">
              <a:avLst>
                <a:gd name="adj" fmla="val 50000"/>
              </a:avLst>
            </a:prstTxWarp>
          </a:bodyPr>
          <a:lstStyle/>
          <a:p>
            <a:pPr algn="ctr"/>
            <a:r>
              <a:rPr lang="en-GB" sz="3600" kern="10">
                <a:ln w="9525">
                  <a:noFill/>
                  <a:round/>
                  <a:headEnd/>
                  <a:tailEnd/>
                </a:ln>
                <a:solidFill>
                  <a:schemeClr val="accent2"/>
                </a:solidFill>
                <a:effectLst>
                  <a:outerShdw dist="35921" dir="2700000" algn="ctr" rotWithShape="0">
                    <a:srgbClr val="C0C0C0">
                      <a:alpha val="79999"/>
                    </a:srgbClr>
                  </a:outerShdw>
                </a:effectLst>
                <a:latin typeface="Impact"/>
              </a:rPr>
              <a:t>Low Expectations</a:t>
            </a:r>
          </a:p>
        </p:txBody>
      </p:sp>
      <p:sp>
        <p:nvSpPr>
          <p:cNvPr id="102411" name="WordArt 11"/>
          <p:cNvSpPr>
            <a:spLocks noChangeArrowheads="1" noChangeShapeType="1" noTextEdit="1"/>
          </p:cNvSpPr>
          <p:nvPr/>
        </p:nvSpPr>
        <p:spPr bwMode="auto">
          <a:xfrm>
            <a:off x="395288" y="6021388"/>
            <a:ext cx="2686050" cy="5715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a:rPr>
              <a:t>Poor Teaching</a:t>
            </a:r>
          </a:p>
        </p:txBody>
      </p:sp>
      <p:sp>
        <p:nvSpPr>
          <p:cNvPr id="102412" name="WordArt 12" descr="Narrow vertical"/>
          <p:cNvSpPr>
            <a:spLocks noChangeArrowheads="1" noChangeShapeType="1" noTextEdit="1"/>
          </p:cNvSpPr>
          <p:nvPr/>
        </p:nvSpPr>
        <p:spPr bwMode="auto">
          <a:xfrm>
            <a:off x="5940425" y="4581525"/>
            <a:ext cx="2514600" cy="1084263"/>
          </a:xfrm>
          <a:prstGeom prst="rect">
            <a:avLst/>
          </a:prstGeom>
        </p:spPr>
        <p:txBody>
          <a:bodyPr wrap="none" fromWordArt="1">
            <a:prstTxWarp prst="textCurveUp">
              <a:avLst>
                <a:gd name="adj" fmla="val 40356"/>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Ignorance</a:t>
            </a:r>
          </a:p>
        </p:txBody>
      </p:sp>
      <p:sp>
        <p:nvSpPr>
          <p:cNvPr id="64525" name="WordArt 13"/>
          <p:cNvSpPr>
            <a:spLocks noChangeArrowheads="1" noChangeShapeType="1" noTextEdit="1"/>
          </p:cNvSpPr>
          <p:nvPr/>
        </p:nvSpPr>
        <p:spPr bwMode="auto">
          <a:xfrm>
            <a:off x="2195513" y="476250"/>
            <a:ext cx="4629150" cy="504825"/>
          </a:xfrm>
          <a:prstGeom prst="rect">
            <a:avLst/>
          </a:prstGeom>
        </p:spPr>
        <p:txBody>
          <a:bodyPr wrap="none" fromWordArt="1">
            <a:prstTxWarp prst="textPlain">
              <a:avLst>
                <a:gd name="adj" fmla="val 50000"/>
              </a:avLst>
            </a:prstTxWarp>
          </a:bodyPr>
          <a:lstStyle/>
          <a:p>
            <a:pPr algn="ctr"/>
            <a:r>
              <a:rPr lang="en-GB" sz="3200" kern="10">
                <a:ln w="19050">
                  <a:solidFill>
                    <a:srgbClr val="99CCFF"/>
                  </a:solidFill>
                  <a:round/>
                  <a:headEnd/>
                  <a:tailEnd/>
                </a:ln>
                <a:solidFill>
                  <a:srgbClr val="CCFF66"/>
                </a:solidFill>
                <a:effectLst>
                  <a:outerShdw dist="35921" dir="2700000" algn="ctr" rotWithShape="0">
                    <a:srgbClr val="990000"/>
                  </a:outerShdw>
                </a:effectLst>
                <a:latin typeface="Impact"/>
              </a:rPr>
              <a:t>It's the barriers that disable !</a:t>
            </a:r>
          </a:p>
        </p:txBody>
      </p:sp>
      <p:sp>
        <p:nvSpPr>
          <p:cNvPr id="102414" name="WordArt 14"/>
          <p:cNvSpPr>
            <a:spLocks noChangeArrowheads="1" noChangeShapeType="1" noTextEdit="1"/>
          </p:cNvSpPr>
          <p:nvPr/>
        </p:nvSpPr>
        <p:spPr bwMode="auto">
          <a:xfrm>
            <a:off x="4140200" y="5983288"/>
            <a:ext cx="809625" cy="874712"/>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GB" sz="3600" kern="10">
                <a:ln w="9525">
                  <a:round/>
                  <a:headEnd/>
                  <a:tailEnd/>
                </a:ln>
                <a:solidFill>
                  <a:srgbClr val="CCFF33"/>
                </a:solidFill>
                <a:latin typeface="Impact"/>
              </a:rPr>
              <a:t>Fear</a:t>
            </a:r>
          </a:p>
        </p:txBody>
      </p:sp>
      <p:sp>
        <p:nvSpPr>
          <p:cNvPr id="102415" name="WordArt 15"/>
          <p:cNvSpPr>
            <a:spLocks noChangeArrowheads="1" noChangeShapeType="1" noTextEdit="1"/>
          </p:cNvSpPr>
          <p:nvPr/>
        </p:nvSpPr>
        <p:spPr bwMode="auto">
          <a:xfrm>
            <a:off x="5508625" y="2205038"/>
            <a:ext cx="2486025" cy="630237"/>
          </a:xfrm>
          <a:prstGeom prst="rect">
            <a:avLst/>
          </a:prstGeom>
        </p:spPr>
        <p:txBody>
          <a:bodyPr wrap="none" fromWordArt="1">
            <a:prstTxWarp prst="textSlantUp">
              <a:avLst>
                <a:gd name="adj" fmla="val 32056"/>
              </a:avLst>
            </a:prstTxWarp>
          </a:bodyPr>
          <a:lstStyle/>
          <a:p>
            <a:pPr algn="ctr"/>
            <a:r>
              <a:rPr lang="en-GB" sz="28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Use of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ppt_x"/>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diamond(in)">
                                      <p:cBhvr>
                                        <p:cTn id="13" dur="2000"/>
                                        <p:tgtEl>
                                          <p:spTgt spid="102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2409"/>
                                        </p:tgtEl>
                                        <p:attrNameLst>
                                          <p:attrName>style.visibility</p:attrName>
                                        </p:attrNameLst>
                                      </p:cBhvr>
                                      <p:to>
                                        <p:strVal val="visible"/>
                                      </p:to>
                                    </p:set>
                                    <p:animEffect transition="in" filter="wedge">
                                      <p:cBhvr>
                                        <p:cTn id="18" dur="2000"/>
                                        <p:tgtEl>
                                          <p:spTgt spid="1024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415"/>
                                        </p:tgtEl>
                                        <p:attrNameLst>
                                          <p:attrName>style.visibility</p:attrName>
                                        </p:attrNameLst>
                                      </p:cBhvr>
                                      <p:to>
                                        <p:strVal val="visible"/>
                                      </p:to>
                                    </p:set>
                                    <p:animEffect transition="in" filter="box(in)">
                                      <p:cBhvr>
                                        <p:cTn id="23" dur="500"/>
                                        <p:tgtEl>
                                          <p:spTgt spid="1024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2405"/>
                                        </p:tgtEl>
                                        <p:attrNameLst>
                                          <p:attrName>style.visibility</p:attrName>
                                        </p:attrNameLst>
                                      </p:cBhvr>
                                      <p:to>
                                        <p:strVal val="visible"/>
                                      </p:to>
                                    </p:set>
                                    <p:animEffect transition="in" filter="diamond(in)">
                                      <p:cBhvr>
                                        <p:cTn id="28" dur="2000"/>
                                        <p:tgtEl>
                                          <p:spTgt spid="10240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08"/>
                                        </p:tgtEl>
                                        <p:attrNameLst>
                                          <p:attrName>style.visibility</p:attrName>
                                        </p:attrNameLst>
                                      </p:cBhvr>
                                      <p:to>
                                        <p:strVal val="visible"/>
                                      </p:to>
                                    </p:set>
                                    <p:anim calcmode="lin" valueType="num">
                                      <p:cBhvr additive="base">
                                        <p:cTn id="33" dur="500" fill="hold"/>
                                        <p:tgtEl>
                                          <p:spTgt spid="102408"/>
                                        </p:tgtEl>
                                        <p:attrNameLst>
                                          <p:attrName>ppt_x</p:attrName>
                                        </p:attrNameLst>
                                      </p:cBhvr>
                                      <p:tavLst>
                                        <p:tav tm="0">
                                          <p:val>
                                            <p:strVal val="#ppt_x"/>
                                          </p:val>
                                        </p:tav>
                                        <p:tav tm="100000">
                                          <p:val>
                                            <p:strVal val="#ppt_x"/>
                                          </p:val>
                                        </p:tav>
                                      </p:tavLst>
                                    </p:anim>
                                    <p:anim calcmode="lin" valueType="num">
                                      <p:cBhvr additive="base">
                                        <p:cTn id="34" dur="500" fill="hold"/>
                                        <p:tgtEl>
                                          <p:spTgt spid="10240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2407"/>
                                        </p:tgtEl>
                                        <p:attrNameLst>
                                          <p:attrName>style.visibility</p:attrName>
                                        </p:attrNameLst>
                                      </p:cBhvr>
                                      <p:to>
                                        <p:strVal val="visible"/>
                                      </p:to>
                                    </p:set>
                                    <p:animEffect transition="in" filter="wedge">
                                      <p:cBhvr>
                                        <p:cTn id="39" dur="2000"/>
                                        <p:tgtEl>
                                          <p:spTgt spid="1024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02406"/>
                                        </p:tgtEl>
                                        <p:attrNameLst>
                                          <p:attrName>style.visibility</p:attrName>
                                        </p:attrNameLst>
                                      </p:cBhvr>
                                      <p:to>
                                        <p:strVal val="visible"/>
                                      </p:to>
                                    </p:set>
                                    <p:animEffect transition="in" filter="checkerboard(across)">
                                      <p:cBhvr>
                                        <p:cTn id="44" dur="500"/>
                                        <p:tgtEl>
                                          <p:spTgt spid="1024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2412"/>
                                        </p:tgtEl>
                                        <p:attrNameLst>
                                          <p:attrName>style.visibility</p:attrName>
                                        </p:attrNameLst>
                                      </p:cBhvr>
                                      <p:to>
                                        <p:strVal val="visible"/>
                                      </p:to>
                                    </p:set>
                                    <p:animEffect transition="in" filter="blinds(horizontal)">
                                      <p:cBhvr>
                                        <p:cTn id="49" dur="500"/>
                                        <p:tgtEl>
                                          <p:spTgt spid="1024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2411"/>
                                        </p:tgtEl>
                                        <p:attrNameLst>
                                          <p:attrName>style.visibility</p:attrName>
                                        </p:attrNameLst>
                                      </p:cBhvr>
                                      <p:to>
                                        <p:strVal val="visible"/>
                                      </p:to>
                                    </p:set>
                                    <p:anim calcmode="lin" valueType="num">
                                      <p:cBhvr additive="base">
                                        <p:cTn id="54" dur="500" fill="hold"/>
                                        <p:tgtEl>
                                          <p:spTgt spid="102411"/>
                                        </p:tgtEl>
                                        <p:attrNameLst>
                                          <p:attrName>ppt_x</p:attrName>
                                        </p:attrNameLst>
                                      </p:cBhvr>
                                      <p:tavLst>
                                        <p:tav tm="0">
                                          <p:val>
                                            <p:strVal val="#ppt_x"/>
                                          </p:val>
                                        </p:tav>
                                        <p:tav tm="100000">
                                          <p:val>
                                            <p:strVal val="#ppt_x"/>
                                          </p:val>
                                        </p:tav>
                                      </p:tavLst>
                                    </p:anim>
                                    <p:anim calcmode="lin" valueType="num">
                                      <p:cBhvr additive="base">
                                        <p:cTn id="55" dur="500" fill="hold"/>
                                        <p:tgtEl>
                                          <p:spTgt spid="10241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02414"/>
                                        </p:tgtEl>
                                        <p:attrNameLst>
                                          <p:attrName>style.visibility</p:attrName>
                                        </p:attrNameLst>
                                      </p:cBhvr>
                                      <p:to>
                                        <p:strVal val="visible"/>
                                      </p:to>
                                    </p:set>
                                    <p:animEffect transition="in" filter="diamond(in)">
                                      <p:cBhvr>
                                        <p:cTn id="60" dur="2000"/>
                                        <p:tgtEl>
                                          <p:spTgt spid="1024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02410"/>
                                        </p:tgtEl>
                                        <p:attrNameLst>
                                          <p:attrName>style.visibility</p:attrName>
                                        </p:attrNameLst>
                                      </p:cBhvr>
                                      <p:to>
                                        <p:strVal val="visible"/>
                                      </p:to>
                                    </p:set>
                                    <p:animEffect transition="in" filter="checkerboard(across)">
                                      <p:cBhvr>
                                        <p:cTn id="65"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animBg="1"/>
      <p:bldP spid="102405" grpId="0" animBg="1"/>
      <p:bldP spid="102406" grpId="0" animBg="1"/>
      <p:bldP spid="102407" grpId="0" animBg="1"/>
      <p:bldP spid="102408" grpId="0" animBg="1"/>
      <p:bldP spid="102409" grpId="0" animBg="1"/>
      <p:bldP spid="102410" grpId="0" animBg="1"/>
      <p:bldP spid="102411" grpId="0" animBg="1"/>
      <p:bldP spid="102412" grpId="0" animBg="1"/>
      <p:bldP spid="102414" grpId="0" animBg="1"/>
      <p:bldP spid="1024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solidFill>
                  <a:srgbClr val="FF0000"/>
                </a:solidFill>
              </a:rPr>
              <a:t>Shifting the Focus at UN</a:t>
            </a:r>
            <a:endParaRPr lang="en-US" smtClean="0">
              <a:solidFill>
                <a:srgbClr val="FF0000"/>
              </a:solidFill>
            </a:endParaRPr>
          </a:p>
        </p:txBody>
      </p:sp>
      <p:sp>
        <p:nvSpPr>
          <p:cNvPr id="13315" name="Content Placeholder 2"/>
          <p:cNvSpPr>
            <a:spLocks noGrp="1"/>
          </p:cNvSpPr>
          <p:nvPr>
            <p:ph idx="1"/>
          </p:nvPr>
        </p:nvSpPr>
        <p:spPr>
          <a:xfrm>
            <a:off x="457200" y="1600201"/>
            <a:ext cx="8229600" cy="5069159"/>
          </a:xfrm>
        </p:spPr>
        <p:txBody>
          <a:bodyPr>
            <a:normAutofit fontScale="77500" lnSpcReduction="20000"/>
          </a:bodyPr>
          <a:lstStyle/>
          <a:p>
            <a:pPr eaLnBrk="1" hangingPunct="1"/>
            <a:r>
              <a:rPr lang="en-GB" dirty="0" smtClean="0"/>
              <a:t>“Recognizing that disability is an evolving concept and that </a:t>
            </a:r>
            <a:r>
              <a:rPr lang="en-GB" b="1" dirty="0" smtClean="0"/>
              <a:t>disability</a:t>
            </a:r>
            <a:r>
              <a:rPr lang="en-GB" dirty="0" smtClean="0"/>
              <a:t> results from the interaction of persons with impairments and attitudinal and environmental barriers that hinders their full and effective participation in society on an equal basis with others.”</a:t>
            </a:r>
          </a:p>
          <a:p>
            <a:pPr eaLnBrk="1" hangingPunct="1"/>
            <a:endParaRPr lang="en-GB" dirty="0" smtClean="0"/>
          </a:p>
          <a:p>
            <a:r>
              <a:rPr lang="en-GB" b="1" dirty="0" smtClean="0"/>
              <a:t>Paradigm Shift </a:t>
            </a:r>
            <a:r>
              <a:rPr lang="en-GB" dirty="0" smtClean="0"/>
              <a:t>-Persons with disabilities are not viewed as "objects" of charity, medical treatment and social protection; rather as "subjects" with rights, who are capable of claiming those rights and making decisions for their lives based on their free and informed consent as well as being active members of society.</a:t>
            </a:r>
          </a:p>
          <a:p>
            <a:pPr eaLnBrk="1" hangingPunct="1"/>
            <a:endParaRPr lang="en-US" dirty="0" smtClean="0"/>
          </a:p>
          <a:p>
            <a:r>
              <a:rPr lang="en-US" dirty="0" smtClean="0">
                <a:hlinkClick r:id="rId2"/>
              </a:rPr>
              <a:t>http://www.un.org/disabilities/</a:t>
            </a:r>
            <a:r>
              <a:rPr lang="en-US" dirty="0" smtClean="0"/>
              <a:t> </a:t>
            </a:r>
          </a:p>
        </p:txBody>
      </p:sp>
      <p:pic>
        <p:nvPicPr>
          <p:cNvPr id="4" name="Picture 1" descr="X:\My Documents\My Pictures\RRDE Logo\rrlogo.gif"/>
          <p:cNvPicPr>
            <a:picLocks noChangeAspect="1" noChangeArrowheads="1"/>
          </p:cNvPicPr>
          <p:nvPr/>
        </p:nvPicPr>
        <p:blipFill>
          <a:blip r:embed="rId3" cstate="print"/>
          <a:srcRect/>
          <a:stretch>
            <a:fillRect/>
          </a:stretch>
        </p:blipFill>
        <p:spPr bwMode="auto">
          <a:xfrm>
            <a:off x="0" y="142852"/>
            <a:ext cx="1634960" cy="9286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rgbClr val="FF0000"/>
                </a:solidFill>
              </a:rPr>
              <a:t>What do you know about disabled people?</a:t>
            </a:r>
            <a:endParaRPr lang="en-GB" dirty="0" smtClean="0"/>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pitchFamily="34" charset="0"/>
              <a:buNone/>
              <a:defRPr/>
            </a:pPr>
            <a:r>
              <a:rPr lang="en-GB" dirty="0" smtClean="0"/>
              <a:t>5.What percentage of disabled pupils claim to have been bullied at school?</a:t>
            </a:r>
          </a:p>
          <a:p>
            <a:pPr eaLnBrk="1" fontAlgn="auto" hangingPunct="1">
              <a:spcAft>
                <a:spcPts val="0"/>
              </a:spcAft>
              <a:buFont typeface="Arial" pitchFamily="34" charset="0"/>
              <a:buNone/>
              <a:defRPr/>
            </a:pPr>
            <a:endParaRPr lang="en-GB" dirty="0" smtClean="0"/>
          </a:p>
          <a:p>
            <a:pPr eaLnBrk="1" fontAlgn="auto" hangingPunct="1">
              <a:spcAft>
                <a:spcPts val="0"/>
              </a:spcAft>
              <a:defRPr/>
            </a:pPr>
            <a:r>
              <a:rPr lang="en-GB" dirty="0" smtClean="0"/>
              <a:t>15%</a:t>
            </a:r>
          </a:p>
          <a:p>
            <a:pPr eaLnBrk="1" fontAlgn="auto" hangingPunct="1">
              <a:spcAft>
                <a:spcPts val="0"/>
              </a:spcAft>
              <a:defRPr/>
            </a:pPr>
            <a:r>
              <a:rPr lang="en-GB" dirty="0" smtClean="0"/>
              <a:t>33%</a:t>
            </a:r>
          </a:p>
          <a:p>
            <a:pPr eaLnBrk="1" fontAlgn="auto" hangingPunct="1">
              <a:spcAft>
                <a:spcPts val="0"/>
              </a:spcAft>
              <a:defRPr/>
            </a:pPr>
            <a:r>
              <a:rPr lang="en-GB" dirty="0" smtClean="0"/>
              <a:t> 52%</a:t>
            </a:r>
          </a:p>
          <a:p>
            <a:pPr eaLnBrk="1" fontAlgn="auto" hangingPunct="1">
              <a:spcAft>
                <a:spcPts val="0"/>
              </a:spcAft>
              <a:defRPr/>
            </a:pPr>
            <a:r>
              <a:rPr lang="en-GB" dirty="0" smtClean="0"/>
              <a:t>74%</a:t>
            </a:r>
          </a:p>
          <a:p>
            <a:pPr eaLnBrk="1" fontAlgn="auto" hangingPunct="1">
              <a:spcAft>
                <a:spcPts val="0"/>
              </a:spcAft>
              <a:defRPr/>
            </a:pPr>
            <a:r>
              <a:rPr lang="en-GB" dirty="0" smtClean="0"/>
              <a:t> 81%</a:t>
            </a:r>
          </a:p>
          <a:p>
            <a:pPr eaLnBrk="1" fontAlgn="auto" hangingPunct="1">
              <a:spcAft>
                <a:spcPts val="0"/>
              </a:spcAft>
              <a:defRPr/>
            </a:pPr>
            <a:endParaRPr lang="en-GB" dirty="0" smtClean="0"/>
          </a:p>
        </p:txBody>
      </p:sp>
      <p:sp>
        <p:nvSpPr>
          <p:cNvPr id="4" name="Content Placeholder 3"/>
          <p:cNvSpPr>
            <a:spLocks noGrp="1"/>
          </p:cNvSpPr>
          <p:nvPr>
            <p:ph sz="half" idx="2"/>
          </p:nvPr>
        </p:nvSpPr>
        <p:spPr/>
        <p:txBody>
          <a:bodyPr rtlCol="0">
            <a:normAutofit lnSpcReduction="10000"/>
          </a:bodyPr>
          <a:lstStyle/>
          <a:p>
            <a:pPr eaLnBrk="1" fontAlgn="auto" hangingPunct="1">
              <a:spcAft>
                <a:spcPts val="0"/>
              </a:spcAft>
              <a:buFont typeface="Arial" pitchFamily="34" charset="0"/>
              <a:buNone/>
              <a:defRPr/>
            </a:pPr>
            <a:r>
              <a:rPr lang="en-GB" dirty="0" smtClean="0"/>
              <a:t>6. How many times more or less than non-disabled pupils are disabled pupils likely to be excluded?</a:t>
            </a:r>
          </a:p>
          <a:p>
            <a:pPr eaLnBrk="1" fontAlgn="auto" hangingPunct="1">
              <a:spcAft>
                <a:spcPts val="0"/>
              </a:spcAft>
              <a:defRPr/>
            </a:pPr>
            <a:r>
              <a:rPr lang="en-GB" dirty="0" smtClean="0"/>
              <a:t>Half as likely</a:t>
            </a:r>
          </a:p>
          <a:p>
            <a:pPr eaLnBrk="1" fontAlgn="auto" hangingPunct="1">
              <a:spcAft>
                <a:spcPts val="0"/>
              </a:spcAft>
              <a:defRPr/>
            </a:pPr>
            <a:r>
              <a:rPr lang="en-GB" dirty="0" smtClean="0"/>
              <a:t>2 x</a:t>
            </a:r>
          </a:p>
          <a:p>
            <a:pPr eaLnBrk="1" fontAlgn="auto" hangingPunct="1">
              <a:spcAft>
                <a:spcPts val="0"/>
              </a:spcAft>
              <a:defRPr/>
            </a:pPr>
            <a:r>
              <a:rPr lang="en-GB" dirty="0" smtClean="0"/>
              <a:t>5 x</a:t>
            </a:r>
          </a:p>
          <a:p>
            <a:pPr eaLnBrk="1" fontAlgn="auto" hangingPunct="1">
              <a:spcAft>
                <a:spcPts val="0"/>
              </a:spcAft>
              <a:defRPr/>
            </a:pPr>
            <a:r>
              <a:rPr lang="en-GB" dirty="0" smtClean="0"/>
              <a:t>7 x</a:t>
            </a:r>
          </a:p>
          <a:p>
            <a:pPr eaLnBrk="1" fontAlgn="auto" hangingPunct="1">
              <a:spcAft>
                <a:spcPts val="0"/>
              </a:spcAft>
              <a:defRPr/>
            </a:pPr>
            <a:r>
              <a:rPr lang="en-GB" dirty="0"/>
              <a:t>9</a:t>
            </a:r>
            <a:r>
              <a:rPr lang="en-GB" dirty="0" smtClean="0"/>
              <a:t>x</a:t>
            </a:r>
          </a:p>
          <a:p>
            <a:pPr eaLnBrk="1" fontAlgn="auto" hangingPunct="1">
              <a:spcAft>
                <a:spcPts val="0"/>
              </a:spcAft>
              <a:defRPr/>
            </a:pPr>
            <a:endParaRPr lang="en-GB" dirty="0" smtClean="0"/>
          </a:p>
        </p:txBody>
      </p:sp>
      <p:pic>
        <p:nvPicPr>
          <p:cNvPr id="7173" name="Picture 1" descr="X:\My Documents\My Pictures\RRDE Logo\rrlogo.gif"/>
          <p:cNvPicPr>
            <a:picLocks noChangeAspect="1" noChangeArrowheads="1"/>
          </p:cNvPicPr>
          <p:nvPr/>
        </p:nvPicPr>
        <p:blipFill>
          <a:blip r:embed="rId2" cstate="print"/>
          <a:srcRect/>
          <a:stretch>
            <a:fillRect/>
          </a:stretch>
        </p:blipFill>
        <p:spPr bwMode="auto">
          <a:xfrm>
            <a:off x="7308304" y="5873750"/>
            <a:ext cx="1674812" cy="98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cstate="print">
            <a:lum bright="70000" contrast="-70000"/>
          </a:blip>
          <a:srcRect/>
          <a:stretch>
            <a:fillRect/>
          </a:stretch>
        </p:blipFill>
        <p:spPr bwMode="auto">
          <a:xfrm>
            <a:off x="1" y="0"/>
            <a:ext cx="7235825" cy="6858000"/>
          </a:xfrm>
          <a:prstGeom prst="rect">
            <a:avLst/>
          </a:prstGeom>
          <a:noFill/>
          <a:ln w="9525">
            <a:noFill/>
            <a:miter lim="800000"/>
            <a:headEnd/>
            <a:tailEnd/>
          </a:ln>
        </p:spPr>
      </p:pic>
      <p:sp>
        <p:nvSpPr>
          <p:cNvPr id="64515" name="Rectangle 9"/>
          <p:cNvSpPr>
            <a:spLocks noChangeArrowheads="1"/>
          </p:cNvSpPr>
          <p:nvPr/>
        </p:nvSpPr>
        <p:spPr bwMode="auto">
          <a:xfrm>
            <a:off x="1" y="-188"/>
            <a:ext cx="6929439" cy="3354765"/>
          </a:xfrm>
          <a:prstGeom prst="rect">
            <a:avLst/>
          </a:prstGeom>
          <a:noFill/>
          <a:ln w="9525">
            <a:noFill/>
            <a:miter lim="800000"/>
            <a:headEnd/>
            <a:tailEnd/>
          </a:ln>
        </p:spPr>
        <p:txBody>
          <a:bodyPr anchor="ctr">
            <a:spAutoFit/>
          </a:bodyPr>
          <a:lstStyle/>
          <a:p>
            <a:pPr algn="ctr">
              <a:buFont typeface="Wingdings" pitchFamily="2" charset="2"/>
              <a:buChar char="v"/>
            </a:pPr>
            <a:endParaRPr lang="es-ES_tradnl" sz="2400" b="1" dirty="0">
              <a:solidFill>
                <a:srgbClr val="003399"/>
              </a:solidFill>
            </a:endParaRPr>
          </a:p>
          <a:p>
            <a:pPr algn="ctr">
              <a:buFont typeface="Wingdings" pitchFamily="2" charset="2"/>
              <a:buNone/>
            </a:pPr>
            <a:r>
              <a:rPr lang="es-ES_tradnl" sz="2400" b="1" dirty="0">
                <a:solidFill>
                  <a:srgbClr val="FF0000"/>
                </a:solidFill>
              </a:rPr>
              <a:t>UNITED NATIONS CONVENTION ON THE RIGHTS OF PEOPLE WITH DISABILITIES DEC. 2006:A NEW PARADIGM CENTERED ON THE  PERSON WITH DISABILITY</a:t>
            </a:r>
          </a:p>
          <a:p>
            <a:pPr algn="ctr">
              <a:buFont typeface="Wingdings" pitchFamily="2" charset="2"/>
              <a:buChar char="v"/>
            </a:pPr>
            <a:endParaRPr lang="es-ES_tradnl" sz="4000" b="1" dirty="0">
              <a:solidFill>
                <a:srgbClr val="003399"/>
              </a:solidFill>
            </a:endParaRPr>
          </a:p>
          <a:p>
            <a:pPr algn="ctr">
              <a:buFont typeface="Wingdings" pitchFamily="2" charset="2"/>
              <a:buChar char="v"/>
            </a:pPr>
            <a:endParaRPr lang="es-ES_tradnl" sz="2800" b="1" dirty="0">
              <a:solidFill>
                <a:srgbClr val="003399"/>
              </a:solidFill>
            </a:endParaRPr>
          </a:p>
          <a:p>
            <a:pPr algn="ctr">
              <a:buFont typeface="Wingdings" pitchFamily="2" charset="2"/>
              <a:buChar char="v"/>
            </a:pPr>
            <a:endParaRPr lang="es-ES_tradnl" sz="2400" b="1" dirty="0">
              <a:solidFill>
                <a:srgbClr val="003399"/>
              </a:solidFill>
            </a:endParaRPr>
          </a:p>
        </p:txBody>
      </p:sp>
      <p:grpSp>
        <p:nvGrpSpPr>
          <p:cNvPr id="2" name="Group 15"/>
          <p:cNvGrpSpPr>
            <a:grpSpLocks/>
          </p:cNvGrpSpPr>
          <p:nvPr/>
        </p:nvGrpSpPr>
        <p:grpSpPr bwMode="auto">
          <a:xfrm>
            <a:off x="7235826" y="287339"/>
            <a:ext cx="1931988" cy="6530975"/>
            <a:chOff x="4558" y="181"/>
            <a:chExt cx="1217" cy="4114"/>
          </a:xfrm>
        </p:grpSpPr>
        <p:pic>
          <p:nvPicPr>
            <p:cNvPr id="64522" name="Picture 16"/>
            <p:cNvPicPr>
              <a:picLocks noChangeAspect="1" noChangeArrowheads="1"/>
            </p:cNvPicPr>
            <p:nvPr/>
          </p:nvPicPr>
          <p:blipFill>
            <a:blip r:embed="rId3" cstate="print"/>
            <a:srcRect/>
            <a:stretch>
              <a:fillRect/>
            </a:stretch>
          </p:blipFill>
          <p:spPr bwMode="auto">
            <a:xfrm>
              <a:off x="4558" y="181"/>
              <a:ext cx="1202" cy="981"/>
            </a:xfrm>
            <a:prstGeom prst="rect">
              <a:avLst/>
            </a:prstGeom>
            <a:noFill/>
            <a:ln w="9525">
              <a:noFill/>
              <a:miter lim="800000"/>
              <a:headEnd/>
              <a:tailEnd/>
            </a:ln>
          </p:spPr>
        </p:pic>
        <p:pic>
          <p:nvPicPr>
            <p:cNvPr id="64523" name="Picture 17"/>
            <p:cNvPicPr>
              <a:picLocks noChangeAspect="1" noChangeArrowheads="1"/>
            </p:cNvPicPr>
            <p:nvPr/>
          </p:nvPicPr>
          <p:blipFill>
            <a:blip r:embed="rId4" cstate="print"/>
            <a:srcRect/>
            <a:stretch>
              <a:fillRect/>
            </a:stretch>
          </p:blipFill>
          <p:spPr bwMode="auto">
            <a:xfrm>
              <a:off x="4558" y="1498"/>
              <a:ext cx="1202" cy="798"/>
            </a:xfrm>
            <a:prstGeom prst="rect">
              <a:avLst/>
            </a:prstGeom>
            <a:noFill/>
            <a:ln w="9525">
              <a:noFill/>
              <a:miter lim="800000"/>
              <a:headEnd/>
              <a:tailEnd/>
            </a:ln>
          </p:spPr>
        </p:pic>
        <p:pic>
          <p:nvPicPr>
            <p:cNvPr id="64524" name="Picture 18" descr="disability">
              <a:hlinkClick r:id="rId5"/>
            </p:cNvPr>
            <p:cNvPicPr>
              <a:picLocks noChangeAspect="1" noChangeArrowheads="1"/>
            </p:cNvPicPr>
            <p:nvPr/>
          </p:nvPicPr>
          <p:blipFill>
            <a:blip r:embed="rId6" cstate="print"/>
            <a:srcRect/>
            <a:stretch>
              <a:fillRect/>
            </a:stretch>
          </p:blipFill>
          <p:spPr bwMode="auto">
            <a:xfrm>
              <a:off x="4558" y="2456"/>
              <a:ext cx="1202" cy="838"/>
            </a:xfrm>
            <a:prstGeom prst="rect">
              <a:avLst/>
            </a:prstGeom>
            <a:noFill/>
            <a:ln w="9525">
              <a:noFill/>
              <a:miter lim="800000"/>
              <a:headEnd/>
              <a:tailEnd/>
            </a:ln>
          </p:spPr>
        </p:pic>
        <p:pic>
          <p:nvPicPr>
            <p:cNvPr id="64525" name="Picture 19"/>
            <p:cNvPicPr>
              <a:picLocks noChangeAspect="1" noChangeArrowheads="1"/>
            </p:cNvPicPr>
            <p:nvPr/>
          </p:nvPicPr>
          <p:blipFill>
            <a:blip r:embed="rId7" cstate="print"/>
            <a:srcRect/>
            <a:stretch>
              <a:fillRect/>
            </a:stretch>
          </p:blipFill>
          <p:spPr bwMode="auto">
            <a:xfrm>
              <a:off x="4558" y="3521"/>
              <a:ext cx="1217" cy="774"/>
            </a:xfrm>
            <a:prstGeom prst="rect">
              <a:avLst/>
            </a:prstGeom>
            <a:noFill/>
            <a:ln w="9525">
              <a:noFill/>
              <a:miter lim="800000"/>
              <a:headEnd/>
              <a:tailEnd/>
            </a:ln>
          </p:spPr>
        </p:pic>
      </p:grpSp>
      <p:sp>
        <p:nvSpPr>
          <p:cNvPr id="12" name="Right Arrow 11"/>
          <p:cNvSpPr/>
          <p:nvPr/>
        </p:nvSpPr>
        <p:spPr>
          <a:xfrm>
            <a:off x="2857501" y="2428876"/>
            <a:ext cx="977900" cy="912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0000"/>
                </a:solidFill>
              </a:rPr>
              <a:t>To</a:t>
            </a:r>
          </a:p>
        </p:txBody>
      </p:sp>
      <p:sp>
        <p:nvSpPr>
          <p:cNvPr id="64518" name="TextBox 12"/>
          <p:cNvSpPr txBox="1">
            <a:spLocks noChangeArrowheads="1"/>
          </p:cNvSpPr>
          <p:nvPr/>
        </p:nvSpPr>
        <p:spPr bwMode="auto">
          <a:xfrm>
            <a:off x="214314" y="2071689"/>
            <a:ext cx="2571751" cy="978729"/>
          </a:xfrm>
          <a:prstGeom prst="rect">
            <a:avLst/>
          </a:prstGeom>
          <a:noFill/>
          <a:ln w="9525">
            <a:noFill/>
            <a:miter lim="800000"/>
            <a:headEnd/>
            <a:tailEnd/>
          </a:ln>
        </p:spPr>
        <p:txBody>
          <a:bodyPr>
            <a:spAutoFit/>
          </a:bodyPr>
          <a:lstStyle/>
          <a:p>
            <a:pPr>
              <a:lnSpc>
                <a:spcPct val="80000"/>
              </a:lnSpc>
            </a:pPr>
            <a:r>
              <a:rPr lang="it-IT" b="1"/>
              <a:t>From Medical Model of Disability  </a:t>
            </a:r>
            <a:r>
              <a:rPr lang="it-IT" b="1">
                <a:sym typeface="Wingdings" pitchFamily="2" charset="2"/>
              </a:rPr>
              <a:t> Problem in the Person.</a:t>
            </a:r>
          </a:p>
          <a:p>
            <a:pPr>
              <a:lnSpc>
                <a:spcPct val="80000"/>
              </a:lnSpc>
            </a:pPr>
            <a:r>
              <a:rPr lang="it-IT" b="1">
                <a:sym typeface="Wingdings" pitchFamily="2" charset="2"/>
              </a:rPr>
              <a:t>Cure, Fix or Separate</a:t>
            </a:r>
            <a:endParaRPr lang="it-IT" b="1"/>
          </a:p>
        </p:txBody>
      </p:sp>
      <p:sp>
        <p:nvSpPr>
          <p:cNvPr id="64519" name="TextBox 13"/>
          <p:cNvSpPr txBox="1">
            <a:spLocks noChangeArrowheads="1"/>
          </p:cNvSpPr>
          <p:nvPr/>
        </p:nvSpPr>
        <p:spPr bwMode="auto">
          <a:xfrm>
            <a:off x="3857626" y="2000251"/>
            <a:ext cx="3286125" cy="1643527"/>
          </a:xfrm>
          <a:prstGeom prst="rect">
            <a:avLst/>
          </a:prstGeom>
          <a:noFill/>
          <a:ln w="9525">
            <a:noFill/>
            <a:miter lim="800000"/>
            <a:headEnd/>
            <a:tailEnd/>
          </a:ln>
        </p:spPr>
        <p:txBody>
          <a:bodyPr>
            <a:spAutoFit/>
          </a:bodyPr>
          <a:lstStyle/>
          <a:p>
            <a:pPr>
              <a:lnSpc>
                <a:spcPct val="80000"/>
              </a:lnSpc>
            </a:pPr>
            <a:r>
              <a:rPr lang="it-IT" b="1"/>
              <a:t>To Social Model of Disability based on Human Rights approach- Problem with Society that needs to be changed.</a:t>
            </a:r>
          </a:p>
          <a:p>
            <a:pPr>
              <a:lnSpc>
                <a:spcPct val="80000"/>
              </a:lnSpc>
            </a:pPr>
            <a:r>
              <a:rPr lang="it-IT" b="1"/>
              <a:t>Attitudes</a:t>
            </a:r>
          </a:p>
          <a:p>
            <a:pPr>
              <a:lnSpc>
                <a:spcPct val="80000"/>
              </a:lnSpc>
            </a:pPr>
            <a:r>
              <a:rPr lang="it-IT" b="1"/>
              <a:t>Organisation</a:t>
            </a:r>
          </a:p>
          <a:p>
            <a:pPr>
              <a:lnSpc>
                <a:spcPct val="80000"/>
              </a:lnSpc>
            </a:pPr>
            <a:r>
              <a:rPr lang="it-IT" b="1"/>
              <a:t>Environment</a:t>
            </a:r>
            <a:endParaRPr lang="en-GB" dirty="0"/>
          </a:p>
        </p:txBody>
      </p:sp>
      <p:sp>
        <p:nvSpPr>
          <p:cNvPr id="64520" name="TextBox 13"/>
          <p:cNvSpPr txBox="1">
            <a:spLocks noChangeArrowheads="1"/>
          </p:cNvSpPr>
          <p:nvPr/>
        </p:nvSpPr>
        <p:spPr bwMode="auto">
          <a:xfrm>
            <a:off x="5076056" y="4149081"/>
            <a:ext cx="1944216" cy="2031325"/>
          </a:xfrm>
          <a:prstGeom prst="rect">
            <a:avLst/>
          </a:prstGeom>
          <a:noFill/>
          <a:ln w="9525">
            <a:noFill/>
            <a:miter lim="800000"/>
            <a:headEnd/>
            <a:tailEnd/>
          </a:ln>
        </p:spPr>
        <p:txBody>
          <a:bodyPr wrap="square">
            <a:spAutoFit/>
          </a:bodyPr>
          <a:lstStyle/>
          <a:p>
            <a:r>
              <a:rPr lang="en-GB" b="1" dirty="0" smtClean="0">
                <a:latin typeface="Calibri" pitchFamily="34" charset="0"/>
              </a:rPr>
              <a:t>158 </a:t>
            </a:r>
            <a:r>
              <a:rPr lang="en-GB" b="1" dirty="0">
                <a:latin typeface="Calibri" pitchFamily="34" charset="0"/>
              </a:rPr>
              <a:t>signatories to the Convention</a:t>
            </a:r>
          </a:p>
          <a:p>
            <a:r>
              <a:rPr lang="en-GB" b="1" dirty="0" smtClean="0">
                <a:latin typeface="Calibri" pitchFamily="34" charset="0"/>
              </a:rPr>
              <a:t>141 </a:t>
            </a:r>
            <a:r>
              <a:rPr lang="en-GB" b="1" dirty="0" smtClean="0">
                <a:latin typeface="Calibri" pitchFamily="34" charset="0"/>
              </a:rPr>
              <a:t>ratifications </a:t>
            </a:r>
            <a:r>
              <a:rPr lang="en-GB" b="1" dirty="0">
                <a:latin typeface="Calibri" pitchFamily="34" charset="0"/>
              </a:rPr>
              <a:t>of the </a:t>
            </a:r>
            <a:r>
              <a:rPr lang="en-GB" b="1" dirty="0" smtClean="0">
                <a:latin typeface="Calibri" pitchFamily="34" charset="0"/>
              </a:rPr>
              <a:t>Convention</a:t>
            </a:r>
          </a:p>
          <a:p>
            <a:r>
              <a:rPr lang="en-GB" b="1" dirty="0" smtClean="0">
                <a:latin typeface="Calibri" pitchFamily="34" charset="0"/>
              </a:rPr>
              <a:t>Optional Protocol</a:t>
            </a:r>
          </a:p>
          <a:p>
            <a:r>
              <a:rPr lang="en-GB" b="1" dirty="0" smtClean="0">
                <a:latin typeface="Calibri" pitchFamily="34" charset="0"/>
              </a:rPr>
              <a:t>92 signatories</a:t>
            </a:r>
          </a:p>
          <a:p>
            <a:r>
              <a:rPr lang="en-GB" b="1" dirty="0" smtClean="0">
                <a:latin typeface="Calibri" pitchFamily="34" charset="0"/>
              </a:rPr>
              <a:t>78 ratifications</a:t>
            </a:r>
            <a:endParaRPr lang="en-GB" b="1" dirty="0">
              <a:latin typeface="Calibri" pitchFamily="34" charset="0"/>
            </a:endParaRPr>
          </a:p>
        </p:txBody>
      </p:sp>
      <p:pic>
        <p:nvPicPr>
          <p:cNvPr id="14" name="Picture 13" descr="enablemap.jpg"/>
          <p:cNvPicPr>
            <a:picLocks noChangeAspect="1"/>
          </p:cNvPicPr>
          <p:nvPr/>
        </p:nvPicPr>
        <p:blipFill>
          <a:blip r:embed="rId8" cstate="print"/>
          <a:stretch>
            <a:fillRect/>
          </a:stretch>
        </p:blipFill>
        <p:spPr>
          <a:xfrm>
            <a:off x="1" y="3645024"/>
            <a:ext cx="5102564" cy="3024336"/>
          </a:xfrm>
          <a:prstGeom prst="rect">
            <a:avLst/>
          </a:prstGeom>
        </p:spPr>
      </p:pic>
    </p:spTree>
    <p:extLst>
      <p:ext uri="{BB962C8B-B14F-4D97-AF65-F5344CB8AC3E}">
        <p14:creationId xmlns="" xmlns:p14="http://schemas.microsoft.com/office/powerpoint/2010/main" val="1904240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16634"/>
            <a:ext cx="8229600" cy="720080"/>
          </a:xfrm>
        </p:spPr>
        <p:txBody>
          <a:bodyPr>
            <a:normAutofit/>
          </a:bodyPr>
          <a:lstStyle/>
          <a:p>
            <a:pPr eaLnBrk="1" hangingPunct="1"/>
            <a:r>
              <a:rPr lang="en-GB" sz="4000" dirty="0" smtClean="0">
                <a:solidFill>
                  <a:srgbClr val="FF0000"/>
                </a:solidFill>
              </a:rPr>
              <a:t>UNCRPD Article 24 Education</a:t>
            </a:r>
          </a:p>
        </p:txBody>
      </p:sp>
      <p:sp>
        <p:nvSpPr>
          <p:cNvPr id="19459" name="Rectangle 3"/>
          <p:cNvSpPr>
            <a:spLocks noGrp="1" noChangeArrowheads="1"/>
          </p:cNvSpPr>
          <p:nvPr>
            <p:ph type="body" idx="1"/>
          </p:nvPr>
        </p:nvSpPr>
        <p:spPr>
          <a:xfrm>
            <a:off x="457201" y="764706"/>
            <a:ext cx="8507288" cy="5760640"/>
          </a:xfrm>
        </p:spPr>
        <p:txBody>
          <a:bodyPr rtlCol="0">
            <a:normAutofit lnSpcReduction="10000"/>
          </a:bodyPr>
          <a:lstStyle/>
          <a:p>
            <a:pPr eaLnBrk="1" fontAlgn="auto" hangingPunct="1">
              <a:lnSpc>
                <a:spcPct val="80000"/>
              </a:lnSpc>
              <a:spcAft>
                <a:spcPts val="0"/>
              </a:spcAft>
              <a:defRPr/>
            </a:pPr>
            <a:r>
              <a:rPr lang="en-GB" sz="2800" dirty="0" smtClean="0">
                <a:solidFill>
                  <a:srgbClr val="0070C0"/>
                </a:solidFill>
              </a:rPr>
              <a:t>Requires all signatories to ensure all disabled children and young people can fully participate in the state education system and that this should be an </a:t>
            </a:r>
            <a:r>
              <a:rPr lang="en-GB" sz="2800" b="1" dirty="0" smtClean="0">
                <a:solidFill>
                  <a:srgbClr val="0070C0"/>
                </a:solidFill>
              </a:rPr>
              <a:t>‘inclusive education system at all levels’</a:t>
            </a:r>
          </a:p>
          <a:p>
            <a:pPr marL="0" indent="0" eaLnBrk="1" fontAlgn="auto" hangingPunct="1">
              <a:lnSpc>
                <a:spcPct val="80000"/>
              </a:lnSpc>
              <a:spcAft>
                <a:spcPts val="0"/>
              </a:spcAft>
              <a:buNone/>
              <a:defRPr/>
            </a:pPr>
            <a:endParaRPr lang="en-GB" sz="2800" b="1" dirty="0" smtClean="0">
              <a:solidFill>
                <a:srgbClr val="0070C0"/>
              </a:solidFill>
            </a:endParaRPr>
          </a:p>
          <a:p>
            <a:pPr eaLnBrk="1" fontAlgn="auto" hangingPunct="1">
              <a:lnSpc>
                <a:spcPct val="80000"/>
              </a:lnSpc>
              <a:spcAft>
                <a:spcPts val="0"/>
              </a:spcAft>
              <a:defRPr/>
            </a:pPr>
            <a:r>
              <a:rPr lang="en-GB" sz="2800" dirty="0" smtClean="0">
                <a:solidFill>
                  <a:srgbClr val="FF0000"/>
                </a:solidFill>
              </a:rPr>
              <a:t>The development by persons with disabilities of their personality, talents and creativity, as well as their mental and physical abilities, </a:t>
            </a:r>
            <a:r>
              <a:rPr lang="en-GB" sz="2800" b="1" dirty="0" smtClean="0">
                <a:solidFill>
                  <a:srgbClr val="FF0000"/>
                </a:solidFill>
              </a:rPr>
              <a:t>to their fullest potential</a:t>
            </a:r>
            <a:r>
              <a:rPr lang="en-GB" sz="2800" dirty="0" smtClean="0">
                <a:solidFill>
                  <a:srgbClr val="FF0000"/>
                </a:solidFill>
              </a:rPr>
              <a:t>.</a:t>
            </a:r>
          </a:p>
          <a:p>
            <a:pPr eaLnBrk="1" fontAlgn="auto" hangingPunct="1">
              <a:lnSpc>
                <a:spcPct val="80000"/>
              </a:lnSpc>
              <a:spcAft>
                <a:spcPts val="0"/>
              </a:spcAft>
              <a:defRPr/>
            </a:pPr>
            <a:endParaRPr lang="en-GB" sz="2800" dirty="0" smtClean="0">
              <a:solidFill>
                <a:srgbClr val="FF0000"/>
              </a:solidFill>
            </a:endParaRPr>
          </a:p>
          <a:p>
            <a:pPr eaLnBrk="1" fontAlgn="auto" hangingPunct="1">
              <a:lnSpc>
                <a:spcPct val="80000"/>
              </a:lnSpc>
              <a:spcAft>
                <a:spcPts val="0"/>
              </a:spcAft>
              <a:defRPr/>
            </a:pPr>
            <a:r>
              <a:rPr lang="en-GB" sz="2800" dirty="0" smtClean="0">
                <a:solidFill>
                  <a:srgbClr val="7030A0"/>
                </a:solidFill>
              </a:rPr>
              <a:t>This right is to be delivered within </a:t>
            </a:r>
            <a:r>
              <a:rPr lang="en-GB" sz="2800" b="1" dirty="0" smtClean="0">
                <a:solidFill>
                  <a:srgbClr val="7030A0"/>
                </a:solidFill>
              </a:rPr>
              <a:t>an inclusive primary and secondary education system, </a:t>
            </a:r>
            <a:r>
              <a:rPr lang="en-GB" sz="2800" dirty="0" smtClean="0">
                <a:solidFill>
                  <a:srgbClr val="7030A0"/>
                </a:solidFill>
              </a:rPr>
              <a:t>from which disabled people should not be excluded. </a:t>
            </a:r>
          </a:p>
          <a:p>
            <a:pPr marL="0" indent="0" eaLnBrk="1" fontAlgn="auto" hangingPunct="1">
              <a:lnSpc>
                <a:spcPct val="80000"/>
              </a:lnSpc>
              <a:spcAft>
                <a:spcPts val="0"/>
              </a:spcAft>
              <a:buNone/>
              <a:defRPr/>
            </a:pPr>
            <a:endParaRPr lang="en-GB" sz="2800" dirty="0" smtClean="0">
              <a:solidFill>
                <a:srgbClr val="7030A0"/>
              </a:solidFill>
            </a:endParaRPr>
          </a:p>
          <a:p>
            <a:pPr eaLnBrk="1" fontAlgn="auto" hangingPunct="1">
              <a:lnSpc>
                <a:spcPct val="80000"/>
              </a:lnSpc>
              <a:spcAft>
                <a:spcPts val="0"/>
              </a:spcAft>
              <a:defRPr/>
            </a:pPr>
            <a:r>
              <a:rPr lang="en-GB" sz="2800" b="1" dirty="0" smtClean="0">
                <a:solidFill>
                  <a:srgbClr val="C00000"/>
                </a:solidFill>
              </a:rPr>
              <a:t>Reasonable accommodations </a:t>
            </a:r>
            <a:r>
              <a:rPr lang="en-GB" sz="2800" dirty="0" smtClean="0">
                <a:solidFill>
                  <a:srgbClr val="C00000"/>
                </a:solidFill>
              </a:rPr>
              <a:t>should be provided for individual requirements and </a:t>
            </a:r>
            <a:r>
              <a:rPr lang="en-GB" sz="2800" b="1" dirty="0" smtClean="0">
                <a:solidFill>
                  <a:srgbClr val="C00000"/>
                </a:solidFill>
              </a:rPr>
              <a:t>support provided in individualised programmes</a:t>
            </a:r>
            <a:r>
              <a:rPr lang="en-GB" sz="2800" dirty="0" smtClean="0">
                <a:solidFill>
                  <a:srgbClr val="C00000"/>
                </a:solidFill>
              </a:rPr>
              <a:t> to facilitate their effective social and academic education. </a:t>
            </a:r>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1" y="0"/>
            <a:ext cx="1346257" cy="7647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dow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wipe(down)">
                                      <p:cBhvr>
                                        <p:cTn id="17" dur="5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wipe(down)">
                                      <p:cBhvr>
                                        <p:cTn id="22"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dirty="0">
                <a:solidFill>
                  <a:srgbClr val="FF0000"/>
                </a:solidFill>
              </a:rPr>
              <a:t>UNCRPD Article 24 </a:t>
            </a:r>
            <a:r>
              <a:rPr lang="en-GB" dirty="0" smtClean="0">
                <a:solidFill>
                  <a:srgbClr val="FF0000"/>
                </a:solidFill>
              </a:rPr>
              <a:t>Education -2</a:t>
            </a:r>
            <a:endParaRPr lang="en-GB" dirty="0"/>
          </a:p>
        </p:txBody>
      </p:sp>
      <p:sp>
        <p:nvSpPr>
          <p:cNvPr id="3" name="Content Placeholder 2"/>
          <p:cNvSpPr>
            <a:spLocks noGrp="1"/>
          </p:cNvSpPr>
          <p:nvPr>
            <p:ph idx="1"/>
          </p:nvPr>
        </p:nvSpPr>
        <p:spPr>
          <a:xfrm>
            <a:off x="457200" y="1196752"/>
            <a:ext cx="8229600" cy="5472607"/>
          </a:xfrm>
        </p:spPr>
        <p:txBody>
          <a:bodyPr>
            <a:normAutofit fontScale="92500" lnSpcReduction="20000"/>
          </a:bodyPr>
          <a:lstStyle/>
          <a:p>
            <a:pPr>
              <a:lnSpc>
                <a:spcPct val="80000"/>
              </a:lnSpc>
              <a:defRPr/>
            </a:pPr>
            <a:r>
              <a:rPr lang="en-GB" dirty="0">
                <a:solidFill>
                  <a:srgbClr val="0070C0"/>
                </a:solidFill>
              </a:rPr>
              <a:t>Instruction in </a:t>
            </a:r>
            <a:r>
              <a:rPr lang="en-GB" b="1" dirty="0">
                <a:solidFill>
                  <a:srgbClr val="0070C0"/>
                </a:solidFill>
              </a:rPr>
              <a:t>Braille , Sign language </a:t>
            </a:r>
            <a:r>
              <a:rPr lang="en-GB" b="1" dirty="0" smtClean="0">
                <a:solidFill>
                  <a:srgbClr val="0070C0"/>
                </a:solidFill>
              </a:rPr>
              <a:t>AAC</a:t>
            </a:r>
          </a:p>
          <a:p>
            <a:pPr marL="0" indent="0">
              <a:lnSpc>
                <a:spcPct val="80000"/>
              </a:lnSpc>
              <a:buNone/>
              <a:defRPr/>
            </a:pPr>
            <a:endParaRPr lang="en-GB" b="1" dirty="0">
              <a:solidFill>
                <a:srgbClr val="0070C0"/>
              </a:solidFill>
            </a:endParaRPr>
          </a:p>
          <a:p>
            <a:pPr>
              <a:lnSpc>
                <a:spcPct val="80000"/>
              </a:lnSpc>
              <a:defRPr/>
            </a:pPr>
            <a:r>
              <a:rPr lang="en-GB" b="1" dirty="0">
                <a:solidFill>
                  <a:srgbClr val="C00000"/>
                </a:solidFill>
              </a:rPr>
              <a:t>Employment of disabled </a:t>
            </a:r>
            <a:r>
              <a:rPr lang="en-GB" b="1" dirty="0" smtClean="0">
                <a:solidFill>
                  <a:srgbClr val="C00000"/>
                </a:solidFill>
              </a:rPr>
              <a:t>teachers</a:t>
            </a:r>
          </a:p>
          <a:p>
            <a:pPr marL="0" indent="0">
              <a:lnSpc>
                <a:spcPct val="80000"/>
              </a:lnSpc>
              <a:buNone/>
              <a:defRPr/>
            </a:pPr>
            <a:endParaRPr lang="en-GB" b="1" dirty="0">
              <a:solidFill>
                <a:srgbClr val="C00000"/>
              </a:solidFill>
            </a:endParaRPr>
          </a:p>
          <a:p>
            <a:pPr>
              <a:lnSpc>
                <a:spcPct val="80000"/>
              </a:lnSpc>
              <a:defRPr/>
            </a:pPr>
            <a:r>
              <a:rPr lang="en-GB" b="1" dirty="0"/>
              <a:t>Train professionals and staff who work at all levels of education.</a:t>
            </a:r>
            <a:r>
              <a:rPr lang="en-GB" sz="2800" dirty="0"/>
              <a:t> </a:t>
            </a:r>
            <a:r>
              <a:rPr lang="en-GB" dirty="0"/>
              <a:t>Such training shall incorporate disability awareness and the use of appropriate augmentative and alternative modes, means and formats of communication, educational techniques and materials to support persons with </a:t>
            </a:r>
            <a:r>
              <a:rPr lang="en-GB" dirty="0" smtClean="0"/>
              <a:t>disabilities</a:t>
            </a:r>
          </a:p>
          <a:p>
            <a:pPr marL="0" indent="0">
              <a:lnSpc>
                <a:spcPct val="80000"/>
              </a:lnSpc>
              <a:buNone/>
              <a:defRPr/>
            </a:pPr>
            <a:endParaRPr lang="en-GB" b="1" dirty="0"/>
          </a:p>
          <a:p>
            <a:pPr>
              <a:lnSpc>
                <a:spcPct val="80000"/>
              </a:lnSpc>
              <a:defRPr/>
            </a:pPr>
            <a:r>
              <a:rPr lang="en-GB" b="1" dirty="0">
                <a:solidFill>
                  <a:srgbClr val="7030A0"/>
                </a:solidFill>
              </a:rPr>
              <a:t>Article 8 b-</a:t>
            </a:r>
            <a:r>
              <a:rPr lang="en-GB" dirty="0">
                <a:solidFill>
                  <a:srgbClr val="7030A0"/>
                </a:solidFill>
              </a:rPr>
              <a:t>Awareness Raising ‘Fostering at all levels of the education system, including in all children from an early age, </a:t>
            </a:r>
            <a:r>
              <a:rPr lang="en-GB" b="1" dirty="0">
                <a:solidFill>
                  <a:srgbClr val="7030A0"/>
                </a:solidFill>
              </a:rPr>
              <a:t>an attitude of respect for the rights of persons with disabilities’</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8012112" y="6215062"/>
            <a:ext cx="1131888" cy="642938"/>
          </a:xfrm>
          <a:prstGeom prst="rect">
            <a:avLst/>
          </a:prstGeom>
          <a:noFill/>
          <a:ln w="9525">
            <a:noFill/>
            <a:miter lim="800000"/>
            <a:headEnd/>
            <a:tailEnd/>
          </a:ln>
        </p:spPr>
      </p:pic>
    </p:spTree>
    <p:extLst>
      <p:ext uri="{BB962C8B-B14F-4D97-AF65-F5344CB8AC3E}">
        <p14:creationId xmlns="" xmlns:p14="http://schemas.microsoft.com/office/powerpoint/2010/main" val="36785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796925"/>
          </a:xfrm>
        </p:spPr>
        <p:txBody>
          <a:bodyPr/>
          <a:lstStyle/>
          <a:p>
            <a:r>
              <a:rPr lang="en-GB" smtClean="0">
                <a:solidFill>
                  <a:srgbClr val="FF0000"/>
                </a:solidFill>
              </a:rPr>
              <a:t>         UK Government Reservations</a:t>
            </a:r>
            <a:endParaRPr lang="en-US" smtClean="0">
              <a:solidFill>
                <a:srgbClr val="FF0000"/>
              </a:solidFill>
            </a:endParaRPr>
          </a:p>
        </p:txBody>
      </p:sp>
      <p:sp>
        <p:nvSpPr>
          <p:cNvPr id="3" name="Content Placeholder 2"/>
          <p:cNvSpPr>
            <a:spLocks noGrp="1"/>
          </p:cNvSpPr>
          <p:nvPr>
            <p:ph idx="1"/>
          </p:nvPr>
        </p:nvSpPr>
        <p:spPr>
          <a:xfrm>
            <a:off x="457200" y="1000125"/>
            <a:ext cx="8229600" cy="5857875"/>
          </a:xfrm>
        </p:spPr>
        <p:txBody>
          <a:bodyPr>
            <a:normAutofit fontScale="85000" lnSpcReduction="20000"/>
          </a:bodyPr>
          <a:lstStyle/>
          <a:p>
            <a:pPr>
              <a:buFont typeface="Arial" charset="0"/>
              <a:buChar char="•"/>
              <a:defRPr/>
            </a:pPr>
            <a:r>
              <a:rPr lang="en-US" i="1" dirty="0" smtClean="0"/>
              <a:t>"</a:t>
            </a:r>
            <a:r>
              <a:rPr lang="en-US" b="1" i="1" dirty="0" smtClean="0"/>
              <a:t>The United Kingdom Government is committed to continuing to develop an inclusive system where parents of disabled children have increasing access to mainstream schools and staff, which have the capacity to meet the needs of disabled children.</a:t>
            </a:r>
            <a:endParaRPr lang="en-US" b="1" dirty="0" smtClean="0"/>
          </a:p>
          <a:p>
            <a:pPr>
              <a:buFont typeface="Arial" charset="0"/>
              <a:buChar char="•"/>
              <a:defRPr/>
            </a:pPr>
            <a:r>
              <a:rPr lang="en-US" b="1" i="1" dirty="0" smtClean="0"/>
              <a:t>The General Education System in the United Kingdom includes mainstream and special schools, which the UK Government understands is allowed under the Convention.</a:t>
            </a:r>
            <a:endParaRPr lang="en-US" b="1" dirty="0" smtClean="0"/>
          </a:p>
          <a:p>
            <a:pPr>
              <a:buFont typeface="Arial" charset="0"/>
              <a:buChar char="•"/>
              <a:defRPr/>
            </a:pPr>
            <a:r>
              <a:rPr lang="en-US" b="1" i="1" dirty="0" smtClean="0"/>
              <a:t>The United Kingdom reserves the right for disabled children to be educated outside their local community where more appropriate education provision is available elsewhere. Nevertheless, parents of disabled children have the same opportunity as other parents to state a preference for the school at which they wish their child to be educated."</a:t>
            </a:r>
            <a:endParaRPr lang="en-US" b="1" dirty="0" smtClean="0"/>
          </a:p>
          <a:p>
            <a:pPr>
              <a:buFont typeface="Arial" charset="0"/>
              <a:buChar char="•"/>
              <a:defRPr/>
            </a:pPr>
            <a:endParaRPr lang="en-US" dirty="0"/>
          </a:p>
        </p:txBody>
      </p:sp>
      <p:pic>
        <p:nvPicPr>
          <p:cNvPr id="67588" name="Picture 1" descr="X:\My Documents\My Pictures\RRDE Logo\rrlogo.gif"/>
          <p:cNvPicPr>
            <a:picLocks noChangeAspect="1" noChangeArrowheads="1"/>
          </p:cNvPicPr>
          <p:nvPr/>
        </p:nvPicPr>
        <p:blipFill>
          <a:blip r:embed="rId2" cstate="print"/>
          <a:srcRect/>
          <a:stretch>
            <a:fillRect/>
          </a:stretch>
        </p:blipFill>
        <p:spPr bwMode="auto">
          <a:xfrm>
            <a:off x="0" y="0"/>
            <a:ext cx="1635125" cy="92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b="1" dirty="0" smtClean="0">
                <a:solidFill>
                  <a:srgbClr val="FF0000"/>
                </a:solidFill>
              </a:rPr>
              <a:t>New Framework :Children and Families Bill Part 3</a:t>
            </a:r>
            <a:endParaRPr lang="en-GB" b="1" dirty="0">
              <a:solidFill>
                <a:srgbClr val="FF0000"/>
              </a:solidFill>
            </a:endParaRPr>
          </a:p>
        </p:txBody>
      </p:sp>
      <p:sp>
        <p:nvSpPr>
          <p:cNvPr id="3" name="Content Placeholder 2"/>
          <p:cNvSpPr>
            <a:spLocks noGrp="1"/>
          </p:cNvSpPr>
          <p:nvPr>
            <p:ph idx="1"/>
          </p:nvPr>
        </p:nvSpPr>
        <p:spPr>
          <a:xfrm>
            <a:off x="467544" y="1268760"/>
            <a:ext cx="8229600" cy="5328592"/>
          </a:xfrm>
        </p:spPr>
        <p:txBody>
          <a:bodyPr>
            <a:normAutofit fontScale="92500" lnSpcReduction="20000"/>
          </a:bodyPr>
          <a:lstStyle/>
          <a:p>
            <a:r>
              <a:rPr lang="en-GB" b="1" dirty="0" smtClean="0"/>
              <a:t>New Funding- AWPU, School Funding, Higher Needs Block-over £10,000</a:t>
            </a:r>
          </a:p>
          <a:p>
            <a:r>
              <a:rPr lang="en-GB" b="1" dirty="0" smtClean="0"/>
              <a:t>Local Offer-include 0-25</a:t>
            </a:r>
          </a:p>
          <a:p>
            <a:r>
              <a:rPr lang="en-GB" b="1" dirty="0" smtClean="0"/>
              <a:t>New relationship young people &amp; parents</a:t>
            </a:r>
          </a:p>
          <a:p>
            <a:r>
              <a:rPr lang="en-GB" b="1" dirty="0" smtClean="0"/>
              <a:t>Statement-Education, Health and Care Plan</a:t>
            </a:r>
          </a:p>
          <a:p>
            <a:r>
              <a:rPr lang="en-GB" b="1" dirty="0" smtClean="0"/>
              <a:t>Includes Academies and Free Schools</a:t>
            </a:r>
          </a:p>
          <a:p>
            <a:r>
              <a:rPr lang="en-GB" b="1" dirty="0" smtClean="0"/>
              <a:t>Presumption of Inclusion weakened</a:t>
            </a:r>
          </a:p>
          <a:p>
            <a:r>
              <a:rPr lang="en-GB" b="1" dirty="0" smtClean="0"/>
              <a:t>Relates to disabled children and young people</a:t>
            </a:r>
          </a:p>
          <a:p>
            <a:r>
              <a:rPr lang="en-GB" b="1" dirty="0" smtClean="0"/>
              <a:t>From September 2014-3 year transition</a:t>
            </a:r>
          </a:p>
          <a:p>
            <a:r>
              <a:rPr lang="en-GB" b="1" dirty="0" smtClean="0"/>
              <a:t>School Action/School Action Plus-School Stage</a:t>
            </a:r>
          </a:p>
          <a:p>
            <a:r>
              <a:rPr lang="en-GB" b="1" dirty="0" smtClean="0"/>
              <a:t>New SEN/Disability Code of Practice ( weak on disability)</a:t>
            </a:r>
          </a:p>
          <a:p>
            <a:endParaRPr lang="en-GB" b="1"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Disabled Pupils Facts and Figures-1</a:t>
            </a:r>
            <a:endParaRPr lang="en-GB" dirty="0"/>
          </a:p>
        </p:txBody>
      </p:sp>
      <p:sp>
        <p:nvSpPr>
          <p:cNvPr id="3" name="Content Placeholder 2"/>
          <p:cNvSpPr>
            <a:spLocks noGrp="1"/>
          </p:cNvSpPr>
          <p:nvPr>
            <p:ph idx="1"/>
          </p:nvPr>
        </p:nvSpPr>
        <p:spPr>
          <a:xfrm>
            <a:off x="179512" y="1268760"/>
            <a:ext cx="8964488" cy="5184576"/>
          </a:xfrm>
        </p:spPr>
        <p:txBody>
          <a:bodyPr>
            <a:normAutofit fontScale="77500" lnSpcReduction="20000"/>
          </a:bodyPr>
          <a:lstStyle/>
          <a:p>
            <a:pPr>
              <a:buNone/>
            </a:pPr>
            <a:r>
              <a:rPr lang="en-GB" sz="3400" dirty="0" smtClean="0"/>
              <a:t>In 2010/11 Pupils with SEN with statements are around 9 times more likely to be </a:t>
            </a:r>
            <a:r>
              <a:rPr lang="en-GB" sz="3400" b="1" dirty="0" smtClean="0"/>
              <a:t>permanently excluded </a:t>
            </a:r>
            <a:r>
              <a:rPr lang="en-GB" sz="3400" dirty="0" smtClean="0"/>
              <a:t>than those pupils with no SEN.</a:t>
            </a:r>
          </a:p>
          <a:p>
            <a:pPr>
              <a:buNone/>
            </a:pPr>
            <a:r>
              <a:rPr lang="en-GB" sz="3400" dirty="0" smtClean="0"/>
              <a:t>The number of pupils with statements of </a:t>
            </a:r>
            <a:r>
              <a:rPr lang="en-GB" sz="3400" b="1" dirty="0" smtClean="0"/>
              <a:t>SEN receiving one or more fixed period exclusions</a:t>
            </a:r>
            <a:r>
              <a:rPr lang="en-GB" sz="3400" dirty="0" smtClean="0"/>
              <a:t> is</a:t>
            </a:r>
            <a:r>
              <a:rPr lang="en-GB" sz="3400" b="1" dirty="0" smtClean="0"/>
              <a:t> six(6.7 x) </a:t>
            </a:r>
            <a:r>
              <a:rPr lang="en-GB" sz="3400" dirty="0" smtClean="0"/>
              <a:t>times higher than for pupils with no SEN.</a:t>
            </a:r>
          </a:p>
          <a:p>
            <a:pPr>
              <a:buNone/>
            </a:pPr>
            <a:r>
              <a:rPr lang="en-GB" sz="3400" dirty="0" smtClean="0"/>
              <a:t>In 2010/11 the proportion of pupils with </a:t>
            </a:r>
            <a:r>
              <a:rPr lang="en-GB" sz="3400" b="1" dirty="0" smtClean="0"/>
              <a:t>SEN without a statement </a:t>
            </a:r>
            <a:r>
              <a:rPr lang="en-GB" sz="3400" dirty="0" smtClean="0"/>
              <a:t>achieving 5 or more A*-C grades at GCSE or equivalent including English and mathematics GCSEs is</a:t>
            </a:r>
            <a:r>
              <a:rPr lang="en-GB" sz="3400" b="1" dirty="0" smtClean="0"/>
              <a:t> 24.7 </a:t>
            </a:r>
            <a:r>
              <a:rPr lang="en-GB" sz="3400" dirty="0" smtClean="0"/>
              <a:t>per cent, compared to </a:t>
            </a:r>
            <a:r>
              <a:rPr lang="en-GB" sz="3400" b="1" dirty="0" smtClean="0"/>
              <a:t>8.5</a:t>
            </a:r>
            <a:r>
              <a:rPr lang="en-GB" sz="3400" dirty="0" smtClean="0"/>
              <a:t> per cent of pupils with </a:t>
            </a:r>
            <a:r>
              <a:rPr lang="en-GB" sz="3400" b="1" dirty="0" smtClean="0"/>
              <a:t>SEN with a statement</a:t>
            </a:r>
            <a:r>
              <a:rPr lang="en-GB" sz="3400" dirty="0" smtClean="0"/>
              <a:t>, and </a:t>
            </a:r>
            <a:r>
              <a:rPr lang="en-GB" sz="3400" b="1" dirty="0" smtClean="0"/>
              <a:t>69.5 per cent of pupils with no identified SEN. Gap increased in the last 3 years.</a:t>
            </a:r>
          </a:p>
          <a:p>
            <a:pPr>
              <a:buNone/>
            </a:pPr>
            <a:r>
              <a:rPr lang="en-GB" sz="3400" dirty="0" smtClean="0"/>
              <a:t>English Baccalaureate is 16.8 percentage points – 19.4 per cent of pupils with no identified SEN achieved this compared with </a:t>
            </a:r>
            <a:r>
              <a:rPr lang="en-GB" sz="3400" b="1" dirty="0" smtClean="0"/>
              <a:t>2.6 per cent of pupils with SEN.</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24287"/>
            <a:ext cx="8229600" cy="542108"/>
          </a:xfrm>
        </p:spPr>
        <p:txBody>
          <a:bodyPr>
            <a:normAutofit fontScale="90000"/>
          </a:bodyPr>
          <a:lstStyle/>
          <a:p>
            <a:r>
              <a:rPr lang="en-GB" sz="3600" b="1" dirty="0" smtClean="0">
                <a:solidFill>
                  <a:srgbClr val="FF0000"/>
                </a:solidFill>
              </a:rPr>
              <a:t>Disabled Pupils Facts and Figures-2</a:t>
            </a:r>
            <a:endParaRPr lang="en-GB" sz="3600" dirty="0"/>
          </a:p>
        </p:txBody>
      </p:sp>
      <p:sp>
        <p:nvSpPr>
          <p:cNvPr id="10" name="Content Placeholder 9"/>
          <p:cNvSpPr>
            <a:spLocks noGrp="1"/>
          </p:cNvSpPr>
          <p:nvPr>
            <p:ph idx="1"/>
          </p:nvPr>
        </p:nvSpPr>
        <p:spPr>
          <a:xfrm>
            <a:off x="142043" y="666395"/>
            <a:ext cx="8842159" cy="5459769"/>
          </a:xfrm>
        </p:spPr>
        <p:txBody>
          <a:bodyPr>
            <a:normAutofit fontScale="92500" lnSpcReduction="20000"/>
          </a:bodyPr>
          <a:lstStyle/>
          <a:p>
            <a:pPr>
              <a:buNone/>
            </a:pPr>
            <a:r>
              <a:rPr lang="en-GB" sz="2400" b="1" dirty="0" smtClean="0"/>
              <a:t>2010/11 KS2 </a:t>
            </a:r>
            <a:r>
              <a:rPr lang="en-GB" sz="2400" dirty="0" smtClean="0"/>
              <a:t>Combining the SEN categories into one group, </a:t>
            </a:r>
            <a:r>
              <a:rPr lang="en-GB" sz="2400" b="1" dirty="0" smtClean="0"/>
              <a:t>35</a:t>
            </a:r>
            <a:r>
              <a:rPr lang="en-GB" sz="2400" dirty="0" smtClean="0"/>
              <a:t> per cent of all pupils with SEN achieved Level 4 or above in both English and mathematics in 2011, compared with</a:t>
            </a:r>
            <a:r>
              <a:rPr lang="en-GB" sz="2400" b="1" dirty="0" smtClean="0"/>
              <a:t> 87 </a:t>
            </a:r>
            <a:r>
              <a:rPr lang="en-GB" sz="2400" dirty="0" smtClean="0"/>
              <a:t>per cent of pupils with no identified SEN. </a:t>
            </a:r>
            <a:r>
              <a:rPr lang="en-GB" sz="2400" b="1" dirty="0" smtClean="0"/>
              <a:t>The attainment gap between pupils with SEN and those without is now 52 percentage points</a:t>
            </a:r>
            <a:r>
              <a:rPr lang="en-GB" sz="2400" dirty="0" smtClean="0"/>
              <a:t>. This has narrowed by 2 percentage points from last year and by 3 percentage points since 2007.</a:t>
            </a:r>
          </a:p>
          <a:p>
            <a:pPr>
              <a:buNone/>
            </a:pPr>
            <a:endParaRPr lang="en-GB" sz="2400" b="1" dirty="0"/>
          </a:p>
          <a:p>
            <a:pPr>
              <a:buNone/>
            </a:pPr>
            <a:r>
              <a:rPr lang="en-GB" sz="2400" b="1" dirty="0" smtClean="0"/>
              <a:t>2010/11 Foundation </a:t>
            </a:r>
            <a:r>
              <a:rPr lang="en-GB" sz="2400" dirty="0" smtClean="0"/>
              <a:t>For pupils with</a:t>
            </a:r>
            <a:r>
              <a:rPr lang="en-GB" sz="2400" b="1" dirty="0" smtClean="0"/>
              <a:t> SEN </a:t>
            </a:r>
            <a:r>
              <a:rPr lang="en-GB" sz="2400" dirty="0" smtClean="0"/>
              <a:t>(both without a statement and those with a statement of SEN), </a:t>
            </a:r>
            <a:r>
              <a:rPr lang="en-GB" sz="2400" b="1" dirty="0" smtClean="0"/>
              <a:t>21</a:t>
            </a:r>
            <a:r>
              <a:rPr lang="en-GB" sz="2400" dirty="0" smtClean="0"/>
              <a:t> percent achieved a good level of development compared with </a:t>
            </a:r>
            <a:r>
              <a:rPr lang="en-GB" sz="2400" b="1" dirty="0" smtClean="0"/>
              <a:t>63</a:t>
            </a:r>
            <a:r>
              <a:rPr lang="en-GB" sz="2400" dirty="0" smtClean="0"/>
              <a:t> percent for those pupils with no identified SEN. This is a difference of </a:t>
            </a:r>
            <a:r>
              <a:rPr lang="en-GB" sz="2400" b="1" dirty="0" smtClean="0"/>
              <a:t>43 </a:t>
            </a:r>
            <a:r>
              <a:rPr lang="en-GB" sz="2400" dirty="0" smtClean="0"/>
              <a:t>percentage points; wider than in 2010 when it was 41 percentage points.</a:t>
            </a:r>
            <a:r>
              <a:rPr lang="en-GB" sz="2400" b="1" dirty="0" smtClean="0"/>
              <a:t> </a:t>
            </a:r>
          </a:p>
          <a:p>
            <a:pPr>
              <a:buNone/>
            </a:pPr>
            <a:endParaRPr lang="en-GB" sz="2400" dirty="0" smtClean="0"/>
          </a:p>
          <a:p>
            <a:pPr>
              <a:buNone/>
            </a:pPr>
            <a:r>
              <a:rPr lang="en-GB" sz="2400" b="1" dirty="0" smtClean="0"/>
              <a:t>Bullying(EHRC-2004-2006)</a:t>
            </a:r>
            <a:r>
              <a:rPr lang="en-GB" sz="2400" dirty="0" smtClean="0"/>
              <a:t>Young people with a disability or SEN were most at risk of being bullied. More than four-fifths of young people with a statement of SEN (83%) or a disability that affected their schooling (81%) reported having been bullied in 2004-06, compared to under two-thirds (65%) of young people with no SEN or no disability.</a:t>
            </a:r>
            <a:endParaRPr lang="en-GB" sz="2400" b="1"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62074"/>
          </a:xfrm>
        </p:spPr>
        <p:txBody>
          <a:bodyPr>
            <a:normAutofit fontScale="90000"/>
          </a:bodyPr>
          <a:lstStyle/>
          <a:p>
            <a:r>
              <a:rPr lang="en-GB" b="1" dirty="0" smtClean="0">
                <a:solidFill>
                  <a:srgbClr val="FF0000"/>
                </a:solidFill>
              </a:rPr>
              <a:t>Definition of Disabled Person</a:t>
            </a:r>
            <a:endParaRPr lang="en-GB" dirty="0"/>
          </a:p>
        </p:txBody>
      </p:sp>
      <p:sp>
        <p:nvSpPr>
          <p:cNvPr id="10" name="Content Placeholder 9"/>
          <p:cNvSpPr>
            <a:spLocks noGrp="1"/>
          </p:cNvSpPr>
          <p:nvPr>
            <p:ph idx="1"/>
          </p:nvPr>
        </p:nvSpPr>
        <p:spPr>
          <a:xfrm>
            <a:off x="179512" y="908720"/>
            <a:ext cx="8964488" cy="5760640"/>
          </a:xfrm>
        </p:spPr>
        <p:txBody>
          <a:bodyPr>
            <a:normAutofit fontScale="77500" lnSpcReduction="20000"/>
          </a:bodyPr>
          <a:lstStyle/>
          <a:p>
            <a:pPr algn="just">
              <a:buNone/>
            </a:pPr>
            <a:r>
              <a:rPr lang="en-GB" dirty="0" smtClean="0">
                <a:latin typeface="Arial" pitchFamily="34" charset="0"/>
                <a:cs typeface="Arial" pitchFamily="34" charset="0"/>
              </a:rPr>
              <a:t>The Act says </a:t>
            </a:r>
            <a:r>
              <a:rPr lang="en-GB" b="1" dirty="0" smtClean="0">
                <a:latin typeface="Arial" pitchFamily="34" charset="0"/>
                <a:cs typeface="Arial" pitchFamily="34" charset="0"/>
              </a:rPr>
              <a:t>that a person has a disability if they have a physical or mental impairment which has a long term and substantial adverse effect on their ability to carry out normal day-to-day activities. </a:t>
            </a:r>
          </a:p>
          <a:p>
            <a:pPr algn="just">
              <a:buNone/>
            </a:pPr>
            <a:endParaRPr lang="en-GB" b="1" dirty="0" smtClean="0">
              <a:latin typeface="Arial" pitchFamily="34" charset="0"/>
              <a:cs typeface="Arial" pitchFamily="34" charset="0"/>
            </a:endParaRPr>
          </a:p>
          <a:p>
            <a:pPr algn="just">
              <a:buNone/>
            </a:pPr>
            <a:r>
              <a:rPr lang="en-GB" dirty="0" smtClean="0">
                <a:latin typeface="Arial" pitchFamily="34" charset="0"/>
                <a:cs typeface="Arial" pitchFamily="34" charset="0"/>
              </a:rPr>
              <a:t>	</a:t>
            </a:r>
            <a:r>
              <a:rPr lang="en-GB" b="1" dirty="0" smtClean="0">
                <a:latin typeface="Arial" pitchFamily="34" charset="0"/>
                <a:cs typeface="Arial" pitchFamily="34" charset="0"/>
              </a:rPr>
              <a:t>Disregard aids, medication and treatment</a:t>
            </a:r>
          </a:p>
          <a:p>
            <a:pPr algn="just">
              <a:buNone/>
            </a:pPr>
            <a:endParaRPr lang="en-GB" b="1" dirty="0" smtClean="0">
              <a:latin typeface="Arial" pitchFamily="34" charset="0"/>
              <a:cs typeface="Arial" pitchFamily="34" charset="0"/>
            </a:endParaRPr>
          </a:p>
          <a:p>
            <a:pPr algn="just">
              <a:buNone/>
            </a:pPr>
            <a:r>
              <a:rPr lang="en-GB" b="1" dirty="0" smtClean="0">
                <a:latin typeface="Arial" pitchFamily="34" charset="0"/>
                <a:cs typeface="Arial" pitchFamily="34" charset="0"/>
              </a:rPr>
              <a:t>    Physical or mental impairment includes sensory impairments such as those affecting sight or hearing and severe disfigurement.</a:t>
            </a:r>
          </a:p>
          <a:p>
            <a:pPr algn="just">
              <a:buNone/>
            </a:pPr>
            <a:endParaRPr lang="en-GB" b="1" dirty="0" smtClean="0">
              <a:latin typeface="Arial" pitchFamily="34" charset="0"/>
              <a:cs typeface="Arial" pitchFamily="34" charset="0"/>
            </a:endParaRPr>
          </a:p>
          <a:p>
            <a:pPr algn="just">
              <a:buNone/>
            </a:pPr>
            <a:r>
              <a:rPr lang="en-GB" b="1" dirty="0" smtClean="0">
                <a:latin typeface="Arial" pitchFamily="34" charset="0"/>
                <a:cs typeface="Arial" pitchFamily="34" charset="0"/>
              </a:rPr>
              <a:t>	A long term means that the impairment has lasted or is likely to last for at least 12 months or for the rest of the affected person’s life.</a:t>
            </a:r>
          </a:p>
          <a:p>
            <a:pPr algn="just">
              <a:buNone/>
            </a:pPr>
            <a:endParaRPr lang="en-GB" b="1" dirty="0" smtClean="0">
              <a:latin typeface="Arial" pitchFamily="34" charset="0"/>
              <a:cs typeface="Arial" pitchFamily="34" charset="0"/>
            </a:endParaRPr>
          </a:p>
          <a:p>
            <a:pPr algn="just">
              <a:buNone/>
            </a:pPr>
            <a:r>
              <a:rPr lang="en-GB" b="1" dirty="0" smtClean="0">
                <a:latin typeface="Arial" pitchFamily="34" charset="0"/>
                <a:cs typeface="Arial" pitchFamily="34" charset="0"/>
              </a:rPr>
              <a:t>    Substantial means more than minor or trivial</a:t>
            </a:r>
            <a:r>
              <a:rPr lang="en-GB" dirty="0" smtClean="0">
                <a:latin typeface="Arial" pitchFamily="34" charset="0"/>
                <a:cs typeface="Arial" pitchFamily="34" charset="0"/>
              </a:rPr>
              <a:t>.</a:t>
            </a:r>
          </a:p>
          <a:p>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20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5410" y="577046"/>
          <a:ext cx="9028590" cy="5761698"/>
        </p:xfrm>
        <a:graphic>
          <a:graphicData uri="http://schemas.openxmlformats.org/drawingml/2006/table">
            <a:tbl>
              <a:tblPr/>
              <a:tblGrid>
                <a:gridCol w="3084768"/>
                <a:gridCol w="3066023"/>
                <a:gridCol w="2877799"/>
              </a:tblGrid>
              <a:tr h="540809">
                <a:tc>
                  <a:txBody>
                    <a:bodyPr/>
                    <a:lstStyle/>
                    <a:p>
                      <a:pPr>
                        <a:lnSpc>
                          <a:spcPct val="115000"/>
                        </a:lnSpc>
                        <a:spcAft>
                          <a:spcPts val="0"/>
                        </a:spcAft>
                      </a:pPr>
                      <a:r>
                        <a:rPr lang="en-GB" sz="1600" b="1" dirty="0">
                          <a:latin typeface="Arial"/>
                          <a:ea typeface="Calibri"/>
                          <a:cs typeface="Times New Roman"/>
                        </a:rPr>
                        <a:t>1.A person with cerebral palsy</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2. A Deaf person</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3.Someone who uses a hearing aid</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60">
                <a:tc>
                  <a:txBody>
                    <a:bodyPr/>
                    <a:lstStyle/>
                    <a:p>
                      <a:pPr>
                        <a:lnSpc>
                          <a:spcPct val="115000"/>
                        </a:lnSpc>
                        <a:spcAft>
                          <a:spcPts val="0"/>
                        </a:spcAft>
                      </a:pPr>
                      <a:r>
                        <a:rPr lang="en-GB" sz="1600" b="1">
                          <a:latin typeface="Arial"/>
                          <a:ea typeface="Calibri"/>
                          <a:cs typeface="Times New Roman"/>
                        </a:rPr>
                        <a:t>4 A person with influenza</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5. A person who has had polio</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6. Someone with HIV</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23">
                <a:tc>
                  <a:txBody>
                    <a:bodyPr/>
                    <a:lstStyle/>
                    <a:p>
                      <a:pPr>
                        <a:lnSpc>
                          <a:spcPct val="115000"/>
                        </a:lnSpc>
                        <a:spcAft>
                          <a:spcPts val="0"/>
                        </a:spcAft>
                      </a:pPr>
                      <a:r>
                        <a:rPr lang="en-GB" sz="1600" b="1">
                          <a:latin typeface="Arial"/>
                          <a:ea typeface="Calibri"/>
                          <a:cs typeface="Times New Roman"/>
                        </a:rPr>
                        <a:t>7.Someone with chicken pox</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8. Someone with a heart condition</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9. Someone who needs glasses to read</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60">
                <a:tc>
                  <a:txBody>
                    <a:bodyPr/>
                    <a:lstStyle/>
                    <a:p>
                      <a:pPr>
                        <a:lnSpc>
                          <a:spcPct val="115000"/>
                        </a:lnSpc>
                        <a:spcAft>
                          <a:spcPts val="0"/>
                        </a:spcAft>
                      </a:pPr>
                      <a:r>
                        <a:rPr lang="en-GB" sz="1600" b="1">
                          <a:latin typeface="Arial"/>
                          <a:ea typeface="Calibri"/>
                          <a:cs typeface="Times New Roman"/>
                        </a:rPr>
                        <a:t>10.Someone who has Down’s Syndrome</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11.An amputee</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12.Someone with cancer</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608">
                <a:tc>
                  <a:txBody>
                    <a:bodyPr/>
                    <a:lstStyle/>
                    <a:p>
                      <a:pPr>
                        <a:lnSpc>
                          <a:spcPct val="115000"/>
                        </a:lnSpc>
                        <a:spcAft>
                          <a:spcPts val="0"/>
                        </a:spcAft>
                      </a:pPr>
                      <a:r>
                        <a:rPr lang="en-GB" sz="1600" b="1" dirty="0">
                          <a:latin typeface="Arial"/>
                          <a:ea typeface="Calibri"/>
                          <a:cs typeface="Times New Roman"/>
                        </a:rPr>
                        <a:t>13. </a:t>
                      </a:r>
                      <a:r>
                        <a:rPr lang="en-GB" sz="1600" b="1" dirty="0" smtClean="0">
                          <a:latin typeface="Arial"/>
                          <a:ea typeface="Calibri"/>
                          <a:cs typeface="Times New Roman"/>
                        </a:rPr>
                        <a:t>Someone with Oppositional</a:t>
                      </a:r>
                      <a:r>
                        <a:rPr lang="en-GB" sz="1600" b="1" baseline="0" dirty="0" smtClean="0">
                          <a:latin typeface="Arial"/>
                          <a:ea typeface="Calibri"/>
                          <a:cs typeface="Times New Roman"/>
                        </a:rPr>
                        <a:t> Defiance Disorder </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14. Someone with Asthma</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15.Someone who is </a:t>
                      </a:r>
                      <a:endParaRPr lang="en-GB" sz="1600" b="1" dirty="0" smtClean="0">
                        <a:latin typeface="Arial"/>
                        <a:ea typeface="Calibri"/>
                        <a:cs typeface="Times New Roman"/>
                      </a:endParaRPr>
                    </a:p>
                    <a:p>
                      <a:pPr>
                        <a:lnSpc>
                          <a:spcPct val="115000"/>
                        </a:lnSpc>
                        <a:spcAft>
                          <a:spcPts val="0"/>
                        </a:spcAft>
                      </a:pPr>
                      <a:r>
                        <a:rPr lang="en-GB" sz="1600" b="1" dirty="0" smtClean="0">
                          <a:latin typeface="Arial"/>
                          <a:ea typeface="Calibri"/>
                          <a:cs typeface="Times New Roman"/>
                        </a:rPr>
                        <a:t>Bi-polar(Manic </a:t>
                      </a:r>
                      <a:r>
                        <a:rPr lang="en-GB" sz="1600" b="1" dirty="0">
                          <a:latin typeface="Arial"/>
                          <a:ea typeface="Calibri"/>
                          <a:cs typeface="Times New Roman"/>
                        </a:rPr>
                        <a:t>Depression)</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60">
                <a:tc>
                  <a:txBody>
                    <a:bodyPr/>
                    <a:lstStyle/>
                    <a:p>
                      <a:pPr>
                        <a:lnSpc>
                          <a:spcPct val="115000"/>
                        </a:lnSpc>
                        <a:spcAft>
                          <a:spcPts val="0"/>
                        </a:spcAft>
                      </a:pPr>
                      <a:r>
                        <a:rPr lang="en-GB" sz="1600" b="1">
                          <a:latin typeface="Arial"/>
                          <a:ea typeface="Calibri"/>
                          <a:cs typeface="Times New Roman"/>
                        </a:rPr>
                        <a:t>16. Someone with Type II Diabetes</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17. Someone with a bad cold</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18.Someone with measles</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124">
                <a:tc>
                  <a:txBody>
                    <a:bodyPr/>
                    <a:lstStyle/>
                    <a:p>
                      <a:pPr>
                        <a:lnSpc>
                          <a:spcPct val="115000"/>
                        </a:lnSpc>
                        <a:spcAft>
                          <a:spcPts val="0"/>
                        </a:spcAft>
                      </a:pPr>
                      <a:r>
                        <a:rPr lang="en-GB" sz="1600" b="1" dirty="0">
                          <a:latin typeface="Arial"/>
                          <a:ea typeface="Calibri"/>
                          <a:cs typeface="Times New Roman"/>
                        </a:rPr>
                        <a:t>19. </a:t>
                      </a:r>
                      <a:r>
                        <a:rPr lang="en-GB" sz="1600" b="1" dirty="0" smtClean="0">
                          <a:latin typeface="Arial"/>
                          <a:ea typeface="Calibri"/>
                          <a:cs typeface="Times New Roman"/>
                        </a:rPr>
                        <a:t>Someone who is Dyslexic</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20. Someone with Depression </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21</a:t>
                      </a:r>
                      <a:r>
                        <a:rPr lang="en-GB" sz="1600" b="1" dirty="0" smtClean="0">
                          <a:latin typeface="Arial"/>
                          <a:ea typeface="Calibri"/>
                          <a:cs typeface="Times New Roman"/>
                        </a:rPr>
                        <a:t>. A </a:t>
                      </a:r>
                      <a:r>
                        <a:rPr lang="en-GB" sz="1600" b="1" dirty="0">
                          <a:latin typeface="Arial"/>
                          <a:ea typeface="Calibri"/>
                          <a:cs typeface="Times New Roman"/>
                        </a:rPr>
                        <a:t>spinally injured person</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100">
                <a:tc>
                  <a:txBody>
                    <a:bodyPr/>
                    <a:lstStyle/>
                    <a:p>
                      <a:pPr>
                        <a:lnSpc>
                          <a:spcPct val="115000"/>
                        </a:lnSpc>
                        <a:spcAft>
                          <a:spcPts val="0"/>
                        </a:spcAft>
                      </a:pPr>
                      <a:r>
                        <a:rPr lang="en-GB" sz="1600" b="1" dirty="0">
                          <a:latin typeface="Arial"/>
                          <a:ea typeface="Calibri"/>
                          <a:cs typeface="Times New Roman"/>
                        </a:rPr>
                        <a:t>22. A blind person</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23. A visually impaired </a:t>
                      </a:r>
                      <a:r>
                        <a:rPr lang="en-GB" sz="1600" b="1" dirty="0" smtClean="0">
                          <a:latin typeface="Arial"/>
                          <a:ea typeface="Calibri"/>
                          <a:cs typeface="Times New Roman"/>
                        </a:rPr>
                        <a:t>person</a:t>
                      </a:r>
                      <a:r>
                        <a:rPr lang="en-GB" sz="1600" b="1" baseline="0" dirty="0" smtClean="0">
                          <a:latin typeface="Arial"/>
                          <a:ea typeface="Calibri"/>
                          <a:cs typeface="Times New Roman"/>
                        </a:rPr>
                        <a:t> </a:t>
                      </a:r>
                      <a:r>
                        <a:rPr lang="en-GB" sz="1600" b="1" dirty="0" smtClean="0">
                          <a:latin typeface="Arial"/>
                          <a:ea typeface="Calibri"/>
                          <a:cs typeface="Times New Roman"/>
                        </a:rPr>
                        <a:t>e.g. tunnel vision</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24. Someone who stutters</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17">
                <a:tc>
                  <a:txBody>
                    <a:bodyPr/>
                    <a:lstStyle/>
                    <a:p>
                      <a:pPr>
                        <a:lnSpc>
                          <a:spcPct val="115000"/>
                        </a:lnSpc>
                        <a:spcAft>
                          <a:spcPts val="0"/>
                        </a:spcAft>
                      </a:pPr>
                      <a:r>
                        <a:rPr lang="en-GB" sz="1600" b="1" dirty="0" smtClean="0">
                          <a:latin typeface="Arial"/>
                          <a:ea typeface="Calibri"/>
                          <a:cs typeface="Times New Roman"/>
                        </a:rPr>
                        <a:t>25.A</a:t>
                      </a:r>
                      <a:r>
                        <a:rPr lang="en-GB" sz="1600" b="1" baseline="0" dirty="0" smtClean="0">
                          <a:latin typeface="Arial"/>
                          <a:ea typeface="Calibri"/>
                          <a:cs typeface="Times New Roman"/>
                        </a:rPr>
                        <a:t> </a:t>
                      </a:r>
                      <a:r>
                        <a:rPr lang="en-GB" sz="1600" b="1" dirty="0" smtClean="0">
                          <a:latin typeface="Arial"/>
                          <a:ea typeface="Calibri"/>
                          <a:cs typeface="Times New Roman"/>
                        </a:rPr>
                        <a:t> </a:t>
                      </a:r>
                      <a:r>
                        <a:rPr lang="en-GB" sz="1600" b="1" dirty="0">
                          <a:latin typeface="Arial"/>
                          <a:ea typeface="Calibri"/>
                          <a:cs typeface="Times New Roman"/>
                        </a:rPr>
                        <a:t>fractured bone</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a:latin typeface="Arial"/>
                          <a:ea typeface="Calibri"/>
                          <a:cs typeface="Times New Roman"/>
                        </a:rPr>
                        <a:t>26.Someone with toothache</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smtClean="0">
                          <a:latin typeface="Arial"/>
                          <a:ea typeface="Calibri"/>
                          <a:cs typeface="Times New Roman"/>
                        </a:rPr>
                        <a:t>27.kidney </a:t>
                      </a:r>
                      <a:r>
                        <a:rPr lang="en-GB" sz="1600" b="1" dirty="0">
                          <a:latin typeface="Arial"/>
                          <a:ea typeface="Calibri"/>
                          <a:cs typeface="Times New Roman"/>
                        </a:rPr>
                        <a:t>failure</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19">
                <a:tc>
                  <a:txBody>
                    <a:bodyPr/>
                    <a:lstStyle/>
                    <a:p>
                      <a:pPr>
                        <a:lnSpc>
                          <a:spcPct val="115000"/>
                        </a:lnSpc>
                        <a:spcAft>
                          <a:spcPts val="0"/>
                        </a:spcAft>
                      </a:pPr>
                      <a:r>
                        <a:rPr lang="en-GB" sz="1600" b="1" dirty="0">
                          <a:latin typeface="Arial"/>
                          <a:ea typeface="Calibri"/>
                          <a:cs typeface="Times New Roman"/>
                        </a:rPr>
                        <a:t>28. </a:t>
                      </a:r>
                      <a:r>
                        <a:rPr lang="en-GB" sz="1600" b="1" dirty="0" smtClean="0">
                          <a:latin typeface="Arial"/>
                          <a:ea typeface="Calibri"/>
                          <a:cs typeface="Times New Roman"/>
                        </a:rPr>
                        <a:t>Developmental</a:t>
                      </a:r>
                      <a:r>
                        <a:rPr lang="en-GB" sz="1600" b="1" baseline="0" dirty="0" smtClean="0">
                          <a:latin typeface="Arial"/>
                          <a:ea typeface="Calibri"/>
                          <a:cs typeface="Times New Roman"/>
                        </a:rPr>
                        <a:t> Coordination Disorder</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a:latin typeface="Arial"/>
                          <a:ea typeface="Calibri"/>
                          <a:cs typeface="Times New Roman"/>
                        </a:rPr>
                        <a:t>29. </a:t>
                      </a:r>
                      <a:r>
                        <a:rPr lang="en-GB" sz="1600" b="1" dirty="0" smtClean="0">
                          <a:latin typeface="Arial"/>
                          <a:ea typeface="Calibri"/>
                          <a:cs typeface="Times New Roman"/>
                        </a:rPr>
                        <a:t>A wheelchair user</a:t>
                      </a:r>
                      <a:endParaRPr lang="en-GB" sz="1600" b="1" dirty="0" smtClean="0">
                        <a:latin typeface="+mn-lt"/>
                        <a:ea typeface="Calibri"/>
                        <a:cs typeface="Times New Roman"/>
                      </a:endParaRPr>
                    </a:p>
                    <a:p>
                      <a:pPr>
                        <a:lnSpc>
                          <a:spcPct val="115000"/>
                        </a:lnSpc>
                        <a:spcAft>
                          <a:spcPts val="0"/>
                        </a:spcAft>
                      </a:pP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30. </a:t>
                      </a:r>
                      <a:r>
                        <a:rPr lang="en-GB" sz="1600" b="1" dirty="0" smtClean="0">
                          <a:latin typeface="Arial"/>
                          <a:ea typeface="Calibri"/>
                          <a:cs typeface="Times New Roman"/>
                        </a:rPr>
                        <a:t>Sensory Processing Disorder</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365">
                <a:tc>
                  <a:txBody>
                    <a:bodyPr/>
                    <a:lstStyle/>
                    <a:p>
                      <a:pPr>
                        <a:lnSpc>
                          <a:spcPct val="115000"/>
                        </a:lnSpc>
                        <a:spcAft>
                          <a:spcPts val="0"/>
                        </a:spcAft>
                      </a:pPr>
                      <a:r>
                        <a:rPr lang="en-GB" sz="1600" b="1">
                          <a:latin typeface="Arial"/>
                          <a:ea typeface="Calibri"/>
                          <a:cs typeface="Times New Roman"/>
                        </a:rPr>
                        <a:t>31. Someone with Learning Difficulty</a:t>
                      </a:r>
                      <a:endParaRPr lang="en-GB" sz="1600" b="1">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32. Someone </a:t>
                      </a:r>
                      <a:r>
                        <a:rPr lang="en-GB" sz="1600" b="1" dirty="0" smtClean="0">
                          <a:latin typeface="Arial"/>
                          <a:ea typeface="Calibri"/>
                          <a:cs typeface="Times New Roman"/>
                        </a:rPr>
                        <a:t>with a</a:t>
                      </a:r>
                      <a:r>
                        <a:rPr lang="en-GB" sz="1600" b="1" baseline="0" dirty="0" smtClean="0">
                          <a:latin typeface="Arial"/>
                          <a:ea typeface="Calibri"/>
                          <a:cs typeface="Times New Roman"/>
                        </a:rPr>
                        <a:t> burnt face</a:t>
                      </a:r>
                      <a:r>
                        <a:rPr lang="en-GB" sz="1600" b="1" dirty="0" smtClean="0">
                          <a:latin typeface="Arial"/>
                          <a:ea typeface="Calibri"/>
                          <a:cs typeface="Times New Roman"/>
                        </a:rPr>
                        <a:t>.</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Arial"/>
                          <a:ea typeface="Calibri"/>
                          <a:cs typeface="Times New Roman"/>
                        </a:rPr>
                        <a:t>33. Someone with Cystic Fibrosis</a:t>
                      </a:r>
                      <a:endParaRPr lang="en-GB" sz="1600" b="1" dirty="0">
                        <a:latin typeface="Calibri"/>
                        <a:ea typeface="Calibri"/>
                        <a:cs typeface="Times New Roman"/>
                      </a:endParaRPr>
                    </a:p>
                  </a:txBody>
                  <a:tcPr marL="61632" marR="6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39192" y="159798"/>
            <a:ext cx="8114191" cy="646331"/>
          </a:xfrm>
          <a:prstGeom prst="rect">
            <a:avLst/>
          </a:prstGeom>
          <a:noFill/>
        </p:spPr>
        <p:txBody>
          <a:bodyPr wrap="square" rtlCol="0">
            <a:spAutoFit/>
          </a:bodyPr>
          <a:lstStyle/>
          <a:p>
            <a:r>
              <a:rPr lang="en-GB" b="1" dirty="0" smtClean="0">
                <a:solidFill>
                  <a:srgbClr val="FF0000"/>
                </a:solidFill>
              </a:rPr>
              <a:t>Which of the following would you think is a disabled person?</a:t>
            </a:r>
            <a:r>
              <a:rPr lang="en-GB" dirty="0" smtClean="0">
                <a:solidFill>
                  <a:srgbClr val="FF0000"/>
                </a:solidFill>
              </a:rPr>
              <a:t/>
            </a:r>
            <a:br>
              <a:rPr lang="en-GB" dirty="0" smtClean="0">
                <a:solidFill>
                  <a:srgbClr val="FF0000"/>
                </a:solidFill>
              </a:rPr>
            </a:br>
            <a:endParaRPr lang="en-GB" dirty="0"/>
          </a:p>
        </p:txBody>
      </p:sp>
      <p:pic>
        <p:nvPicPr>
          <p:cNvPr id="4" name="Picture 1" descr="X:\My Documents\My Pictures\RRDE Logo\rrlogo.gif"/>
          <p:cNvPicPr>
            <a:picLocks noChangeAspect="1" noChangeArrowheads="1"/>
          </p:cNvPicPr>
          <p:nvPr/>
        </p:nvPicPr>
        <p:blipFill>
          <a:blip r:embed="rId2" cstate="print"/>
          <a:srcRect/>
          <a:stretch>
            <a:fillRect/>
          </a:stretch>
        </p:blipFill>
        <p:spPr bwMode="auto">
          <a:xfrm>
            <a:off x="7804416" y="6165304"/>
            <a:ext cx="1178700" cy="692696"/>
          </a:xfrm>
          <a:prstGeom prst="rect">
            <a:avLst/>
          </a:prstGeom>
          <a:noFill/>
          <a:ln w="9525">
            <a:noFill/>
            <a:miter lim="800000"/>
            <a:headEnd/>
            <a:tailEnd/>
          </a:ln>
        </p:spPr>
      </p:pic>
    </p:spTree>
    <p:extLst>
      <p:ext uri="{BB962C8B-B14F-4D97-AF65-F5344CB8AC3E}">
        <p14:creationId xmlns="" xmlns:p14="http://schemas.microsoft.com/office/powerpoint/2010/main" val="393771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4" name="Group 2"/>
          <p:cNvGraphicFramePr>
            <a:graphicFrameLocks noGrp="1"/>
          </p:cNvGraphicFramePr>
          <p:nvPr/>
        </p:nvGraphicFramePr>
        <p:xfrm>
          <a:off x="0" y="620713"/>
          <a:ext cx="7308850" cy="6323112"/>
        </p:xfrm>
        <a:graphic>
          <a:graphicData uri="http://schemas.openxmlformats.org/drawingml/2006/table">
            <a:tbl>
              <a:tblPr/>
              <a:tblGrid>
                <a:gridCol w="1691680"/>
                <a:gridCol w="1511895"/>
                <a:gridCol w="1368425"/>
                <a:gridCol w="1295400"/>
                <a:gridCol w="1441450"/>
              </a:tblGrid>
              <a:tr h="896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omic Sans MS" pitchFamily="66"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Primary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Sec.</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Special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M&amp;NM</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Total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SpLD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3O,360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39,205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1,090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70,660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MLD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67,670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53,445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17,225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138,355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2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SLD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4,410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2,185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23,845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30,440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PMLD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1,530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8,695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10,525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BESD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61,390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68,530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13,130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143,050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2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Comic Sans MS" pitchFamily="66" charset="0"/>
                        </a:rPr>
                        <a:t>Sp.LCom</a:t>
                      </a:r>
                      <a:r>
                        <a:rPr kumimoji="0" lang="en-GB" sz="2400" b="1" i="0" u="none" strike="noStrike" cap="none" normalizeH="0" baseline="0" dirty="0" smtClean="0">
                          <a:ln>
                            <a:noFill/>
                          </a:ln>
                          <a:solidFill>
                            <a:schemeClr val="tx1"/>
                          </a:solidFill>
                          <a:effectLst/>
                          <a:latin typeface="Comic Sans MS" pitchFamily="66" charset="0"/>
                        </a:rPr>
                        <a: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102,185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24,900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5,120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132,210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VIHIMS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12,620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11,300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2,425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26,365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PD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13,510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9,635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3,540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26,685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5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ASD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25,880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24,165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20,735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70,780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omic Sans MS" pitchFamily="66" charset="0"/>
                        </a:rPr>
                        <a:t>other</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14,125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14,070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825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29,015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Comic Sans MS" pitchFamily="66" charset="0"/>
                        </a:rPr>
                        <a:t>Total</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omic Sans MS" pitchFamily="66" charset="0"/>
                        </a:rPr>
                        <a:t>274.0k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omic Sans MS" pitchFamily="66" charset="0"/>
                        </a:rPr>
                        <a:t>247.7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omic Sans MS" pitchFamily="66" charset="0"/>
                        </a:rPr>
                        <a:t>96.6k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omic Sans MS" pitchFamily="66" charset="0"/>
                        </a:rPr>
                        <a:t>678,08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18" name="Text Box 95"/>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spcBef>
                <a:spcPct val="50000"/>
              </a:spcBef>
            </a:pPr>
            <a:r>
              <a:rPr lang="en-GB" sz="2400" b="1" dirty="0">
                <a:solidFill>
                  <a:srgbClr val="FF0000"/>
                </a:solidFill>
                <a:latin typeface="Comic Sans MS" pitchFamily="66" charset="0"/>
              </a:rPr>
              <a:t>PLASC Data  England </a:t>
            </a:r>
            <a:r>
              <a:rPr lang="en-GB" sz="2400" b="1" dirty="0" smtClean="0">
                <a:solidFill>
                  <a:srgbClr val="FF0000"/>
                </a:solidFill>
                <a:latin typeface="Comic Sans MS" pitchFamily="66" charset="0"/>
              </a:rPr>
              <a:t>2013 </a:t>
            </a:r>
            <a:r>
              <a:rPr lang="en-GB" sz="2400" b="1" dirty="0">
                <a:solidFill>
                  <a:srgbClr val="FF0000"/>
                </a:solidFill>
                <a:latin typeface="Comic Sans MS" pitchFamily="66" charset="0"/>
              </a:rPr>
              <a:t>by type of school &amp; impairment</a:t>
            </a:r>
          </a:p>
        </p:txBody>
      </p:sp>
      <p:sp>
        <p:nvSpPr>
          <p:cNvPr id="4" name="TextBox 3"/>
          <p:cNvSpPr txBox="1"/>
          <p:nvPr/>
        </p:nvSpPr>
        <p:spPr>
          <a:xfrm>
            <a:off x="7286644" y="500075"/>
            <a:ext cx="1857358" cy="64940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en-GB" b="1" dirty="0">
                <a:solidFill>
                  <a:srgbClr val="FF0000"/>
                </a:solidFill>
                <a:latin typeface="+mn-lt"/>
              </a:rPr>
              <a:t>Total SEN</a:t>
            </a:r>
          </a:p>
          <a:p>
            <a:pPr fontAlgn="auto">
              <a:spcBef>
                <a:spcPts val="0"/>
              </a:spcBef>
              <a:spcAft>
                <a:spcPts val="0"/>
              </a:spcAft>
              <a:defRPr/>
            </a:pPr>
            <a:r>
              <a:rPr lang="en-GB" b="1" dirty="0">
                <a:solidFill>
                  <a:srgbClr val="FF0000"/>
                </a:solidFill>
                <a:latin typeface="+mn-lt"/>
              </a:rPr>
              <a:t>Secondary</a:t>
            </a:r>
            <a:r>
              <a:rPr lang="en-GB" b="1" dirty="0">
                <a:latin typeface="+mn-lt"/>
              </a:rPr>
              <a:t> </a:t>
            </a:r>
            <a:r>
              <a:rPr lang="en-GB" b="1" dirty="0" smtClean="0">
                <a:solidFill>
                  <a:srgbClr val="FF0000"/>
                </a:solidFill>
              </a:rPr>
              <a:t>18.9</a:t>
            </a:r>
            <a:r>
              <a:rPr lang="en-GB" b="1" dirty="0" smtClean="0">
                <a:solidFill>
                  <a:srgbClr val="FF0000"/>
                </a:solidFill>
                <a:latin typeface="+mn-lt"/>
              </a:rPr>
              <a:t>%</a:t>
            </a:r>
            <a:endParaRPr lang="en-GB" b="1" dirty="0">
              <a:solidFill>
                <a:srgbClr val="FF0000"/>
              </a:solidFill>
              <a:latin typeface="+mn-lt"/>
            </a:endParaRPr>
          </a:p>
          <a:p>
            <a:pPr fontAlgn="auto">
              <a:spcBef>
                <a:spcPts val="0"/>
              </a:spcBef>
              <a:spcAft>
                <a:spcPts val="0"/>
              </a:spcAft>
              <a:defRPr/>
            </a:pPr>
            <a:r>
              <a:rPr lang="en-GB" b="1" dirty="0">
                <a:solidFill>
                  <a:srgbClr val="FF0000"/>
                </a:solidFill>
              </a:rPr>
              <a:t>Primary </a:t>
            </a:r>
            <a:r>
              <a:rPr lang="en-GB" b="1" dirty="0" smtClean="0">
                <a:solidFill>
                  <a:srgbClr val="FF0000"/>
                </a:solidFill>
              </a:rPr>
              <a:t>17.4%</a:t>
            </a:r>
            <a:endParaRPr lang="en-GB" b="1" dirty="0">
              <a:solidFill>
                <a:srgbClr val="FF0000"/>
              </a:solidFill>
              <a:latin typeface="+mn-lt"/>
            </a:endParaRPr>
          </a:p>
          <a:p>
            <a:pPr fontAlgn="auto">
              <a:spcBef>
                <a:spcPts val="0"/>
              </a:spcBef>
              <a:spcAft>
                <a:spcPts val="0"/>
              </a:spcAft>
              <a:defRPr/>
            </a:pPr>
            <a:r>
              <a:rPr lang="en-GB" b="1" dirty="0">
                <a:latin typeface="+mn-lt"/>
              </a:rPr>
              <a:t>School Action </a:t>
            </a:r>
          </a:p>
          <a:p>
            <a:pPr fontAlgn="auto">
              <a:spcBef>
                <a:spcPts val="0"/>
              </a:spcBef>
              <a:spcAft>
                <a:spcPts val="0"/>
              </a:spcAft>
              <a:defRPr/>
            </a:pPr>
            <a:r>
              <a:rPr lang="en-GB" b="1" dirty="0" smtClean="0">
                <a:latin typeface="Calibri" pitchFamily="34" charset="0"/>
              </a:rPr>
              <a:t>360,665</a:t>
            </a:r>
            <a:endParaRPr lang="en-GB" b="1" dirty="0">
              <a:latin typeface="+mn-lt"/>
            </a:endParaRPr>
          </a:p>
          <a:p>
            <a:pPr fontAlgn="auto">
              <a:spcBef>
                <a:spcPts val="0"/>
              </a:spcBef>
              <a:spcAft>
                <a:spcPts val="0"/>
              </a:spcAft>
              <a:defRPr/>
            </a:pPr>
            <a:r>
              <a:rPr lang="en-GB" b="1" dirty="0">
                <a:latin typeface="Calibri" pitchFamily="34" charset="0"/>
              </a:rPr>
              <a:t>secondary pupils</a:t>
            </a:r>
          </a:p>
          <a:p>
            <a:pPr>
              <a:defRPr/>
            </a:pPr>
            <a:r>
              <a:rPr lang="en-GB" b="1" dirty="0" smtClean="0">
                <a:latin typeface="Calibri" pitchFamily="34" charset="0"/>
              </a:rPr>
              <a:t>416,060</a:t>
            </a:r>
            <a:endParaRPr lang="en-GB" b="1" dirty="0">
              <a:latin typeface="Calibri" pitchFamily="34" charset="0"/>
            </a:endParaRPr>
          </a:p>
          <a:p>
            <a:pPr fontAlgn="auto">
              <a:spcBef>
                <a:spcPts val="0"/>
              </a:spcBef>
              <a:spcAft>
                <a:spcPts val="0"/>
              </a:spcAft>
              <a:defRPr/>
            </a:pPr>
            <a:r>
              <a:rPr lang="en-GB" b="1" dirty="0">
                <a:latin typeface="Calibri" pitchFamily="34" charset="0"/>
              </a:rPr>
              <a:t>primary pupils </a:t>
            </a:r>
          </a:p>
          <a:p>
            <a:pPr fontAlgn="auto">
              <a:spcBef>
                <a:spcPts val="0"/>
              </a:spcBef>
              <a:spcAft>
                <a:spcPts val="0"/>
              </a:spcAft>
              <a:defRPr/>
            </a:pPr>
            <a:r>
              <a:rPr lang="en-GB" sz="2800" b="1" dirty="0">
                <a:latin typeface="Calibri" pitchFamily="34" charset="0"/>
              </a:rPr>
              <a:t>     +</a:t>
            </a:r>
          </a:p>
          <a:p>
            <a:pPr fontAlgn="auto">
              <a:spcBef>
                <a:spcPts val="0"/>
              </a:spcBef>
              <a:spcAft>
                <a:spcPts val="0"/>
              </a:spcAft>
              <a:defRPr/>
            </a:pPr>
            <a:r>
              <a:rPr lang="en-GB" b="1" dirty="0">
                <a:latin typeface="Calibri" pitchFamily="34" charset="0"/>
              </a:rPr>
              <a:t>Those with Medical </a:t>
            </a:r>
          </a:p>
          <a:p>
            <a:pPr fontAlgn="auto">
              <a:spcBef>
                <a:spcPts val="0"/>
              </a:spcBef>
              <a:spcAft>
                <a:spcPts val="0"/>
              </a:spcAft>
              <a:defRPr/>
            </a:pPr>
            <a:r>
              <a:rPr lang="en-GB" b="1" dirty="0">
                <a:latin typeface="Calibri" pitchFamily="34" charset="0"/>
              </a:rPr>
              <a:t>Needs- e.g. Diabetes,</a:t>
            </a:r>
          </a:p>
          <a:p>
            <a:pPr fontAlgn="auto">
              <a:spcBef>
                <a:spcPts val="0"/>
              </a:spcBef>
              <a:spcAft>
                <a:spcPts val="0"/>
              </a:spcAft>
              <a:defRPr/>
            </a:pPr>
            <a:r>
              <a:rPr lang="en-GB" b="1" dirty="0">
                <a:latin typeface="Calibri" pitchFamily="34" charset="0"/>
              </a:rPr>
              <a:t>Asthma, Allergy</a:t>
            </a:r>
          </a:p>
          <a:p>
            <a:pPr fontAlgn="auto">
              <a:spcBef>
                <a:spcPts val="0"/>
              </a:spcBef>
              <a:spcAft>
                <a:spcPts val="0"/>
              </a:spcAft>
              <a:defRPr/>
            </a:pPr>
            <a:r>
              <a:rPr lang="en-GB" b="1" dirty="0">
                <a:latin typeface="Calibri" pitchFamily="34" charset="0"/>
              </a:rPr>
              <a:t>          </a:t>
            </a:r>
            <a:r>
              <a:rPr lang="en-GB" sz="2800" b="1" dirty="0">
                <a:latin typeface="Calibri" pitchFamily="34" charset="0"/>
              </a:rPr>
              <a:t>+</a:t>
            </a:r>
          </a:p>
          <a:p>
            <a:pPr fontAlgn="auto">
              <a:spcBef>
                <a:spcPts val="0"/>
              </a:spcBef>
              <a:spcAft>
                <a:spcPts val="0"/>
              </a:spcAft>
              <a:defRPr/>
            </a:pPr>
            <a:r>
              <a:rPr lang="en-GB" b="1" dirty="0">
                <a:latin typeface="Calibri" pitchFamily="34" charset="0"/>
              </a:rPr>
              <a:t>Mental Health Issues e.g.</a:t>
            </a:r>
          </a:p>
          <a:p>
            <a:pPr fontAlgn="auto">
              <a:spcBef>
                <a:spcPts val="0"/>
              </a:spcBef>
              <a:spcAft>
                <a:spcPts val="0"/>
              </a:spcAft>
              <a:defRPr/>
            </a:pPr>
            <a:r>
              <a:rPr lang="en-GB" b="1" dirty="0">
                <a:latin typeface="Calibri" pitchFamily="34" charset="0"/>
              </a:rPr>
              <a:t>Depression</a:t>
            </a:r>
          </a:p>
          <a:p>
            <a:pPr fontAlgn="auto">
              <a:spcBef>
                <a:spcPts val="0"/>
              </a:spcBef>
              <a:spcAft>
                <a:spcPts val="0"/>
              </a:spcAft>
              <a:defRPr/>
            </a:pPr>
            <a:r>
              <a:rPr lang="en-GB" b="1" dirty="0">
                <a:latin typeface="Calibri" pitchFamily="34" charset="0"/>
              </a:rPr>
              <a:t>Eating Disorders</a:t>
            </a:r>
          </a:p>
          <a:p>
            <a:pPr fontAlgn="auto">
              <a:spcBef>
                <a:spcPts val="0"/>
              </a:spcBef>
              <a:spcAft>
                <a:spcPts val="0"/>
              </a:spcAft>
              <a:defRPr/>
            </a:pPr>
            <a:r>
              <a:rPr lang="en-GB" b="1" dirty="0">
                <a:latin typeface="Calibri" pitchFamily="34" charset="0"/>
              </a:rPr>
              <a:t>Self- Harmers</a:t>
            </a:r>
          </a:p>
          <a:p>
            <a:pPr fontAlgn="auto">
              <a:spcBef>
                <a:spcPts val="0"/>
              </a:spcBef>
              <a:spcAft>
                <a:spcPts val="0"/>
              </a:spcAft>
              <a:defRPr/>
            </a:pPr>
            <a:r>
              <a:rPr lang="en-GB" b="1" dirty="0">
                <a:latin typeface="Calibri" pitchFamily="34" charset="0"/>
              </a:rPr>
              <a:t>Source DFE Table 11. </a:t>
            </a:r>
            <a:r>
              <a:rPr lang="en-GB" b="1" dirty="0" smtClean="0">
                <a:latin typeface="Calibri" pitchFamily="34" charset="0"/>
              </a:rPr>
              <a:t>SFR14/2013</a:t>
            </a:r>
            <a:endParaRPr lang="en-GB" dirty="0">
              <a:latin typeface="+mn-lt"/>
            </a:endParaRPr>
          </a:p>
        </p:txBody>
      </p:sp>
      <p:pic>
        <p:nvPicPr>
          <p:cNvPr id="14422" name="Picture 1" descr="X:\My Documents\My Pictures\RRDE Logo\rrlogo.gif"/>
          <p:cNvPicPr>
            <a:picLocks noChangeAspect="1" noChangeArrowheads="1"/>
          </p:cNvPicPr>
          <p:nvPr/>
        </p:nvPicPr>
        <p:blipFill>
          <a:blip r:embed="rId3" cstate="print"/>
          <a:srcRect/>
          <a:stretch>
            <a:fillRect/>
          </a:stretch>
        </p:blipFill>
        <p:spPr bwMode="auto">
          <a:xfrm>
            <a:off x="142875" y="785813"/>
            <a:ext cx="1131888" cy="6429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ppt_x"/>
                                          </p:val>
                                        </p:tav>
                                        <p:tav tm="100000">
                                          <p:val>
                                            <p:strVal val="#ppt_x"/>
                                          </p:val>
                                        </p:tav>
                                      </p:tavLst>
                                    </p:anim>
                                    <p:anim calcmode="lin" valueType="num">
                                      <p:cBhvr additive="base">
                                        <p:cTn id="8" dur="500" fill="hold"/>
                                        <p:tgtEl>
                                          <p:spTgt spid="182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4920</TotalTime>
  <Words>3943</Words>
  <Application>Microsoft Office PowerPoint</Application>
  <PresentationFormat>On-screen Show (4:3)</PresentationFormat>
  <Paragraphs>734</Paragraphs>
  <Slides>44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Slide</vt:lpstr>
      <vt:lpstr>Disability Equality Training of Trainers: Brighton and Hove </vt:lpstr>
      <vt:lpstr>What do you know about disabled people?</vt:lpstr>
      <vt:lpstr>What do you know about disabled people?</vt:lpstr>
      <vt:lpstr>What do you know about disabled people?</vt:lpstr>
      <vt:lpstr>Disabled Pupils Facts and Figures-1</vt:lpstr>
      <vt:lpstr>Disabled Pupils Facts and Figures-2</vt:lpstr>
      <vt:lpstr>Definition of Disabled Person</vt:lpstr>
      <vt:lpstr>Slide 8</vt:lpstr>
      <vt:lpstr>Slide 9</vt:lpstr>
      <vt:lpstr>Slide 10</vt:lpstr>
      <vt:lpstr>Slide 11</vt:lpstr>
      <vt:lpstr>Slide 12</vt:lpstr>
      <vt:lpstr>Equality Strands</vt:lpstr>
      <vt:lpstr>Disability Equality Duties for schools</vt:lpstr>
      <vt:lpstr>Factors Reasonable Adjustment</vt:lpstr>
      <vt:lpstr>Slide 16</vt:lpstr>
      <vt:lpstr>Slide 17</vt:lpstr>
      <vt:lpstr>Duty to provide Auxiliary Aids and Services to Disabled Pupils/Students.</vt:lpstr>
      <vt:lpstr>Direct Discrimination Case Study 1</vt:lpstr>
      <vt:lpstr>Disability Discrimination claims upheld so far….some issues  </vt:lpstr>
      <vt:lpstr>Direct Discrimination Case-1</vt:lpstr>
      <vt:lpstr>Disability Discrimination Case Study 2</vt:lpstr>
      <vt:lpstr>Indirect Discrimination</vt:lpstr>
      <vt:lpstr>Indirect Disability Dis.Case Study3</vt:lpstr>
      <vt:lpstr>Indirect Disability Dis.Case Study 4</vt:lpstr>
      <vt:lpstr>Discrimination arising from disability 5</vt:lpstr>
      <vt:lpstr>Discrimination arising from disability-6</vt:lpstr>
      <vt:lpstr>Scapegoating: Where does it come from?</vt:lpstr>
      <vt:lpstr>Bullying and Oppression. What needs to be done!</vt:lpstr>
      <vt:lpstr>General Public Sector Equality Duty</vt:lpstr>
      <vt:lpstr>General Duty Brown Principles apply to governors and LA</vt:lpstr>
      <vt:lpstr>Specific Public Sector Duty</vt:lpstr>
      <vt:lpstr>Slide 33</vt:lpstr>
      <vt:lpstr>Slide 34</vt:lpstr>
      <vt:lpstr>Slide 35</vt:lpstr>
      <vt:lpstr>Slide 36</vt:lpstr>
      <vt:lpstr>Slide 37</vt:lpstr>
      <vt:lpstr>Slide 38</vt:lpstr>
      <vt:lpstr>Shifting the Focus at UN</vt:lpstr>
      <vt:lpstr>Slide 40</vt:lpstr>
      <vt:lpstr>UNCRPD Article 24 Education</vt:lpstr>
      <vt:lpstr>UNCRPD Article 24 Education -2</vt:lpstr>
      <vt:lpstr>         UK Government Reservations</vt:lpstr>
      <vt:lpstr>New Framework :Children and Families Bill Part 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dc:creator>
  <cp:lastModifiedBy>Richard</cp:lastModifiedBy>
  <cp:revision>490</cp:revision>
  <dcterms:created xsi:type="dcterms:W3CDTF">2014-01-25T11:38:49Z</dcterms:created>
  <dcterms:modified xsi:type="dcterms:W3CDTF">2014-01-28T23:01:30Z</dcterms:modified>
</cp:coreProperties>
</file>