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62" r:id="rId3"/>
    <p:sldId id="261" r:id="rId4"/>
    <p:sldId id="257" r:id="rId5"/>
    <p:sldId id="264" r:id="rId6"/>
    <p:sldId id="265" r:id="rId7"/>
    <p:sldId id="266" r:id="rId8"/>
    <p:sldId id="263" r:id="rId9"/>
    <p:sldId id="273" r:id="rId10"/>
    <p:sldId id="274" r:id="rId11"/>
    <p:sldId id="304" r:id="rId12"/>
    <p:sldId id="275" r:id="rId13"/>
    <p:sldId id="276" r:id="rId14"/>
    <p:sldId id="292" r:id="rId15"/>
    <p:sldId id="309" r:id="rId16"/>
    <p:sldId id="269" r:id="rId17"/>
    <p:sldId id="277" r:id="rId18"/>
    <p:sldId id="270" r:id="rId19"/>
    <p:sldId id="278" r:id="rId20"/>
    <p:sldId id="279" r:id="rId21"/>
    <p:sldId id="281" r:id="rId22"/>
    <p:sldId id="283" r:id="rId23"/>
    <p:sldId id="282" r:id="rId24"/>
    <p:sldId id="287" r:id="rId25"/>
    <p:sldId id="271" r:id="rId26"/>
    <p:sldId id="306" r:id="rId27"/>
    <p:sldId id="308" r:id="rId28"/>
    <p:sldId id="307" r:id="rId29"/>
    <p:sldId id="290" r:id="rId30"/>
    <p:sldId id="289" r:id="rId31"/>
    <p:sldId id="272" r:id="rId32"/>
    <p:sldId id="296" r:id="rId33"/>
    <p:sldId id="297" r:id="rId34"/>
    <p:sldId id="298" r:id="rId35"/>
    <p:sldId id="299" r:id="rId36"/>
    <p:sldId id="300" r:id="rId37"/>
    <p:sldId id="302" r:id="rId38"/>
    <p:sldId id="301" r:id="rId39"/>
    <p:sldId id="288" r:id="rId40"/>
    <p:sldId id="30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9F5"/>
    <a:srgbClr val="F5BDE5"/>
    <a:srgbClr val="DB67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11CF27-22F5-44EA-9095-DB83F3B8941E}" type="datetimeFigureOut">
              <a:rPr lang="en-GB" smtClean="0"/>
              <a:t>31/07/2017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22B18D-3D9B-41B4-9303-A2F889D24613}" type="slidenum">
              <a:rPr lang="en-GB" smtClean="0"/>
              <a:t>‹#›</a:t>
            </a:fld>
            <a:endParaRPr lang="en-GB"/>
          </a:p>
        </p:txBody>
      </p:sp>
    </p:spTree>
    <p:extLst>
      <p:ext uri="{BB962C8B-B14F-4D97-AF65-F5344CB8AC3E}">
        <p14:creationId xmlns:p14="http://schemas.microsoft.com/office/powerpoint/2010/main" val="2099949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35E8AF-54CE-4637-B44A-67D13F7D989D}" type="slidenum">
              <a:rPr lang="en-GB" smtClean="0"/>
              <a:pPr fontAlgn="base">
                <a:spcBef>
                  <a:spcPct val="0"/>
                </a:spcBef>
                <a:spcAft>
                  <a:spcPct val="0"/>
                </a:spcAft>
                <a:defRPr/>
              </a:pPr>
              <a:t>23</a:t>
            </a:fld>
            <a:endParaRPr lang="en-GB" smtClean="0"/>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For the inclusive classroom what is essential and how do you make sure all pupils have learned it at their own level.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8AF524A-6B5E-4A51-989F-975C8A30B8C9}" type="slidenum">
              <a:rPr lang="en-GB">
                <a:latin typeface="Arial" pitchFamily="34" charset="0"/>
              </a:rPr>
              <a:pPr/>
              <a:t>28</a:t>
            </a:fld>
            <a:endParaRPr lang="en-GB">
              <a:latin typeface="Arial" pitchFamily="34"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14 young people  who between them had had more than 100 teaching assistants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0">
              <a:srgbClr val="7030A0"/>
            </a:gs>
            <a:gs pos="23000">
              <a:srgbClr val="DB67D5"/>
            </a:gs>
            <a:gs pos="72000">
              <a:srgbClr val="F5BDE5"/>
            </a:gs>
            <a:gs pos="100000">
              <a:srgbClr val="FBE9F5"/>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b="52614"/>
          <a:stretch/>
        </p:blipFill>
        <p:spPr>
          <a:xfrm>
            <a:off x="0" y="0"/>
            <a:ext cx="12192000" cy="2869809"/>
          </a:xfrm>
          <a:prstGeom prst="rect">
            <a:avLst/>
          </a:prstGeom>
        </p:spPr>
      </p:pic>
      <p:sp>
        <p:nvSpPr>
          <p:cNvPr id="13" name="Title 1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9195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1FE6AD-279E-450E-89E5-89BC2EDA88BA}" type="datetimeFigureOut">
              <a:rPr lang="en-US" smtClean="0"/>
              <a:pPr/>
              <a:t>7/31/2017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D8CE23-F76B-4AC0-AE1E-CF87C5D3EC03}" type="slidenum">
              <a:rPr lang="en-US" smtClean="0"/>
              <a:pPr/>
              <a:t>‹#›</a:t>
            </a:fld>
            <a:endParaRPr lang="en-US"/>
          </a:p>
        </p:txBody>
      </p:sp>
    </p:spTree>
    <p:extLst>
      <p:ext uri="{BB962C8B-B14F-4D97-AF65-F5344CB8AC3E}">
        <p14:creationId xmlns:p14="http://schemas.microsoft.com/office/powerpoint/2010/main" val="605574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00DBA-360F-4A82-98F5-1DF80CF2328B}" type="datetimeFigureOut">
              <a:rPr lang="en-GB" smtClean="0"/>
              <a:pPr/>
              <a:t>31/07/2017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4AEDB8A-2221-4F4C-BC2B-95F80652BFEB}"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100DBA-360F-4A82-98F5-1DF80CF2328B}" type="datetimeFigureOut">
              <a:rPr lang="en-GB" smtClean="0"/>
              <a:pPr/>
              <a:t>31/07/2017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AEDB8A-2221-4F4C-BC2B-95F80652BFEB}"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5225"/>
            <a:ext cx="2844800" cy="476250"/>
          </a:xfrm>
        </p:spPr>
        <p:txBody>
          <a:bodyPr/>
          <a:lstStyle>
            <a:lvl1pPr>
              <a:defRPr/>
            </a:lvl1pPr>
          </a:lstStyle>
          <a:p>
            <a:pPr>
              <a:defRPr/>
            </a:pPr>
            <a:endParaRPr lang="en-GB"/>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pPr>
              <a:defRPr/>
            </a:pPr>
            <a:endParaRPr lang="en-GB"/>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pPr>
              <a:defRPr/>
            </a:pPr>
            <a:fld id="{232F4FA4-77A9-496F-B2AC-E321DB3B3463}"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7030A0"/>
            </a:gs>
            <a:gs pos="7000">
              <a:srgbClr val="DB67D5"/>
            </a:gs>
            <a:gs pos="18000">
              <a:srgbClr val="F5BDE5"/>
            </a:gs>
            <a:gs pos="56000">
              <a:srgbClr val="FBE9F5"/>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1FE6AD-279E-450E-89E5-89BC2EDA88BA}" type="datetimeFigureOut">
              <a:rPr lang="en-US" smtClean="0"/>
              <a:pPr/>
              <a:t>7/31/2017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8CE23-F76B-4AC0-AE1E-CF87C5D3EC03}" type="slidenum">
              <a:rPr lang="en-US" smtClean="0"/>
              <a:pPr/>
              <a:t>‹#›</a:t>
            </a:fld>
            <a:endParaRPr lang="en-US"/>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44831"/>
          <a:stretch/>
        </p:blipFill>
        <p:spPr>
          <a:xfrm>
            <a:off x="0" y="3516771"/>
            <a:ext cx="12192000" cy="3341229"/>
          </a:xfrm>
          <a:prstGeom prst="rect">
            <a:avLst/>
          </a:prstGeom>
        </p:spPr>
      </p:pic>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662184" y="5130727"/>
            <a:ext cx="1529816" cy="1590748"/>
          </a:xfrm>
          <a:prstGeom prst="rect">
            <a:avLst/>
          </a:prstGeom>
        </p:spPr>
      </p:pic>
    </p:spTree>
    <p:extLst>
      <p:ext uri="{BB962C8B-B14F-4D97-AF65-F5344CB8AC3E}">
        <p14:creationId xmlns:p14="http://schemas.microsoft.com/office/powerpoint/2010/main" val="2266825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lrieser@gmail.com" TargetMode="External"/><Relationship Id="rId2" Type="http://schemas.openxmlformats.org/officeDocument/2006/relationships/hyperlink" Target="http://www.worldofinclusion.com/"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27.emf"/><Relationship Id="rId5" Type="http://schemas.openxmlformats.org/officeDocument/2006/relationships/package" Target="../embeddings/Microsoft_PowerPoint_Slide4.sldx"/><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6.vml"/><Relationship Id="rId5" Type="http://schemas.openxmlformats.org/officeDocument/2006/relationships/image" Target="../media/image3.png"/><Relationship Id="rId4" Type="http://schemas.openxmlformats.org/officeDocument/2006/relationships/image" Target="../media/image34.em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35.emf"/><Relationship Id="rId18" Type="http://schemas.openxmlformats.org/officeDocument/2006/relationships/image" Target="../media/image49.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oleObject" Target="../embeddings/oleObject4.bin"/><Relationship Id="rId17" Type="http://schemas.openxmlformats.org/officeDocument/2006/relationships/image" Target="../media/image48.jpeg"/><Relationship Id="rId2" Type="http://schemas.openxmlformats.org/officeDocument/2006/relationships/slideLayout" Target="../slideLayouts/slideLayout3.xml"/><Relationship Id="rId16" Type="http://schemas.openxmlformats.org/officeDocument/2006/relationships/image" Target="../media/image47.jpeg"/><Relationship Id="rId1" Type="http://schemas.openxmlformats.org/officeDocument/2006/relationships/vmlDrawing" Target="../drawings/vmlDrawing7.v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jpeg"/><Relationship Id="rId15" Type="http://schemas.openxmlformats.org/officeDocument/2006/relationships/image" Target="../media/image46.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5.jpeg"/></Relationships>
</file>

<file path=ppt/slides/_rels/slide25.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8.vml"/><Relationship Id="rId5" Type="http://schemas.openxmlformats.org/officeDocument/2006/relationships/image" Target="../media/image3.png"/><Relationship Id="rId4" Type="http://schemas.openxmlformats.org/officeDocument/2006/relationships/image" Target="../media/image62.emf"/></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6.jpeg"/><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33.png"/><Relationship Id="rId18" Type="http://schemas.openxmlformats.org/officeDocument/2006/relationships/image" Target="../media/image84.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3.png"/><Relationship Id="rId2" Type="http://schemas.openxmlformats.org/officeDocument/2006/relationships/image" Target="../media/image69.png"/><Relationship Id="rId16"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1.png"/><Relationship Id="rId10" Type="http://schemas.openxmlformats.org/officeDocument/2006/relationships/image" Target="../media/image77.png"/><Relationship Id="rId19" Type="http://schemas.openxmlformats.org/officeDocument/2006/relationships/image" Target="../media/image85.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3" Type="http://schemas.openxmlformats.org/officeDocument/2006/relationships/image" Target="../media/image87.jpeg"/><Relationship Id="rId7" Type="http://schemas.openxmlformats.org/officeDocument/2006/relationships/image" Target="../media/image91.jpeg"/><Relationship Id="rId12" Type="http://schemas.openxmlformats.org/officeDocument/2006/relationships/image" Target="../media/image96.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5" Type="http://schemas.openxmlformats.org/officeDocument/2006/relationships/image" Target="../media/image9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98.jpeg"/></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3.xml"/><Relationship Id="rId5" Type="http://schemas.openxmlformats.org/officeDocument/2006/relationships/image" Target="../media/image107.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alana.org.br/wp-content/uploads/2016/12/A_Summary_of_the_evidence_on_inclusive_education.pdf"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png"/><Relationship Id="rId7" Type="http://schemas.openxmlformats.org/officeDocument/2006/relationships/image" Target="../media/image10.jpe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9.jpe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oleObject" Target="../embeddings/oleObject1.bin"/><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PowerPoint_Slide1.sldx"/><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gif"/><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3.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PowerPoint_Slide2.sldx"/><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png"/><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PowerPoint_Slide3.sldx"/><Relationship Id="rId2" Type="http://schemas.openxmlformats.org/officeDocument/2006/relationships/slideLayout" Target="../slideLayouts/slideLayout3.xml"/><Relationship Id="rId1" Type="http://schemas.openxmlformats.org/officeDocument/2006/relationships/vmlDrawing" Target="../drawings/vmlDrawing4.vml"/><Relationship Id="rId5" Type="http://schemas.openxmlformats.org/officeDocument/2006/relationships/image" Target="../media/image3.png"/><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normAutofit lnSpcReduction="10000"/>
          </a:bodyPr>
          <a:lstStyle/>
          <a:p>
            <a:r>
              <a:rPr lang="en-US" b="1" dirty="0" smtClean="0">
                <a:solidFill>
                  <a:srgbClr val="002060"/>
                </a:solidFill>
              </a:rPr>
              <a:t>Richard Rieser</a:t>
            </a:r>
          </a:p>
          <a:p>
            <a:r>
              <a:rPr lang="en-US" b="1" dirty="0" smtClean="0">
                <a:solidFill>
                  <a:srgbClr val="002060"/>
                </a:solidFill>
              </a:rPr>
              <a:t>World of Inclusion Ltd</a:t>
            </a:r>
          </a:p>
          <a:p>
            <a:r>
              <a:rPr lang="en-US" dirty="0" smtClean="0">
                <a:hlinkClick r:id="rId2"/>
              </a:rPr>
              <a:t>www.worldofinclusion.com</a:t>
            </a:r>
            <a:r>
              <a:rPr lang="en-US" dirty="0" smtClean="0"/>
              <a:t> </a:t>
            </a:r>
          </a:p>
          <a:p>
            <a:r>
              <a:rPr lang="en-US" dirty="0" smtClean="0">
                <a:hlinkClick r:id="rId3"/>
              </a:rPr>
              <a:t>rlrieser@gmail.com</a:t>
            </a:r>
            <a:r>
              <a:rPr lang="en-US" dirty="0" smtClean="0"/>
              <a:t> </a:t>
            </a:r>
            <a:endParaRPr lang="en-US" dirty="0"/>
          </a:p>
        </p:txBody>
      </p:sp>
      <p:sp>
        <p:nvSpPr>
          <p:cNvPr id="5" name="Title 4"/>
          <p:cNvSpPr>
            <a:spLocks noGrp="1"/>
          </p:cNvSpPr>
          <p:nvPr>
            <p:ph type="title"/>
          </p:nvPr>
        </p:nvSpPr>
        <p:spPr>
          <a:xfrm>
            <a:off x="1122285" y="2238313"/>
            <a:ext cx="10515600" cy="1325563"/>
          </a:xfrm>
        </p:spPr>
        <p:txBody>
          <a:bodyPr/>
          <a:lstStyle/>
          <a:p>
            <a:r>
              <a:rPr lang="en-US" b="1" dirty="0" smtClean="0">
                <a:solidFill>
                  <a:srgbClr val="002060"/>
                </a:solidFill>
              </a:rPr>
              <a:t>Inclusive Education for the 21st Century</a:t>
            </a:r>
            <a:endParaRPr lang="en-US" b="1" dirty="0">
              <a:solidFill>
                <a:srgbClr val="002060"/>
              </a:solidFill>
            </a:endParaRPr>
          </a:p>
        </p:txBody>
      </p:sp>
      <p:pic>
        <p:nvPicPr>
          <p:cNvPr id="4" name="Picture 1" descr="X:\My Documents\My Pictures\RRDE Logo\rrlogo.gif"/>
          <p:cNvPicPr>
            <a:picLocks noChangeAspect="1" noChangeArrowheads="1"/>
          </p:cNvPicPr>
          <p:nvPr/>
        </p:nvPicPr>
        <p:blipFill>
          <a:blip r:embed="rId4" cstate="print"/>
          <a:srcRect/>
          <a:stretch>
            <a:fillRect/>
          </a:stretch>
        </p:blipFill>
        <p:spPr bwMode="auto">
          <a:xfrm>
            <a:off x="10919534" y="6074688"/>
            <a:ext cx="1272466" cy="783312"/>
          </a:xfrm>
          <a:prstGeom prst="rect">
            <a:avLst/>
          </a:prstGeom>
          <a:noFill/>
          <a:ln w="9525">
            <a:noFill/>
            <a:miter lim="800000"/>
            <a:headEnd/>
            <a:tailEnd/>
          </a:ln>
        </p:spPr>
      </p:pic>
    </p:spTree>
    <p:extLst>
      <p:ext uri="{BB962C8B-B14F-4D97-AF65-F5344CB8AC3E}">
        <p14:creationId xmlns:p14="http://schemas.microsoft.com/office/powerpoint/2010/main" val="3933955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6214368" y="113015"/>
          <a:ext cx="5449228" cy="3065191"/>
        </p:xfrm>
        <a:graphic>
          <a:graphicData uri="http://schemas.openxmlformats.org/presentationml/2006/ole">
            <mc:AlternateContent xmlns:mc="http://schemas.openxmlformats.org/markup-compatibility/2006">
              <mc:Choice xmlns:v="urn:schemas-microsoft-com:vml" Requires="v">
                <p:oleObj spid="_x0000_s18446" name="Slide" r:id="rId3" imgW="4222978" imgH="3166923" progId="PowerPoint.Slide.8">
                  <p:embed/>
                </p:oleObj>
              </mc:Choice>
              <mc:Fallback>
                <p:oleObj name="Slide" r:id="rId3" imgW="4222978" imgH="3166923" progId="PowerPoint.Slid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4368" y="113015"/>
                        <a:ext cx="5449228" cy="3065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027" name="Object 3"/>
          <p:cNvGraphicFramePr>
            <a:graphicFrameLocks noChangeAspect="1"/>
          </p:cNvGraphicFramePr>
          <p:nvPr/>
        </p:nvGraphicFramePr>
        <p:xfrm>
          <a:off x="128454" y="3169328"/>
          <a:ext cx="6194639" cy="3484485"/>
        </p:xfrm>
        <a:graphic>
          <a:graphicData uri="http://schemas.openxmlformats.org/presentationml/2006/ole">
            <mc:AlternateContent xmlns:mc="http://schemas.openxmlformats.org/markup-compatibility/2006">
              <mc:Choice xmlns:v="urn:schemas-microsoft-com:vml" Requires="v">
                <p:oleObj spid="_x0000_s18447" name="Slide" r:id="rId5" imgW="3415267" imgH="2560437" progId="PowerPoint.Slide.12">
                  <p:embed/>
                </p:oleObj>
              </mc:Choice>
              <mc:Fallback>
                <p:oleObj name="Slide" r:id="rId5" imgW="3415267" imgH="2560437" progId="PowerPoint.Slide.12">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454" y="3169328"/>
                        <a:ext cx="6194639" cy="34844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560280" y="1453216"/>
            <a:ext cx="5280587" cy="1323439"/>
          </a:xfrm>
          <a:prstGeom prst="rect">
            <a:avLst/>
          </a:prstGeom>
          <a:noFill/>
        </p:spPr>
        <p:txBody>
          <a:bodyPr wrap="square" rtlCol="0">
            <a:spAutoFit/>
          </a:bodyPr>
          <a:lstStyle/>
          <a:p>
            <a:r>
              <a:rPr lang="en-GB" sz="2000" b="1" dirty="0" smtClean="0"/>
              <a:t>Move from seeing impairment </a:t>
            </a:r>
            <a:r>
              <a:rPr lang="en-GB" sz="2000" b="1" dirty="0" smtClean="0"/>
              <a:t>as </a:t>
            </a:r>
            <a:r>
              <a:rPr lang="en-GB" sz="2000" b="1" dirty="0" smtClean="0"/>
              <a:t>determining no school or special </a:t>
            </a:r>
            <a:r>
              <a:rPr lang="en-GB" sz="2000" b="1" dirty="0" smtClean="0"/>
              <a:t>school. </a:t>
            </a:r>
            <a:r>
              <a:rPr lang="en-GB" sz="2000" b="1" dirty="0" smtClean="0"/>
              <a:t>S</a:t>
            </a:r>
            <a:r>
              <a:rPr lang="en-GB" sz="2000" b="1" dirty="0" smtClean="0"/>
              <a:t>chools </a:t>
            </a:r>
            <a:r>
              <a:rPr lang="en-GB" sz="2000" b="1" dirty="0" smtClean="0"/>
              <a:t>and teachers </a:t>
            </a:r>
            <a:r>
              <a:rPr lang="en-GB" sz="2000" b="1" dirty="0" smtClean="0"/>
              <a:t>who </a:t>
            </a:r>
            <a:r>
              <a:rPr lang="en-GB" sz="2000" b="1" dirty="0" smtClean="0"/>
              <a:t>are flexible and where the  support </a:t>
            </a:r>
            <a:r>
              <a:rPr lang="en-GB" sz="2000" b="1" dirty="0" smtClean="0"/>
              <a:t> </a:t>
            </a:r>
            <a:r>
              <a:rPr lang="en-GB" sz="2000" b="1" dirty="0" smtClean="0"/>
              <a:t>is brought to the child.</a:t>
            </a:r>
            <a:endParaRPr lang="en-GB" sz="2000" b="1" dirty="0"/>
          </a:p>
        </p:txBody>
      </p:sp>
      <p:sp>
        <p:nvSpPr>
          <p:cNvPr id="6" name="TextBox 5"/>
          <p:cNvSpPr txBox="1"/>
          <p:nvPr/>
        </p:nvSpPr>
        <p:spPr>
          <a:xfrm>
            <a:off x="6427085" y="3198180"/>
            <a:ext cx="5327915" cy="3416320"/>
          </a:xfrm>
          <a:prstGeom prst="rect">
            <a:avLst/>
          </a:prstGeom>
          <a:noFill/>
        </p:spPr>
        <p:txBody>
          <a:bodyPr wrap="square" rtlCol="0">
            <a:spAutoFit/>
          </a:bodyPr>
          <a:lstStyle/>
          <a:p>
            <a:r>
              <a:rPr lang="en-GB" sz="2000" b="1" dirty="0" smtClean="0"/>
              <a:t>Develop child centred approach.</a:t>
            </a:r>
          </a:p>
          <a:p>
            <a:r>
              <a:rPr lang="en-GB" sz="2000" b="1" dirty="0" smtClean="0"/>
              <a:t>Teachers </a:t>
            </a:r>
            <a:r>
              <a:rPr lang="en-GB" sz="2000" b="1" dirty="0" smtClean="0"/>
              <a:t>trained in inclusion.</a:t>
            </a:r>
          </a:p>
          <a:p>
            <a:r>
              <a:rPr lang="en-GB" sz="2000" b="1" dirty="0" smtClean="0"/>
              <a:t>Buildings and learning materials accessible.</a:t>
            </a:r>
          </a:p>
          <a:p>
            <a:r>
              <a:rPr lang="en-GB" sz="2000" b="1" dirty="0" smtClean="0"/>
              <a:t>Specialist </a:t>
            </a:r>
            <a:r>
              <a:rPr lang="en-GB" sz="2000" b="1" dirty="0" smtClean="0"/>
              <a:t>advice </a:t>
            </a:r>
            <a:r>
              <a:rPr lang="en-GB" sz="2000" b="1" dirty="0" smtClean="0"/>
              <a:t>and support.</a:t>
            </a:r>
          </a:p>
          <a:p>
            <a:r>
              <a:rPr lang="en-GB" sz="2000" b="1" dirty="0" smtClean="0"/>
              <a:t>Curriculum flexible.</a:t>
            </a:r>
          </a:p>
          <a:p>
            <a:r>
              <a:rPr lang="en-GB" sz="2000" b="1" dirty="0" smtClean="0"/>
              <a:t>Peer support. </a:t>
            </a:r>
          </a:p>
          <a:p>
            <a:r>
              <a:rPr lang="en-GB" sz="2000" b="1" dirty="0" smtClean="0"/>
              <a:t>Community  educated for inclusion.</a:t>
            </a:r>
          </a:p>
          <a:p>
            <a:r>
              <a:rPr lang="en-GB" sz="2000" b="1" dirty="0" smtClean="0"/>
              <a:t>Special schools become resource centres.</a:t>
            </a:r>
          </a:p>
          <a:p>
            <a:r>
              <a:rPr lang="en-GB" sz="2000" b="1" dirty="0" smtClean="0"/>
              <a:t>Peripatetic </a:t>
            </a:r>
            <a:r>
              <a:rPr lang="en-GB" sz="2000" b="1" dirty="0" smtClean="0"/>
              <a:t>specialist </a:t>
            </a:r>
            <a:r>
              <a:rPr lang="en-GB" sz="2000" b="1" dirty="0"/>
              <a:t>t</a:t>
            </a:r>
            <a:r>
              <a:rPr lang="en-GB" sz="2000" b="1" dirty="0" smtClean="0"/>
              <a:t>eachers</a:t>
            </a:r>
            <a:endParaRPr lang="en-GB" sz="2000" b="1" dirty="0" smtClean="0"/>
          </a:p>
          <a:p>
            <a:endParaRPr lang="en-GB" dirty="0" smtClean="0"/>
          </a:p>
          <a:p>
            <a:endParaRPr lang="en-GB" dirty="0"/>
          </a:p>
        </p:txBody>
      </p:sp>
      <p:pic>
        <p:nvPicPr>
          <p:cNvPr id="7" name="Picture 4" descr="X:\My Documents\My Pictures\RRDE Logo\rrlogo.gif"/>
          <p:cNvPicPr>
            <a:picLocks noChangeAspect="1" noChangeArrowheads="1"/>
          </p:cNvPicPr>
          <p:nvPr/>
        </p:nvPicPr>
        <p:blipFill>
          <a:blip r:embed="rId7" cstate="print"/>
          <a:srcRect/>
          <a:stretch>
            <a:fillRect/>
          </a:stretch>
        </p:blipFill>
        <p:spPr bwMode="auto">
          <a:xfrm>
            <a:off x="0" y="106532"/>
            <a:ext cx="1185333" cy="579438"/>
          </a:xfrm>
          <a:prstGeom prst="rect">
            <a:avLst/>
          </a:prstGeom>
          <a:noFill/>
          <a:ln w="9525">
            <a:noFill/>
            <a:miter lim="800000"/>
            <a:headEnd/>
            <a:tailEnd/>
          </a:ln>
        </p:spPr>
      </p:pic>
      <p:sp>
        <p:nvSpPr>
          <p:cNvPr id="8" name="TextBox 7"/>
          <p:cNvSpPr txBox="1"/>
          <p:nvPr/>
        </p:nvSpPr>
        <p:spPr>
          <a:xfrm>
            <a:off x="1260629" y="355107"/>
            <a:ext cx="4580878" cy="369332"/>
          </a:xfrm>
          <a:prstGeom prst="rect">
            <a:avLst/>
          </a:prstGeom>
          <a:noFill/>
        </p:spPr>
        <p:txBody>
          <a:bodyPr wrap="square" rtlCol="0">
            <a:spAutoFit/>
          </a:bodyPr>
          <a:lstStyle/>
          <a:p>
            <a:r>
              <a:rPr lang="en-GB" b="1" dirty="0" smtClean="0">
                <a:solidFill>
                  <a:srgbClr val="002060"/>
                </a:solidFill>
              </a:rPr>
              <a:t>Forms of Geographic Organisation</a:t>
            </a:r>
            <a:endParaRPr lang="en-GB"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i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ox(in)">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47623" y="2401489"/>
            <a:ext cx="11906251" cy="3016210"/>
          </a:xfrm>
          <a:prstGeom prst="rect">
            <a:avLst/>
          </a:prstGeom>
          <a:noFill/>
          <a:ln w="9525">
            <a:noFill/>
            <a:miter lim="800000"/>
            <a:headEnd/>
            <a:tailEnd/>
          </a:ln>
        </p:spPr>
        <p:txBody>
          <a:bodyPr wrap="square">
            <a:spAutoFit/>
          </a:bodyPr>
          <a:lstStyle/>
          <a:p>
            <a:r>
              <a:rPr lang="en-GB" sz="2000" b="1" i="1" dirty="0">
                <a:latin typeface="Calibri" pitchFamily="34" charset="0"/>
              </a:rPr>
              <a:t>Inclusion is a </a:t>
            </a:r>
            <a:r>
              <a:rPr lang="en-GB" sz="2000" b="1" i="1" dirty="0" smtClean="0">
                <a:latin typeface="Calibri" pitchFamily="34" charset="0"/>
              </a:rPr>
              <a:t>process</a:t>
            </a:r>
            <a:r>
              <a:rPr lang="en-GB" sz="2000" b="1" i="1" dirty="0">
                <a:latin typeface="Calibri" pitchFamily="34" charset="0"/>
              </a:rPr>
              <a:t> </a:t>
            </a:r>
            <a:r>
              <a:rPr lang="en-GB" sz="2000" b="1" i="1" dirty="0" smtClean="0">
                <a:latin typeface="Calibri" pitchFamily="34" charset="0"/>
              </a:rPr>
              <a:t>it</a:t>
            </a:r>
            <a:r>
              <a:rPr lang="en-GB" sz="2000" b="1" i="1" dirty="0" smtClean="0">
                <a:latin typeface="Calibri" pitchFamily="34" charset="0"/>
              </a:rPr>
              <a:t> </a:t>
            </a:r>
            <a:r>
              <a:rPr lang="en-GB" sz="2000" b="1" i="1" dirty="0">
                <a:latin typeface="Calibri" pitchFamily="34" charset="0"/>
              </a:rPr>
              <a:t>has to be seen as a never-ending search </a:t>
            </a:r>
            <a:r>
              <a:rPr lang="en-GB" sz="2000" b="1" i="1" dirty="0" smtClean="0">
                <a:latin typeface="Calibri" pitchFamily="34" charset="0"/>
              </a:rPr>
              <a:t>to </a:t>
            </a:r>
            <a:r>
              <a:rPr lang="en-GB" sz="2000" b="1" dirty="0" smtClean="0">
                <a:latin typeface="Calibri" pitchFamily="34" charset="0"/>
              </a:rPr>
              <a:t>find </a:t>
            </a:r>
            <a:r>
              <a:rPr lang="en-GB" sz="2000" b="1" dirty="0">
                <a:latin typeface="Calibri" pitchFamily="34" charset="0"/>
              </a:rPr>
              <a:t>better ways of responding to diversity. </a:t>
            </a:r>
            <a:endParaRPr lang="en-GB" sz="2000" b="1" dirty="0" smtClean="0">
              <a:latin typeface="Calibri" pitchFamily="34" charset="0"/>
            </a:endParaRPr>
          </a:p>
          <a:p>
            <a:pPr marL="342900" indent="-342900">
              <a:buFont typeface="Arial" panose="020B0604020202020204" pitchFamily="34" charset="0"/>
              <a:buChar char="•"/>
            </a:pPr>
            <a:endParaRPr lang="en-GB" dirty="0" smtClean="0">
              <a:latin typeface="Calibri" pitchFamily="34" charset="0"/>
            </a:endParaRPr>
          </a:p>
          <a:p>
            <a:r>
              <a:rPr lang="en-GB" dirty="0" smtClean="0">
                <a:latin typeface="Calibri" pitchFamily="34" charset="0"/>
              </a:rPr>
              <a:t>• </a:t>
            </a:r>
            <a:r>
              <a:rPr lang="en-GB" sz="2000" b="1" i="1" dirty="0">
                <a:latin typeface="Calibri" pitchFamily="34" charset="0"/>
              </a:rPr>
              <a:t>Inclusion is concerned with the identification and removal of barriers</a:t>
            </a:r>
            <a:r>
              <a:rPr lang="en-GB" sz="2000" i="1" dirty="0" smtClean="0">
                <a:latin typeface="Calibri" pitchFamily="34" charset="0"/>
              </a:rPr>
              <a:t>.</a:t>
            </a:r>
          </a:p>
          <a:p>
            <a:endParaRPr lang="en-GB" dirty="0" smtClean="0">
              <a:latin typeface="Calibri" pitchFamily="34" charset="0"/>
            </a:endParaRPr>
          </a:p>
          <a:p>
            <a:r>
              <a:rPr lang="en-GB" dirty="0" smtClean="0">
                <a:latin typeface="Calibri" pitchFamily="34" charset="0"/>
              </a:rPr>
              <a:t>• </a:t>
            </a:r>
            <a:r>
              <a:rPr lang="en-GB" sz="2000" b="1" i="1" dirty="0">
                <a:latin typeface="Calibri" pitchFamily="34" charset="0"/>
              </a:rPr>
              <a:t>Inclusion is about the presence, participation and achievement of all students. </a:t>
            </a:r>
            <a:endParaRPr lang="en-GB" sz="2000" b="1" i="1" dirty="0" smtClean="0">
              <a:latin typeface="Calibri" pitchFamily="34" charset="0"/>
            </a:endParaRPr>
          </a:p>
          <a:p>
            <a:endParaRPr lang="en-GB" b="1" dirty="0" smtClean="0">
              <a:latin typeface="Calibri" pitchFamily="34" charset="0"/>
            </a:endParaRPr>
          </a:p>
          <a:p>
            <a:r>
              <a:rPr lang="en-GB" b="1" dirty="0" smtClean="0">
                <a:latin typeface="Calibri" pitchFamily="34" charset="0"/>
              </a:rPr>
              <a:t>• </a:t>
            </a:r>
            <a:r>
              <a:rPr lang="en-GB" sz="2000" b="1" i="1" dirty="0">
                <a:latin typeface="Calibri" pitchFamily="34" charset="0"/>
              </a:rPr>
              <a:t>Inclusion involves a particular emphasis on those groups of learners who may be at </a:t>
            </a:r>
            <a:r>
              <a:rPr lang="en-GB" sz="2000" b="1" i="1" dirty="0" smtClean="0">
                <a:latin typeface="Calibri" pitchFamily="34" charset="0"/>
              </a:rPr>
              <a:t>risk of </a:t>
            </a:r>
            <a:r>
              <a:rPr lang="en-GB" sz="2000" b="1" i="1" dirty="0">
                <a:latin typeface="Calibri" pitchFamily="34" charset="0"/>
              </a:rPr>
              <a:t>marginalisation, exclusion or underachievement</a:t>
            </a:r>
            <a:r>
              <a:rPr lang="en-GB" sz="2000" b="1" i="1" dirty="0" smtClean="0">
                <a:latin typeface="Calibri" pitchFamily="34" charset="0"/>
              </a:rPr>
              <a:t>.</a:t>
            </a:r>
            <a:r>
              <a:rPr lang="en-GB" dirty="0" smtClean="0">
                <a:latin typeface="Calibri" pitchFamily="34" charset="0"/>
              </a:rPr>
              <a:t>.</a:t>
            </a:r>
            <a:endParaRPr lang="en-GB" dirty="0" smtClean="0">
              <a:latin typeface="Calibri" pitchFamily="34" charset="0"/>
            </a:endParaRPr>
          </a:p>
          <a:p>
            <a:endParaRPr lang="en-GB" dirty="0" smtClean="0">
              <a:latin typeface="Calibri" pitchFamily="34" charset="0"/>
            </a:endParaRPr>
          </a:p>
          <a:p>
            <a:r>
              <a:rPr lang="en-GB" dirty="0" smtClean="0">
                <a:latin typeface="Calibri" pitchFamily="34" charset="0"/>
              </a:rPr>
              <a:t>Mel </a:t>
            </a:r>
            <a:r>
              <a:rPr lang="en-GB" dirty="0" err="1" smtClean="0">
                <a:latin typeface="Calibri" pitchFamily="34" charset="0"/>
              </a:rPr>
              <a:t>Ainscow</a:t>
            </a:r>
            <a:r>
              <a:rPr lang="en-GB" dirty="0" smtClean="0">
                <a:latin typeface="Calibri" pitchFamily="34" charset="0"/>
              </a:rPr>
              <a:t> UNESCO ICE 48 Geneva Nov 2008</a:t>
            </a:r>
            <a:endParaRPr lang="en-GB" dirty="0">
              <a:latin typeface="Calibri" pitchFamily="34" charset="0"/>
            </a:endParaRPr>
          </a:p>
        </p:txBody>
      </p:sp>
      <p:sp>
        <p:nvSpPr>
          <p:cNvPr id="3" name="TextBox 2"/>
          <p:cNvSpPr txBox="1"/>
          <p:nvPr/>
        </p:nvSpPr>
        <p:spPr>
          <a:xfrm>
            <a:off x="2314148" y="1197735"/>
            <a:ext cx="6858048" cy="523220"/>
          </a:xfrm>
          <a:prstGeom prst="rect">
            <a:avLst/>
          </a:prstGeom>
          <a:noFill/>
        </p:spPr>
        <p:txBody>
          <a:bodyPr wrap="square" rtlCol="0">
            <a:spAutoFit/>
          </a:bodyPr>
          <a:lstStyle/>
          <a:p>
            <a:r>
              <a:rPr lang="en-GB" sz="2800" b="1" dirty="0" smtClean="0">
                <a:solidFill>
                  <a:srgbClr val="002060"/>
                </a:solidFill>
              </a:rPr>
              <a:t>Principles of Inclusive Education</a:t>
            </a:r>
            <a:endParaRPr lang="en-US" sz="2800" b="1" dirty="0">
              <a:solidFill>
                <a:srgbClr val="002060"/>
              </a:solidFill>
            </a:endParaRPr>
          </a:p>
        </p:txBody>
      </p:sp>
      <p:pic>
        <p:nvPicPr>
          <p:cNvPr id="5" name="Picture 1" descr="X:\My Documents\My Pictures\RRDE Logo\rrlogo.gif"/>
          <p:cNvPicPr>
            <a:picLocks noChangeAspect="1" noChangeArrowheads="1"/>
          </p:cNvPicPr>
          <p:nvPr/>
        </p:nvPicPr>
        <p:blipFill>
          <a:blip r:embed="rId2" cstate="print"/>
          <a:srcRect/>
          <a:stretch>
            <a:fillRect/>
          </a:stretch>
        </p:blipFill>
        <p:spPr bwMode="auto">
          <a:xfrm>
            <a:off x="0" y="1197735"/>
            <a:ext cx="1509184" cy="642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Effect transition="in" filter="box(in)">
                                      <p:cBhvr>
                                        <p:cTn id="7" dur="500"/>
                                        <p:tgtEl>
                                          <p:spTgt spid="40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98">
                                            <p:txEl>
                                              <p:pRg st="2" end="2"/>
                                            </p:txEl>
                                          </p:spTgt>
                                        </p:tgtEl>
                                        <p:attrNameLst>
                                          <p:attrName>style.visibility</p:attrName>
                                        </p:attrNameLst>
                                      </p:cBhvr>
                                      <p:to>
                                        <p:strVal val="visible"/>
                                      </p:to>
                                    </p:set>
                                    <p:animEffect transition="in" filter="box(in)">
                                      <p:cBhvr>
                                        <p:cTn id="12" dur="500"/>
                                        <p:tgtEl>
                                          <p:spTgt spid="40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098">
                                            <p:txEl>
                                              <p:pRg st="4" end="4"/>
                                            </p:txEl>
                                          </p:spTgt>
                                        </p:tgtEl>
                                        <p:attrNameLst>
                                          <p:attrName>style.visibility</p:attrName>
                                        </p:attrNameLst>
                                      </p:cBhvr>
                                      <p:to>
                                        <p:strVal val="visible"/>
                                      </p:to>
                                    </p:set>
                                    <p:animEffect transition="in" filter="box(in)">
                                      <p:cBhvr>
                                        <p:cTn id="17" dur="500"/>
                                        <p:tgtEl>
                                          <p:spTgt spid="409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098">
                                            <p:txEl>
                                              <p:pRg st="6" end="6"/>
                                            </p:txEl>
                                          </p:spTgt>
                                        </p:tgtEl>
                                        <p:attrNameLst>
                                          <p:attrName>style.visibility</p:attrName>
                                        </p:attrNameLst>
                                      </p:cBhvr>
                                      <p:to>
                                        <p:strVal val="visible"/>
                                      </p:to>
                                    </p:set>
                                    <p:animEffect transition="in" filter="box(in)">
                                      <p:cBhvr>
                                        <p:cTn id="22" dur="500"/>
                                        <p:tgtEl>
                                          <p:spTgt spid="409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un.org/disabilities/documents/2016/Map/DESA-Enable_4496R6_May16.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7" name="Rectangle 6"/>
          <p:cNvSpPr/>
          <p:nvPr/>
        </p:nvSpPr>
        <p:spPr>
          <a:xfrm>
            <a:off x="1391477" y="5229200"/>
            <a:ext cx="2304256"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dirty="0" smtClean="0"/>
              <a:t>160</a:t>
            </a:r>
          </a:p>
          <a:p>
            <a:pPr algn="ctr"/>
            <a:endParaRPr lang="en-GB" dirty="0" smtClean="0"/>
          </a:p>
          <a:p>
            <a:pPr algn="ctr"/>
            <a:r>
              <a:rPr lang="en-GB" dirty="0" smtClean="0"/>
              <a:t>174</a:t>
            </a:r>
          </a:p>
          <a:p>
            <a:pPr algn="ctr"/>
            <a:r>
              <a:rPr lang="en-GB" dirty="0" smtClean="0"/>
              <a:t>92</a:t>
            </a:r>
          </a:p>
          <a:p>
            <a:pPr algn="ctr"/>
            <a:r>
              <a:rPr lang="en-GB" dirty="0" smtClean="0"/>
              <a:t>July 2017</a:t>
            </a:r>
          </a:p>
          <a:p>
            <a:pPr algn="ctr"/>
            <a:endParaRPr lang="en-GB" dirty="0"/>
          </a:p>
        </p:txBody>
      </p:sp>
      <p:pic>
        <p:nvPicPr>
          <p:cNvPr id="4" name="Picture 4" descr="X:\My Documents\My Pictures\RRDE Logo\rrlogo.gif"/>
          <p:cNvPicPr>
            <a:picLocks noChangeAspect="1" noChangeArrowheads="1"/>
          </p:cNvPicPr>
          <p:nvPr/>
        </p:nvPicPr>
        <p:blipFill>
          <a:blip r:embed="rId3" cstate="print"/>
          <a:srcRect/>
          <a:stretch>
            <a:fillRect/>
          </a:stretch>
        </p:blipFill>
        <p:spPr bwMode="auto">
          <a:xfrm>
            <a:off x="0" y="1091953"/>
            <a:ext cx="1185333" cy="57943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971" y="1380540"/>
            <a:ext cx="3622089" cy="738664"/>
          </a:xfrm>
          <a:prstGeom prst="rect">
            <a:avLst/>
          </a:prstGeom>
        </p:spPr>
        <p:txBody>
          <a:bodyPr wrap="square">
            <a:spAutoFit/>
          </a:bodyPr>
          <a:lstStyle/>
          <a:p>
            <a:r>
              <a:rPr lang="en-GB" sz="2400" b="1" dirty="0" smtClean="0"/>
              <a:t>5 Principles SDGs</a:t>
            </a:r>
            <a:endParaRPr lang="en-GB" sz="2400" b="1" dirty="0" smtClean="0"/>
          </a:p>
          <a:p>
            <a:r>
              <a:rPr lang="en-GB" dirty="0" smtClean="0"/>
              <a:t> </a:t>
            </a:r>
            <a:endParaRPr lang="en-GB" dirty="0"/>
          </a:p>
        </p:txBody>
      </p:sp>
      <p:pic>
        <p:nvPicPr>
          <p:cNvPr id="20486" name="Picture 6" descr="Similar photo"/>
          <p:cNvPicPr>
            <a:picLocks noChangeAspect="1" noChangeArrowheads="1"/>
          </p:cNvPicPr>
          <p:nvPr/>
        </p:nvPicPr>
        <p:blipFill>
          <a:blip r:embed="rId2" cstate="print"/>
          <a:srcRect/>
          <a:stretch>
            <a:fillRect/>
          </a:stretch>
        </p:blipFill>
        <p:spPr bwMode="auto">
          <a:xfrm>
            <a:off x="4301446" y="0"/>
            <a:ext cx="5715000" cy="5715000"/>
          </a:xfrm>
          <a:prstGeom prst="rect">
            <a:avLst/>
          </a:prstGeom>
          <a:noFill/>
        </p:spPr>
      </p:pic>
      <p:pic>
        <p:nvPicPr>
          <p:cNvPr id="8" name="Picture 4" descr="X:\My Documents\My Pictures\RRDE Logo\rrlogo.gif"/>
          <p:cNvPicPr>
            <a:picLocks noChangeAspect="1" noChangeArrowheads="1"/>
          </p:cNvPicPr>
          <p:nvPr/>
        </p:nvPicPr>
        <p:blipFill>
          <a:blip r:embed="rId3" cstate="print"/>
          <a:srcRect/>
          <a:stretch>
            <a:fillRect/>
          </a:stretch>
        </p:blipFill>
        <p:spPr bwMode="auto">
          <a:xfrm>
            <a:off x="10085033" y="630315"/>
            <a:ext cx="1185333" cy="57943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rot="5400000">
            <a:off x="1460598" y="676573"/>
            <a:ext cx="6624736" cy="5996699"/>
          </a:xfrm>
          <a:prstGeom prst="rect">
            <a:avLst/>
          </a:prstGeom>
          <a:noFill/>
          <a:ln w="9525">
            <a:noFill/>
            <a:miter lim="800000"/>
            <a:headEnd/>
            <a:tailEnd/>
          </a:ln>
        </p:spPr>
      </p:pic>
      <p:pic>
        <p:nvPicPr>
          <p:cNvPr id="6" name="Picture 1" descr="X:\My Documents\My Pictures\RRDE Logo\rrlogo.gif"/>
          <p:cNvPicPr>
            <a:picLocks noChangeAspect="1" noChangeArrowheads="1"/>
          </p:cNvPicPr>
          <p:nvPr/>
        </p:nvPicPr>
        <p:blipFill>
          <a:blip r:embed="rId3" cstate="print"/>
          <a:srcRect/>
          <a:stretch>
            <a:fillRect/>
          </a:stretch>
        </p:blipFill>
        <p:spPr bwMode="auto">
          <a:xfrm>
            <a:off x="8827383" y="6215062"/>
            <a:ext cx="1509184" cy="642938"/>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rot="5400000">
            <a:off x="2883624" y="616946"/>
            <a:ext cx="6147221" cy="5806859"/>
          </a:xfrm>
          <a:prstGeom prst="rect">
            <a:avLst/>
          </a:prstGeom>
          <a:noFill/>
          <a:ln w="9525">
            <a:noFill/>
            <a:miter lim="800000"/>
            <a:headEnd/>
            <a:tailEnd/>
          </a:ln>
        </p:spPr>
      </p:pic>
    </p:spTree>
    <p:extLst>
      <p:ext uri="{BB962C8B-B14F-4D97-AF65-F5344CB8AC3E}">
        <p14:creationId xmlns:p14="http://schemas.microsoft.com/office/powerpoint/2010/main" val="971194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p:spPr>
        <p:txBody>
          <a:bodyPr>
            <a:normAutofit fontScale="90000"/>
          </a:bodyPr>
          <a:lstStyle/>
          <a:p>
            <a:pPr fontAlgn="base"/>
            <a:r>
              <a:rPr lang="en-GB" sz="3100" dirty="0" smtClean="0"/>
              <a:t/>
            </a:r>
            <a:br>
              <a:rPr lang="en-GB" sz="3100" dirty="0" smtClean="0"/>
            </a:br>
            <a:r>
              <a:rPr lang="en-GB" sz="3100" dirty="0" smtClean="0"/>
              <a:t/>
            </a:r>
            <a:br>
              <a:rPr lang="en-GB" sz="3100" dirty="0" smtClean="0"/>
            </a:br>
            <a:r>
              <a:rPr lang="en-GB" sz="3100" dirty="0" smtClean="0"/>
              <a:t/>
            </a:r>
            <a:br>
              <a:rPr lang="en-GB" sz="3100" dirty="0" smtClean="0"/>
            </a:br>
            <a:r>
              <a:rPr lang="en-GB" sz="3100" dirty="0" smtClean="0"/>
              <a:t/>
            </a:r>
            <a:br>
              <a:rPr lang="en-GB" sz="3100" dirty="0" smtClean="0"/>
            </a:br>
            <a:r>
              <a:rPr lang="en-GB" sz="3100" dirty="0" smtClean="0"/>
              <a:t/>
            </a:r>
            <a:br>
              <a:rPr lang="en-GB" sz="3100" dirty="0" smtClean="0"/>
            </a:br>
            <a:r>
              <a:rPr lang="en-GB" sz="3100" dirty="0" smtClean="0"/>
              <a:t/>
            </a:r>
            <a:br>
              <a:rPr lang="en-GB" sz="3100" dirty="0" smtClean="0"/>
            </a:br>
            <a:r>
              <a:rPr lang="en-GB" sz="3100" dirty="0" smtClean="0"/>
              <a:t/>
            </a:r>
            <a:br>
              <a:rPr lang="en-GB" sz="3100" dirty="0" smtClean="0"/>
            </a:br>
            <a:r>
              <a:rPr lang="en-GB" sz="3100" dirty="0" smtClean="0"/>
              <a:t/>
            </a:r>
            <a:br>
              <a:rPr lang="en-GB" sz="3100" dirty="0" smtClean="0"/>
            </a:br>
            <a:r>
              <a:rPr lang="en-GB" sz="3100" dirty="0" smtClean="0"/>
              <a:t/>
            </a:r>
            <a:br>
              <a:rPr lang="en-GB" sz="3100" dirty="0" smtClean="0"/>
            </a:br>
            <a:r>
              <a:rPr lang="en-GB" sz="3100" dirty="0" smtClean="0"/>
              <a:t/>
            </a:r>
            <a:br>
              <a:rPr lang="en-GB" sz="3100" dirty="0" smtClean="0"/>
            </a:br>
            <a:r>
              <a:rPr lang="en-GB" sz="3100" dirty="0" smtClean="0"/>
              <a:t/>
            </a:r>
            <a:br>
              <a:rPr lang="en-GB" sz="3100" dirty="0" smtClean="0"/>
            </a:br>
            <a:r>
              <a:rPr lang="en-GB" dirty="0" smtClean="0"/>
              <a:t/>
            </a:r>
            <a:br>
              <a:rPr lang="en-GB" dirty="0" smtClean="0"/>
            </a:br>
            <a:endParaRPr lang="en-GB" dirty="0"/>
          </a:p>
        </p:txBody>
      </p:sp>
      <p:sp>
        <p:nvSpPr>
          <p:cNvPr id="3" name="Rectangle 2"/>
          <p:cNvSpPr/>
          <p:nvPr/>
        </p:nvSpPr>
        <p:spPr>
          <a:xfrm>
            <a:off x="870011" y="1008835"/>
            <a:ext cx="10164932" cy="5262979"/>
          </a:xfrm>
          <a:prstGeom prst="rect">
            <a:avLst/>
          </a:prstGeom>
        </p:spPr>
        <p:txBody>
          <a:bodyPr wrap="square">
            <a:spAutoFit/>
          </a:bodyPr>
          <a:lstStyle/>
          <a:p>
            <a:r>
              <a:rPr lang="en-GB" sz="2800" dirty="0" smtClean="0"/>
              <a:t>1.Respect for inherent dignity, individual autonomy including the freedom to make one’s own choices, and independence of persons;</a:t>
            </a:r>
            <a:br>
              <a:rPr lang="en-GB" sz="2800" dirty="0" smtClean="0"/>
            </a:br>
            <a:r>
              <a:rPr lang="en-GB" sz="2800" dirty="0" smtClean="0"/>
              <a:t>2.Non-discrimination;</a:t>
            </a:r>
            <a:br>
              <a:rPr lang="en-GB" sz="2800" dirty="0" smtClean="0"/>
            </a:br>
            <a:r>
              <a:rPr lang="en-GB" sz="2800" dirty="0" smtClean="0"/>
              <a:t>3.Full and effective participation and inclusion in society;</a:t>
            </a:r>
            <a:br>
              <a:rPr lang="en-GB" sz="2800" dirty="0" smtClean="0"/>
            </a:br>
            <a:r>
              <a:rPr lang="en-GB" sz="2800" dirty="0" smtClean="0"/>
              <a:t>4.Respect for difference and acceptance of persons with disabilities as part of human diversity and humanity;</a:t>
            </a:r>
            <a:br>
              <a:rPr lang="en-GB" sz="2800" dirty="0" smtClean="0"/>
            </a:br>
            <a:r>
              <a:rPr lang="en-GB" sz="2800" dirty="0" smtClean="0"/>
              <a:t>5.Equality of opportunity;</a:t>
            </a:r>
            <a:br>
              <a:rPr lang="en-GB" sz="2800" dirty="0" smtClean="0"/>
            </a:br>
            <a:r>
              <a:rPr lang="en-GB" sz="2800" dirty="0" smtClean="0"/>
              <a:t>6.Accessibility;</a:t>
            </a:r>
            <a:br>
              <a:rPr lang="en-GB" sz="2800" dirty="0" smtClean="0"/>
            </a:br>
            <a:r>
              <a:rPr lang="en-GB" sz="2800" dirty="0" smtClean="0"/>
              <a:t>7.Equality between men and women;</a:t>
            </a:r>
            <a:br>
              <a:rPr lang="en-GB" sz="2800" dirty="0" smtClean="0"/>
            </a:br>
            <a:r>
              <a:rPr lang="en-GB" sz="2800" dirty="0" smtClean="0"/>
              <a:t>8. Respect for the evolving capacities of children with disabilities and respect for the right of children with disabilities to preserve their identities.</a:t>
            </a:r>
            <a:endParaRPr lang="en-GB" sz="2800" dirty="0"/>
          </a:p>
        </p:txBody>
      </p:sp>
      <p:sp>
        <p:nvSpPr>
          <p:cNvPr id="4" name="TextBox 3"/>
          <p:cNvSpPr txBox="1"/>
          <p:nvPr/>
        </p:nvSpPr>
        <p:spPr>
          <a:xfrm>
            <a:off x="701336" y="559293"/>
            <a:ext cx="9641149" cy="584775"/>
          </a:xfrm>
          <a:prstGeom prst="rect">
            <a:avLst/>
          </a:prstGeom>
          <a:noFill/>
        </p:spPr>
        <p:txBody>
          <a:bodyPr wrap="square" rtlCol="0">
            <a:spAutoFit/>
          </a:bodyPr>
          <a:lstStyle/>
          <a:p>
            <a:r>
              <a:rPr lang="en-GB" sz="3200" dirty="0" smtClean="0">
                <a:solidFill>
                  <a:srgbClr val="002060"/>
                </a:solidFill>
              </a:rPr>
              <a:t>UNCRPD General Principles  Article 3 </a:t>
            </a:r>
            <a:endParaRPr lang="en-GB" sz="3200" dirty="0">
              <a:solidFill>
                <a:srgbClr val="002060"/>
              </a:solidFill>
            </a:endParaRPr>
          </a:p>
        </p:txBody>
      </p:sp>
      <p:pic>
        <p:nvPicPr>
          <p:cNvPr id="5" name="Picture 4" descr="X:\My Documents\My Pictures\RRDE Logo\rrlogo.gif"/>
          <p:cNvPicPr>
            <a:picLocks noChangeAspect="1" noChangeArrowheads="1"/>
          </p:cNvPicPr>
          <p:nvPr/>
        </p:nvPicPr>
        <p:blipFill>
          <a:blip r:embed="rId2" cstate="print"/>
          <a:srcRect/>
          <a:stretch>
            <a:fillRect/>
          </a:stretch>
        </p:blipFill>
        <p:spPr bwMode="auto">
          <a:xfrm>
            <a:off x="10360241" y="390618"/>
            <a:ext cx="1185333" cy="579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423604" y="116634"/>
            <a:ext cx="9158796" cy="720080"/>
          </a:xfrm>
        </p:spPr>
        <p:txBody>
          <a:bodyPr>
            <a:normAutofit/>
          </a:bodyPr>
          <a:lstStyle/>
          <a:p>
            <a:pPr eaLnBrk="1" hangingPunct="1"/>
            <a:r>
              <a:rPr lang="en-GB" sz="4000" b="1" dirty="0" smtClean="0"/>
              <a:t>UNCRPD Article 24 Education</a:t>
            </a:r>
          </a:p>
        </p:txBody>
      </p:sp>
      <p:sp>
        <p:nvSpPr>
          <p:cNvPr id="19459" name="Rectangle 3"/>
          <p:cNvSpPr>
            <a:spLocks noGrp="1" noChangeArrowheads="1"/>
          </p:cNvSpPr>
          <p:nvPr>
            <p:ph type="body" idx="1"/>
          </p:nvPr>
        </p:nvSpPr>
        <p:spPr>
          <a:xfrm>
            <a:off x="455055" y="1097360"/>
            <a:ext cx="11343051" cy="5760640"/>
          </a:xfrm>
        </p:spPr>
        <p:txBody>
          <a:bodyPr rtlCol="0">
            <a:normAutofit/>
          </a:bodyPr>
          <a:lstStyle/>
          <a:p>
            <a:pPr eaLnBrk="1" fontAlgn="auto" hangingPunct="1">
              <a:lnSpc>
                <a:spcPct val="80000"/>
              </a:lnSpc>
              <a:spcAft>
                <a:spcPts val="0"/>
              </a:spcAft>
              <a:defRPr/>
            </a:pPr>
            <a:r>
              <a:rPr lang="en-GB" sz="2800" dirty="0" smtClean="0">
                <a:solidFill>
                  <a:srgbClr val="0070C0"/>
                </a:solidFill>
              </a:rPr>
              <a:t>Requires all signatories to ensure all disabled children and young people can fully participate in the state education system and that this should be an </a:t>
            </a:r>
            <a:r>
              <a:rPr lang="en-GB" sz="2800" b="1" dirty="0" smtClean="0">
                <a:solidFill>
                  <a:srgbClr val="0070C0"/>
                </a:solidFill>
              </a:rPr>
              <a:t>‘inclusive education system at all levels’</a:t>
            </a:r>
          </a:p>
          <a:p>
            <a:pPr eaLnBrk="1" fontAlgn="auto" hangingPunct="1">
              <a:lnSpc>
                <a:spcPct val="80000"/>
              </a:lnSpc>
              <a:spcAft>
                <a:spcPts val="0"/>
              </a:spcAft>
              <a:defRPr/>
            </a:pPr>
            <a:r>
              <a:rPr lang="en-GB" sz="2800" dirty="0" smtClean="0">
                <a:solidFill>
                  <a:srgbClr val="FF0000"/>
                </a:solidFill>
              </a:rPr>
              <a:t>The development by persons with disabilities of their personality, talents and creativity, as well as their mental and physical abilities, </a:t>
            </a:r>
            <a:r>
              <a:rPr lang="en-GB" sz="2800" b="1" dirty="0" smtClean="0">
                <a:solidFill>
                  <a:srgbClr val="FF0000"/>
                </a:solidFill>
              </a:rPr>
              <a:t>to their fullest potential</a:t>
            </a:r>
            <a:r>
              <a:rPr lang="en-GB" sz="2800" dirty="0" smtClean="0">
                <a:solidFill>
                  <a:srgbClr val="FF0000"/>
                </a:solidFill>
              </a:rPr>
              <a:t>.</a:t>
            </a:r>
          </a:p>
          <a:p>
            <a:pPr eaLnBrk="1" fontAlgn="auto" hangingPunct="1">
              <a:lnSpc>
                <a:spcPct val="80000"/>
              </a:lnSpc>
              <a:spcAft>
                <a:spcPts val="0"/>
              </a:spcAft>
              <a:defRPr/>
            </a:pPr>
            <a:r>
              <a:rPr lang="en-GB" sz="2800" dirty="0" smtClean="0">
                <a:solidFill>
                  <a:srgbClr val="7030A0"/>
                </a:solidFill>
              </a:rPr>
              <a:t>This right is to be delivered within </a:t>
            </a:r>
            <a:r>
              <a:rPr lang="en-GB" sz="2800" b="1" dirty="0" smtClean="0">
                <a:solidFill>
                  <a:srgbClr val="7030A0"/>
                </a:solidFill>
              </a:rPr>
              <a:t>an inclusive primary and secondary education system, </a:t>
            </a:r>
            <a:r>
              <a:rPr lang="en-GB" sz="2800" dirty="0" smtClean="0">
                <a:solidFill>
                  <a:srgbClr val="7030A0"/>
                </a:solidFill>
              </a:rPr>
              <a:t>from which disabled people should not be excluded. </a:t>
            </a:r>
          </a:p>
          <a:p>
            <a:pPr eaLnBrk="1" fontAlgn="auto" hangingPunct="1">
              <a:lnSpc>
                <a:spcPct val="80000"/>
              </a:lnSpc>
              <a:spcAft>
                <a:spcPts val="0"/>
              </a:spcAft>
              <a:defRPr/>
            </a:pPr>
            <a:r>
              <a:rPr lang="en-GB" sz="2800" b="1" dirty="0" smtClean="0">
                <a:solidFill>
                  <a:srgbClr val="C00000"/>
                </a:solidFill>
              </a:rPr>
              <a:t>Reasonable accommodations </a:t>
            </a:r>
            <a:r>
              <a:rPr lang="en-GB" sz="2800" dirty="0" smtClean="0">
                <a:solidFill>
                  <a:srgbClr val="C00000"/>
                </a:solidFill>
              </a:rPr>
              <a:t>should be provided for individual requirements and </a:t>
            </a:r>
            <a:r>
              <a:rPr lang="en-GB" sz="2800" b="1" dirty="0" smtClean="0">
                <a:solidFill>
                  <a:srgbClr val="C00000"/>
                </a:solidFill>
              </a:rPr>
              <a:t>support provided in individualised programmes</a:t>
            </a:r>
            <a:r>
              <a:rPr lang="en-GB" sz="2800" dirty="0" smtClean="0">
                <a:solidFill>
                  <a:srgbClr val="C00000"/>
                </a:solidFill>
              </a:rPr>
              <a:t> to facilitate their effective social and academic education. </a:t>
            </a:r>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2" y="0"/>
            <a:ext cx="1795009" cy="7647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20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fade">
                                      <p:cBhvr>
                                        <p:cTn id="12" dur="2000"/>
                                        <p:tgtEl>
                                          <p:spTgt spid="19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fade">
                                      <p:cBhvr>
                                        <p:cTn id="17" dur="2000"/>
                                        <p:tgtEl>
                                          <p:spTgt spid="194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fade">
                                      <p:cBhvr>
                                        <p:cTn id="22" dur="20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80000"/>
              </a:lnSpc>
              <a:defRPr/>
            </a:pPr>
            <a:r>
              <a:rPr lang="en-GB" b="1" dirty="0" smtClean="0">
                <a:solidFill>
                  <a:srgbClr val="002060"/>
                </a:solidFill>
              </a:rPr>
              <a:t>UNCRPD Article 24 Education -2</a:t>
            </a:r>
            <a:br>
              <a:rPr lang="en-GB" b="1" dirty="0" smtClean="0">
                <a:solidFill>
                  <a:srgbClr val="002060"/>
                </a:solidFill>
              </a:rPr>
            </a:br>
            <a:r>
              <a:rPr lang="en-GB" b="1" dirty="0" smtClean="0">
                <a:solidFill>
                  <a:srgbClr val="7030A0"/>
                </a:solidFill>
              </a:rPr>
              <a:t/>
            </a:r>
            <a:br>
              <a:rPr lang="en-GB" b="1" dirty="0" smtClean="0">
                <a:solidFill>
                  <a:srgbClr val="7030A0"/>
                </a:solidFill>
              </a:rPr>
            </a:br>
            <a:endParaRPr lang="en-GB" b="1" dirty="0">
              <a:solidFill>
                <a:srgbClr val="002060"/>
              </a:solidFill>
            </a:endParaRPr>
          </a:p>
        </p:txBody>
      </p:sp>
      <p:sp>
        <p:nvSpPr>
          <p:cNvPr id="3" name="Rectangle 2"/>
          <p:cNvSpPr/>
          <p:nvPr/>
        </p:nvSpPr>
        <p:spPr>
          <a:xfrm>
            <a:off x="763480" y="807868"/>
            <a:ext cx="9623394" cy="5271571"/>
          </a:xfrm>
          <a:prstGeom prst="rect">
            <a:avLst/>
          </a:prstGeom>
        </p:spPr>
        <p:txBody>
          <a:bodyPr wrap="square">
            <a:spAutoFit/>
          </a:bodyPr>
          <a:lstStyle/>
          <a:p>
            <a:pPr>
              <a:lnSpc>
                <a:spcPct val="80000"/>
              </a:lnSpc>
              <a:defRPr/>
            </a:pPr>
            <a:r>
              <a:rPr lang="en-GB" sz="2800" dirty="0" smtClean="0">
                <a:solidFill>
                  <a:srgbClr val="0070C0"/>
                </a:solidFill>
              </a:rPr>
              <a:t>Instruction in </a:t>
            </a:r>
            <a:r>
              <a:rPr lang="en-GB" sz="2800" b="1" dirty="0" smtClean="0">
                <a:solidFill>
                  <a:srgbClr val="0070C0"/>
                </a:solidFill>
              </a:rPr>
              <a:t>Braille , Sign language AAC</a:t>
            </a:r>
          </a:p>
          <a:p>
            <a:pPr>
              <a:lnSpc>
                <a:spcPct val="80000"/>
              </a:lnSpc>
              <a:defRPr/>
            </a:pPr>
            <a:endParaRPr lang="en-GB" sz="2800" b="1" dirty="0" smtClean="0">
              <a:solidFill>
                <a:srgbClr val="0070C0"/>
              </a:solidFill>
            </a:endParaRPr>
          </a:p>
          <a:p>
            <a:pPr>
              <a:lnSpc>
                <a:spcPct val="80000"/>
              </a:lnSpc>
              <a:defRPr/>
            </a:pPr>
            <a:r>
              <a:rPr lang="en-GB" sz="2800" b="1" dirty="0" smtClean="0">
                <a:solidFill>
                  <a:srgbClr val="C00000"/>
                </a:solidFill>
              </a:rPr>
              <a:t>Employment of disabled teachers</a:t>
            </a:r>
          </a:p>
          <a:p>
            <a:pPr>
              <a:lnSpc>
                <a:spcPct val="80000"/>
              </a:lnSpc>
              <a:defRPr/>
            </a:pPr>
            <a:endParaRPr lang="en-GB" sz="2800" b="1" dirty="0" smtClean="0">
              <a:solidFill>
                <a:srgbClr val="C00000"/>
              </a:solidFill>
            </a:endParaRPr>
          </a:p>
          <a:p>
            <a:pPr>
              <a:lnSpc>
                <a:spcPct val="80000"/>
              </a:lnSpc>
              <a:defRPr/>
            </a:pPr>
            <a:r>
              <a:rPr lang="en-GB" sz="2800" b="1" dirty="0" smtClean="0"/>
              <a:t>Train professionals and staff who work at all levels of education.</a:t>
            </a:r>
            <a:r>
              <a:rPr lang="en-GB" sz="2800" dirty="0" smtClean="0"/>
              <a:t> Such training shall incorporate disability awareness and the use of appropriate augmentative and alternative modes, means and formats of communication, educational techniques and materials to support persons with disabilities</a:t>
            </a:r>
          </a:p>
          <a:p>
            <a:pPr>
              <a:lnSpc>
                <a:spcPct val="80000"/>
              </a:lnSpc>
              <a:defRPr/>
            </a:pPr>
            <a:endParaRPr lang="en-GB" sz="2800" b="1" dirty="0" smtClean="0">
              <a:solidFill>
                <a:srgbClr val="FF0000"/>
              </a:solidFill>
            </a:endParaRPr>
          </a:p>
          <a:p>
            <a:pPr>
              <a:lnSpc>
                <a:spcPct val="80000"/>
              </a:lnSpc>
              <a:defRPr/>
            </a:pPr>
            <a:r>
              <a:rPr lang="en-GB" sz="2800" b="1" dirty="0" smtClean="0">
                <a:solidFill>
                  <a:srgbClr val="FF0000"/>
                </a:solidFill>
              </a:rPr>
              <a:t>General Comment  No 4 Article UNOHCHR Aug 2016</a:t>
            </a:r>
          </a:p>
          <a:p>
            <a:pPr>
              <a:lnSpc>
                <a:spcPct val="80000"/>
              </a:lnSpc>
              <a:defRPr/>
            </a:pPr>
            <a:endParaRPr lang="en-GB" sz="2800" b="1" dirty="0" smtClean="0"/>
          </a:p>
          <a:p>
            <a:pPr>
              <a:lnSpc>
                <a:spcPct val="80000"/>
              </a:lnSpc>
              <a:defRPr/>
            </a:pPr>
            <a:r>
              <a:rPr lang="en-GB" sz="2800" b="1" dirty="0" smtClean="0">
                <a:solidFill>
                  <a:srgbClr val="7030A0"/>
                </a:solidFill>
              </a:rPr>
              <a:t>Article 8 b-</a:t>
            </a:r>
            <a:r>
              <a:rPr lang="en-GB" sz="2800" dirty="0" smtClean="0">
                <a:solidFill>
                  <a:srgbClr val="7030A0"/>
                </a:solidFill>
              </a:rPr>
              <a:t>Awareness Raising ‘Fostering at all levels of the education system, including in all children from an early age, </a:t>
            </a:r>
            <a:r>
              <a:rPr lang="en-GB" sz="2800" b="1" dirty="0" smtClean="0">
                <a:solidFill>
                  <a:srgbClr val="7030A0"/>
                </a:solidFill>
              </a:rPr>
              <a:t>an attitude of respect for the rights of persons with disabilities’</a:t>
            </a:r>
            <a:endParaRPr lang="en-GB" sz="2800" b="1" dirty="0">
              <a:solidFill>
                <a:srgbClr val="7030A0"/>
              </a:solidFill>
            </a:endParaRPr>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9561253" y="870011"/>
            <a:ext cx="1795009" cy="764704"/>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3501008"/>
            <a:ext cx="121920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0" y="3861048"/>
            <a:ext cx="2543605"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u="sng" dirty="0" smtClean="0">
                <a:solidFill>
                  <a:srgbClr val="C00000"/>
                </a:solidFill>
              </a:rPr>
              <a:t>Track One</a:t>
            </a:r>
          </a:p>
          <a:p>
            <a:r>
              <a:rPr lang="en-GB" b="1" dirty="0" smtClean="0">
                <a:solidFill>
                  <a:srgbClr val="C00000"/>
                </a:solidFill>
              </a:rPr>
              <a:t>Education based on Principles of </a:t>
            </a:r>
          </a:p>
          <a:p>
            <a:r>
              <a:rPr lang="en-GB" b="1" dirty="0" smtClean="0">
                <a:solidFill>
                  <a:srgbClr val="C00000"/>
                </a:solidFill>
              </a:rPr>
              <a:t>Equality and Child</a:t>
            </a:r>
          </a:p>
          <a:p>
            <a:r>
              <a:rPr lang="en-GB" b="1" dirty="0" smtClean="0">
                <a:solidFill>
                  <a:srgbClr val="C00000"/>
                </a:solidFill>
              </a:rPr>
              <a:t>Empowerment.</a:t>
            </a:r>
            <a:endParaRPr lang="en-GB" b="1" dirty="0">
              <a:solidFill>
                <a:srgbClr val="C00000"/>
              </a:solidFill>
            </a:endParaRPr>
          </a:p>
        </p:txBody>
      </p:sp>
      <p:sp>
        <p:nvSpPr>
          <p:cNvPr id="8" name="TextBox 7"/>
          <p:cNvSpPr txBox="1"/>
          <p:nvPr/>
        </p:nvSpPr>
        <p:spPr>
          <a:xfrm>
            <a:off x="0" y="0"/>
            <a:ext cx="2351584"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u="sng" dirty="0" smtClean="0">
                <a:solidFill>
                  <a:srgbClr val="C00000"/>
                </a:solidFill>
              </a:rPr>
              <a:t>Track Two</a:t>
            </a:r>
          </a:p>
          <a:p>
            <a:r>
              <a:rPr lang="en-GB" b="1" dirty="0" smtClean="0">
                <a:solidFill>
                  <a:srgbClr val="C00000"/>
                </a:solidFill>
              </a:rPr>
              <a:t>Education accommodating </a:t>
            </a:r>
          </a:p>
          <a:p>
            <a:r>
              <a:rPr lang="en-GB" b="1" dirty="0" smtClean="0">
                <a:solidFill>
                  <a:srgbClr val="C00000"/>
                </a:solidFill>
              </a:rPr>
              <a:t>the different impairment specific needs of</a:t>
            </a:r>
          </a:p>
          <a:p>
            <a:r>
              <a:rPr lang="en-GB" b="1" dirty="0" smtClean="0">
                <a:solidFill>
                  <a:srgbClr val="C00000"/>
                </a:solidFill>
              </a:rPr>
              <a:t>children with disabilities.</a:t>
            </a:r>
            <a:endParaRPr lang="en-GB" b="1" dirty="0">
              <a:solidFill>
                <a:srgbClr val="C00000"/>
              </a:solidFill>
            </a:endParaRPr>
          </a:p>
        </p:txBody>
      </p:sp>
      <p:sp>
        <p:nvSpPr>
          <p:cNvPr id="24577" name="Rectangle 1"/>
          <p:cNvSpPr>
            <a:spLocks noChangeArrowheads="1"/>
          </p:cNvSpPr>
          <p:nvPr/>
        </p:nvSpPr>
        <p:spPr bwMode="auto">
          <a:xfrm>
            <a:off x="2735627" y="3573016"/>
            <a:ext cx="2976331" cy="70788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Equality and Valuing Difference</a:t>
            </a:r>
            <a:endParaRPr kumimoji="0" lang="en-GB"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24578" name="Rectangle 2"/>
          <p:cNvSpPr>
            <a:spLocks noChangeArrowheads="1"/>
          </p:cNvSpPr>
          <p:nvPr/>
        </p:nvSpPr>
        <p:spPr bwMode="auto">
          <a:xfrm>
            <a:off x="3023659" y="4437112"/>
            <a:ext cx="5872826" cy="40011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Differentiation &amp; Flexible Curriculum and Assessment</a:t>
            </a:r>
            <a:endParaRPr kumimoji="0" lang="en-GB"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24579" name="Rectangle 3"/>
          <p:cNvSpPr>
            <a:spLocks noChangeArrowheads="1"/>
          </p:cNvSpPr>
          <p:nvPr/>
        </p:nvSpPr>
        <p:spPr bwMode="auto">
          <a:xfrm>
            <a:off x="8400256" y="3573016"/>
            <a:ext cx="3648405" cy="707886"/>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Collaborative Learning </a:t>
            </a:r>
            <a:endParaRPr kumimoji="0" lang="en-GB"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Peer Support</a:t>
            </a:r>
            <a:endParaRPr kumimoji="0" lang="en-GB"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24580" name="Rectangle 4"/>
          <p:cNvSpPr>
            <a:spLocks noChangeArrowheads="1"/>
          </p:cNvSpPr>
          <p:nvPr/>
        </p:nvSpPr>
        <p:spPr bwMode="auto">
          <a:xfrm>
            <a:off x="2616930" y="4952018"/>
            <a:ext cx="3648405" cy="40011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Anti Bias Curriculum </a:t>
            </a:r>
            <a:endParaRPr kumimoji="0" lang="en-GB"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24581" name="Rectangle 5"/>
          <p:cNvSpPr>
            <a:spLocks noChangeArrowheads="1"/>
          </p:cNvSpPr>
          <p:nvPr/>
        </p:nvSpPr>
        <p:spPr bwMode="auto">
          <a:xfrm>
            <a:off x="5125706" y="4842527"/>
            <a:ext cx="5184576" cy="70788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Stimulating and Interesting </a:t>
            </a:r>
            <a:r>
              <a:rPr lang="en-GB" sz="2000" b="1" dirty="0" smtClean="0">
                <a:solidFill>
                  <a:schemeClr val="tx1"/>
                </a:solidFill>
                <a:latin typeface="Calibri" pitchFamily="34" charset="0"/>
                <a:ea typeface="Calibri" pitchFamily="34" charset="0"/>
                <a:cs typeface="Calibri" pitchFamily="34" charset="0"/>
              </a:rPr>
              <a:t>M</a:t>
            </a: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ulti-Sensory </a:t>
            </a:r>
            <a:r>
              <a:rPr lang="en-GB" sz="2000" b="1" dirty="0" smtClean="0">
                <a:solidFill>
                  <a:schemeClr val="tx1"/>
                </a:solidFill>
                <a:latin typeface="Calibri" pitchFamily="34" charset="0"/>
                <a:ea typeface="Calibri" pitchFamily="34" charset="0"/>
                <a:cs typeface="Calibri" pitchFamily="34" charset="0"/>
              </a:rPr>
              <a:t>L</a:t>
            </a: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earning </a:t>
            </a:r>
            <a:r>
              <a:rPr lang="en-GB" sz="2000" b="1" dirty="0" smtClean="0">
                <a:solidFill>
                  <a:schemeClr val="tx1"/>
                </a:solidFill>
                <a:latin typeface="Calibri" pitchFamily="34" charset="0"/>
                <a:ea typeface="Calibri" pitchFamily="34" charset="0"/>
                <a:cs typeface="Calibri" pitchFamily="34" charset="0"/>
              </a:rPr>
              <a:t>E</a:t>
            </a:r>
            <a:r>
              <a:rPr kumimoji="0" lang="en-GB" sz="20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nvironment</a:t>
            </a:r>
            <a:endParaRPr kumimoji="0" lang="en-GB"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3"/>
          <p:cNvSpPr/>
          <p:nvPr/>
        </p:nvSpPr>
        <p:spPr>
          <a:xfrm>
            <a:off x="2646853" y="5501450"/>
            <a:ext cx="6326347"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sz="2000" b="1" dirty="0" smtClean="0"/>
              <a:t>Child Centred Pedagogy, Creative with Reflective Teachers</a:t>
            </a:r>
            <a:endParaRPr lang="en-GB" sz="2000" b="1" dirty="0"/>
          </a:p>
        </p:txBody>
      </p:sp>
      <p:sp>
        <p:nvSpPr>
          <p:cNvPr id="15" name="TextBox 14"/>
          <p:cNvSpPr txBox="1"/>
          <p:nvPr/>
        </p:nvSpPr>
        <p:spPr>
          <a:xfrm>
            <a:off x="423169" y="5908838"/>
            <a:ext cx="9661863"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2000" b="1" dirty="0" smtClean="0"/>
              <a:t>Quality education requiring rigour and effort for each child to achieve their potential</a:t>
            </a:r>
            <a:endParaRPr lang="en-GB" sz="2000" b="1" dirty="0"/>
          </a:p>
        </p:txBody>
      </p:sp>
      <p:sp>
        <p:nvSpPr>
          <p:cNvPr id="16" name="TextBox 15"/>
          <p:cNvSpPr txBox="1"/>
          <p:nvPr/>
        </p:nvSpPr>
        <p:spPr>
          <a:xfrm>
            <a:off x="0" y="3429000"/>
            <a:ext cx="2831637" cy="400110"/>
          </a:xfrm>
          <a:prstGeom prst="rect">
            <a:avLst/>
          </a:prstGeom>
          <a:noFill/>
        </p:spPr>
        <p:txBody>
          <a:bodyPr wrap="square" rtlCol="0">
            <a:spAutoFit/>
          </a:bodyPr>
          <a:lstStyle/>
          <a:p>
            <a:r>
              <a:rPr lang="en-GB" sz="2000" b="1" dirty="0" smtClean="0">
                <a:solidFill>
                  <a:srgbClr val="C00000"/>
                </a:solidFill>
              </a:rPr>
              <a:t>Foundations</a:t>
            </a:r>
            <a:endParaRPr lang="en-GB" sz="2000" b="1" dirty="0">
              <a:solidFill>
                <a:srgbClr val="C00000"/>
              </a:solidFill>
            </a:endParaRPr>
          </a:p>
        </p:txBody>
      </p:sp>
      <p:sp>
        <p:nvSpPr>
          <p:cNvPr id="24582" name="Rectangle 6"/>
          <p:cNvSpPr>
            <a:spLocks noChangeArrowheads="1"/>
          </p:cNvSpPr>
          <p:nvPr/>
        </p:nvSpPr>
        <p:spPr bwMode="auto">
          <a:xfrm>
            <a:off x="2543606" y="270521"/>
            <a:ext cx="2496277" cy="156966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b="1" dirty="0" smtClean="0">
                <a:solidFill>
                  <a:srgbClr val="C00000"/>
                </a:solidFill>
                <a:latin typeface="Calibri" pitchFamily="34" charset="0"/>
                <a:ea typeface="Calibri" pitchFamily="34" charset="0"/>
                <a:cs typeface="Calibri" pitchFamily="34" charset="0"/>
              </a:rPr>
              <a:t>Blind And Visually Impaired </a:t>
            </a:r>
            <a:endParaRPr kumimoji="0" lang="en-GB" sz="1200" b="1" i="0" u="none" strike="noStrike" cap="none" normalizeH="0" baseline="0" dirty="0" smtClean="0">
              <a:ln>
                <a:noFill/>
              </a:ln>
              <a:solidFill>
                <a:srgbClr val="C00000"/>
              </a:solidFill>
              <a:effectLst/>
              <a:latin typeface="Calibri" pitchFamily="34" charset="0"/>
              <a:ea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GB" sz="1200" b="1" dirty="0" smtClean="0">
                <a:latin typeface="Calibri" pitchFamily="34" charset="0"/>
                <a:ea typeface="Calibri" pitchFamily="34" charset="0"/>
                <a:cs typeface="Calibri" pitchFamily="34" charset="0"/>
              </a:rPr>
              <a:t>Br</a:t>
            </a: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aille, Tactile Maps</a:t>
            </a:r>
            <a:endParaRPr kumimoji="0" lang="en-GB"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Tapes and Text to Talk,</a:t>
            </a:r>
            <a:endParaRPr kumimoji="0" lang="en-GB"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Mobility Training,</a:t>
            </a:r>
            <a:endParaRPr kumimoji="0" lang="en-GB"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Large Print, Magnification,</a:t>
            </a:r>
            <a:endParaRPr kumimoji="0" lang="en-GB"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Orientation,</a:t>
            </a:r>
            <a:endParaRPr kumimoji="0" lang="en-GB"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Auditory Environment &amp;</a:t>
            </a:r>
            <a:endParaRPr kumimoji="0" lang="en-GB" sz="1200" b="1" i="0" u="none" strike="noStrike" cap="none" normalizeH="0" baseline="0" dirty="0" smtClean="0">
              <a:ln>
                <a:noFill/>
              </a:ln>
              <a:solidFill>
                <a:schemeClr val="tx1"/>
              </a:solidFill>
              <a:effectLst/>
              <a:latin typeface="Arial" pitchFamily="34" charset="0"/>
              <a:ea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Talking instruments</a:t>
            </a:r>
            <a:r>
              <a:rPr kumimoji="0" lang="en-GB" sz="1200" b="1" i="0" u="none" strike="noStrike" cap="none" normalizeH="0" baseline="0" dirty="0" smtClean="0">
                <a:ln>
                  <a:noFill/>
                </a:ln>
                <a:solidFill>
                  <a:schemeClr val="tx1"/>
                </a:solidFill>
                <a:effectLst/>
                <a:cs typeface="Arial" pitchFamily="34" charset="0"/>
              </a:rPr>
              <a:t> </a:t>
            </a:r>
          </a:p>
        </p:txBody>
      </p:sp>
      <p:sp>
        <p:nvSpPr>
          <p:cNvPr id="24583" name="Rectangle 7"/>
          <p:cNvSpPr>
            <a:spLocks noChangeArrowheads="1"/>
          </p:cNvSpPr>
          <p:nvPr/>
        </p:nvSpPr>
        <p:spPr bwMode="auto">
          <a:xfrm>
            <a:off x="0" y="2420890"/>
            <a:ext cx="2304256" cy="830997"/>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C00000"/>
                </a:solidFill>
                <a:effectLst/>
                <a:ea typeface="Calibri" pitchFamily="34" charset="0"/>
                <a:cs typeface="Calibri" pitchFamily="34" charset="0"/>
              </a:rPr>
              <a:t>Deaf Blind </a:t>
            </a:r>
            <a:r>
              <a:rPr kumimoji="0" lang="en-GB" sz="1200" b="1" i="0" u="none" strike="noStrike" cap="none" normalizeH="0" baseline="0" dirty="0" smtClean="0">
                <a:ln>
                  <a:noFill/>
                </a:ln>
                <a:solidFill>
                  <a:schemeClr val="tx1"/>
                </a:solidFill>
                <a:effectLst/>
                <a:ea typeface="Calibri" pitchFamily="34" charset="0"/>
                <a:cs typeface="Calibri" pitchFamily="34" charset="0"/>
              </a:rPr>
              <a:t>Language,</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Interpreters,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Tactile Environment,</a:t>
            </a:r>
          </a:p>
          <a:p>
            <a:pPr marL="0" marR="0" lvl="0" indent="0" algn="l" defTabSz="914400" rtl="0" eaLnBrk="0" fontAlgn="base" latinLnBrk="0" hangingPunct="0">
              <a:lnSpc>
                <a:spcPct val="100000"/>
              </a:lnSpc>
              <a:spcBef>
                <a:spcPct val="0"/>
              </a:spcBef>
              <a:spcAft>
                <a:spcPct val="0"/>
              </a:spcAft>
              <a:buClrTx/>
              <a:buSzTx/>
              <a:buFontTx/>
              <a:buNone/>
              <a:tabLst/>
            </a:pPr>
            <a:r>
              <a:rPr lang="en-GB" sz="1200" b="1" dirty="0" smtClean="0">
                <a:cs typeface="Arial" pitchFamily="34" charset="0"/>
              </a:rPr>
              <a:t>Orientation</a:t>
            </a:r>
            <a:r>
              <a:rPr kumimoji="0" lang="en-GB" sz="1200" b="1" i="0" u="none" strike="noStrike" cap="none" normalizeH="0" baseline="0" dirty="0" smtClean="0">
                <a:ln>
                  <a:noFill/>
                </a:ln>
                <a:solidFill>
                  <a:schemeClr val="tx1"/>
                </a:solidFill>
                <a:effectLst/>
                <a:cs typeface="Arial" pitchFamily="34" charset="0"/>
              </a:rPr>
              <a:t> </a:t>
            </a:r>
          </a:p>
        </p:txBody>
      </p:sp>
      <p:sp>
        <p:nvSpPr>
          <p:cNvPr id="24584" name="Rectangle 8"/>
          <p:cNvSpPr>
            <a:spLocks noChangeArrowheads="1"/>
          </p:cNvSpPr>
          <p:nvPr/>
        </p:nvSpPr>
        <p:spPr bwMode="auto">
          <a:xfrm>
            <a:off x="5231904" y="373305"/>
            <a:ext cx="2016224" cy="1200329"/>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b="1" dirty="0" smtClean="0">
                <a:solidFill>
                  <a:srgbClr val="C00000"/>
                </a:solidFill>
                <a:ea typeface="Calibri" pitchFamily="34" charset="0"/>
                <a:cs typeface="Calibri" pitchFamily="34" charset="0"/>
              </a:rPr>
              <a:t>Deaf &amp; Hearing Impaired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Sign Language Taught &amp;</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Interpretation,</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Oral/Finger Spelling,</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Hearing Aid Support,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Visual Environments</a:t>
            </a:r>
            <a:r>
              <a:rPr kumimoji="0" lang="en-GB" sz="1200" b="1" i="0" u="none" strike="noStrike" cap="none" normalizeH="0" baseline="0" dirty="0" smtClean="0">
                <a:ln>
                  <a:noFill/>
                </a:ln>
                <a:solidFill>
                  <a:schemeClr val="tx1"/>
                </a:solidFill>
                <a:effectLst/>
                <a:cs typeface="Arial" pitchFamily="34" charset="0"/>
              </a:rPr>
              <a:t> </a:t>
            </a:r>
          </a:p>
        </p:txBody>
      </p:sp>
      <p:sp>
        <p:nvSpPr>
          <p:cNvPr id="24585" name="Rectangle 9"/>
          <p:cNvSpPr>
            <a:spLocks noChangeArrowheads="1"/>
          </p:cNvSpPr>
          <p:nvPr/>
        </p:nvSpPr>
        <p:spPr bwMode="auto">
          <a:xfrm>
            <a:off x="2447595" y="2132857"/>
            <a:ext cx="2496277" cy="1384995"/>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C00000"/>
                </a:solidFill>
                <a:effectLst/>
                <a:ea typeface="Calibri" pitchFamily="34" charset="0"/>
                <a:cs typeface="Calibri" pitchFamily="34" charset="0"/>
              </a:rPr>
              <a:t>Physical Impairment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Accessible Infra-structure.</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Toilets, Furniture</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Equipment, prosthesis,</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Personal Assistance</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Diet, Transport,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Medication.</a:t>
            </a:r>
            <a:r>
              <a:rPr kumimoji="0" lang="en-GB" sz="1200" b="1" i="0" u="none" strike="noStrike" cap="none" normalizeH="0" baseline="0" dirty="0" smtClean="0">
                <a:ln>
                  <a:noFill/>
                </a:ln>
                <a:solidFill>
                  <a:schemeClr val="tx1"/>
                </a:solidFill>
                <a:effectLst/>
                <a:cs typeface="Arial" pitchFamily="34" charset="0"/>
              </a:rPr>
              <a:t> </a:t>
            </a:r>
          </a:p>
        </p:txBody>
      </p:sp>
      <p:sp>
        <p:nvSpPr>
          <p:cNvPr id="24586" name="Rectangle 10"/>
          <p:cNvSpPr>
            <a:spLocks noChangeArrowheads="1"/>
          </p:cNvSpPr>
          <p:nvPr/>
        </p:nvSpPr>
        <p:spPr bwMode="auto">
          <a:xfrm>
            <a:off x="5135894" y="2081174"/>
            <a:ext cx="2496277" cy="1200329"/>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b="1" dirty="0" smtClean="0">
                <a:solidFill>
                  <a:srgbClr val="C00000"/>
                </a:solidFill>
                <a:ea typeface="Calibri" pitchFamily="34" charset="0"/>
                <a:cs typeface="Calibri" pitchFamily="34" charset="0"/>
              </a:rPr>
              <a:t>Specific Learning Difficulty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Colour overlays &amp; background</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Easy Read</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Tapes and Text to Talk </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Spell- checker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Concrete objects</a:t>
            </a:r>
            <a:r>
              <a:rPr kumimoji="0" lang="en-GB" sz="1200" b="1" i="0" u="none" strike="noStrike" cap="none" normalizeH="0" baseline="0" dirty="0" smtClean="0">
                <a:ln>
                  <a:noFill/>
                </a:ln>
                <a:solidFill>
                  <a:schemeClr val="tx1"/>
                </a:solidFill>
                <a:effectLst/>
                <a:cs typeface="Arial" pitchFamily="34" charset="0"/>
              </a:rPr>
              <a:t> </a:t>
            </a:r>
          </a:p>
        </p:txBody>
      </p:sp>
      <p:sp>
        <p:nvSpPr>
          <p:cNvPr id="24587" name="Rectangle 11"/>
          <p:cNvSpPr>
            <a:spLocks noChangeArrowheads="1"/>
          </p:cNvSpPr>
          <p:nvPr/>
        </p:nvSpPr>
        <p:spPr bwMode="auto">
          <a:xfrm>
            <a:off x="7440149" y="92333"/>
            <a:ext cx="1728192" cy="1754326"/>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b="1" dirty="0" smtClean="0">
                <a:solidFill>
                  <a:srgbClr val="C00000"/>
                </a:solidFill>
                <a:latin typeface="Calibri" pitchFamily="34" charset="0"/>
                <a:ea typeface="Calibri" pitchFamily="34" charset="0"/>
                <a:cs typeface="Calibri" pitchFamily="34" charset="0"/>
              </a:rPr>
              <a:t>Speech &amp; Communication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Facilitated Communication,</a:t>
            </a:r>
            <a:endParaRPr kumimoji="0" lang="en-GB"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Augmented Communication,</a:t>
            </a:r>
            <a:endParaRPr kumimoji="0" lang="en-GB"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Switching,</a:t>
            </a:r>
            <a:endParaRPr kumimoji="0" lang="en-GB"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Talkers,</a:t>
            </a:r>
            <a:endParaRPr kumimoji="0" lang="en-GB" sz="1200" b="1" i="0" u="none" strike="noStrike" cap="none" normalizeH="0" baseline="0" dirty="0" smtClean="0">
              <a:ln>
                <a:noFill/>
              </a:ln>
              <a:solidFill>
                <a:schemeClr val="tx1"/>
              </a:solidFill>
              <a:effectLst/>
              <a:latin typeface="Arial" pitchFamily="34" charset="0"/>
              <a:ea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Information Grids.</a:t>
            </a:r>
            <a:r>
              <a:rPr kumimoji="0" lang="en-GB" sz="1200" b="1" i="0" u="none" strike="noStrike" cap="none" normalizeH="0" baseline="0" dirty="0" smtClean="0">
                <a:ln>
                  <a:noFill/>
                </a:ln>
                <a:solidFill>
                  <a:schemeClr val="tx1"/>
                </a:solidFill>
                <a:effectLst/>
                <a:cs typeface="Arial" pitchFamily="34" charset="0"/>
              </a:rPr>
              <a:t> </a:t>
            </a:r>
          </a:p>
        </p:txBody>
      </p:sp>
      <p:sp>
        <p:nvSpPr>
          <p:cNvPr id="24588" name="Rectangle 12"/>
          <p:cNvSpPr>
            <a:spLocks noChangeArrowheads="1"/>
          </p:cNvSpPr>
          <p:nvPr/>
        </p:nvSpPr>
        <p:spPr bwMode="auto">
          <a:xfrm>
            <a:off x="7824192" y="2243338"/>
            <a:ext cx="2496277" cy="1015663"/>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200" b="1" dirty="0" smtClean="0">
                <a:solidFill>
                  <a:srgbClr val="C00000"/>
                </a:solidFill>
                <a:latin typeface="Calibri" pitchFamily="34" charset="0"/>
                <a:ea typeface="Calibri" pitchFamily="34" charset="0"/>
                <a:cs typeface="Calibri" pitchFamily="34" charset="0"/>
              </a:rPr>
              <a:t>General Cognitive Impairment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Pictograms</a:t>
            </a:r>
            <a:r>
              <a:rPr lang="en-GB" sz="1200" b="1" dirty="0" smtClean="0">
                <a:latin typeface="Arial" pitchFamily="34" charset="0"/>
                <a:cs typeface="Arial" pitchFamily="34" charset="0"/>
              </a:rPr>
              <a:t>, </a:t>
            </a: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Small Steps Curriculum, </a:t>
            </a:r>
            <a:r>
              <a:rPr lang="en-GB" sz="1200" b="1" dirty="0" smtClean="0">
                <a:latin typeface="Arial" pitchFamily="34" charset="0"/>
                <a:cs typeface="Arial" pitchFamily="34" charset="0"/>
              </a:rPr>
              <a:t> </a:t>
            </a: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Easy Read,</a:t>
            </a:r>
            <a:r>
              <a:rPr lang="en-GB" sz="1200" b="1" dirty="0" smtClean="0">
                <a:latin typeface="Arial" pitchFamily="34" charset="0"/>
                <a:cs typeface="Arial" pitchFamily="34" charset="0"/>
              </a:rPr>
              <a:t> </a:t>
            </a: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Scaffolding, </a:t>
            </a:r>
            <a:r>
              <a:rPr kumimoji="0" lang="en-GB" sz="1200" b="1"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Makaton</a:t>
            </a: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 Symbols, Info. Grids,</a:t>
            </a:r>
            <a:endParaRPr kumimoji="0" lang="en-GB" sz="1200" b="1" i="0" u="none" strike="noStrike" cap="none" normalizeH="0" baseline="0" dirty="0" smtClean="0">
              <a:ln>
                <a:noFill/>
              </a:ln>
              <a:solidFill>
                <a:schemeClr val="tx1"/>
              </a:solidFill>
              <a:effectLst/>
              <a:latin typeface="Arial" pitchFamily="34" charset="0"/>
              <a:ea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Concrete objects</a:t>
            </a:r>
            <a:r>
              <a:rPr kumimoji="0" lang="en-GB" sz="1200" b="1" i="0" u="none" strike="noStrike" cap="none" normalizeH="0" baseline="0" dirty="0" smtClean="0">
                <a:ln>
                  <a:noFill/>
                </a:ln>
                <a:solidFill>
                  <a:schemeClr val="tx1"/>
                </a:solidFill>
                <a:effectLst/>
                <a:cs typeface="Arial" pitchFamily="34" charset="0"/>
              </a:rPr>
              <a:t> </a:t>
            </a:r>
          </a:p>
        </p:txBody>
      </p:sp>
      <p:sp>
        <p:nvSpPr>
          <p:cNvPr id="28" name="Rectangle 13"/>
          <p:cNvSpPr>
            <a:spLocks noChangeArrowheads="1"/>
          </p:cNvSpPr>
          <p:nvPr/>
        </p:nvSpPr>
        <p:spPr bwMode="auto">
          <a:xfrm>
            <a:off x="9311680" y="184667"/>
            <a:ext cx="2880320" cy="175432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C00000"/>
                </a:solidFill>
                <a:effectLst/>
                <a:ea typeface="Calibri" pitchFamily="34" charset="0"/>
                <a:cs typeface="Calibri" pitchFamily="34" charset="0"/>
              </a:rPr>
              <a:t>Mental Health and Behaviour</a:t>
            </a:r>
            <a:r>
              <a:rPr kumimoji="0" lang="en-GB" sz="1200" b="1" i="0" u="none" strike="noStrike" cap="none" normalizeH="0" dirty="0" smtClean="0">
                <a:ln>
                  <a:noFill/>
                </a:ln>
                <a:solidFill>
                  <a:srgbClr val="C00000"/>
                </a:solidFill>
                <a:effectLst/>
                <a:ea typeface="Calibri" pitchFamily="34" charset="0"/>
                <a:cs typeface="Calibri" pitchFamily="34" charset="0"/>
              </a:rPr>
              <a:t> </a:t>
            </a:r>
            <a:endParaRPr kumimoji="0" lang="en-GB" sz="1200" b="1" i="0" u="none" strike="noStrike" cap="none" normalizeH="0" baseline="0" dirty="0" smtClean="0">
              <a:ln>
                <a:noFill/>
              </a:ln>
              <a:solidFill>
                <a:srgbClr val="C00000"/>
              </a:solidFill>
              <a:effectLst/>
              <a:ea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Counselling and</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Personal support,</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Differentiated</a:t>
            </a:r>
            <a:endParaRPr kumimoji="0" lang="en-GB" sz="12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Behaviour Policy,</a:t>
            </a:r>
            <a:r>
              <a:rPr lang="en-GB" sz="1200" b="1" dirty="0" smtClean="0">
                <a:solidFill>
                  <a:schemeClr val="tx1"/>
                </a:solidFill>
                <a:cs typeface="Arial" pitchFamily="34" charset="0"/>
              </a:rPr>
              <a:t> </a:t>
            </a:r>
            <a:r>
              <a:rPr kumimoji="0" lang="en-GB" sz="1200" b="1" i="0" u="none" strike="noStrike" cap="none" normalizeH="0" baseline="0" dirty="0" smtClean="0">
                <a:ln>
                  <a:noFill/>
                </a:ln>
                <a:solidFill>
                  <a:schemeClr val="tx1"/>
                </a:solidFill>
                <a:effectLst/>
                <a:ea typeface="Calibri" pitchFamily="34" charset="0"/>
                <a:cs typeface="Calibri" pitchFamily="34" charset="0"/>
              </a:rPr>
              <a:t>Empathy</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Quiet /chill out space,</a:t>
            </a:r>
          </a:p>
          <a:p>
            <a:pPr marL="0" marR="0" lvl="0" indent="0" algn="l" defTabSz="914400" rtl="0" eaLnBrk="0" fontAlgn="base" latinLnBrk="0" hangingPunct="0">
              <a:lnSpc>
                <a:spcPct val="100000"/>
              </a:lnSpc>
              <a:spcBef>
                <a:spcPct val="0"/>
              </a:spcBef>
              <a:spcAft>
                <a:spcPct val="0"/>
              </a:spcAft>
              <a:buClrTx/>
              <a:buSzTx/>
              <a:buFontTx/>
              <a:buNone/>
              <a:tabLst/>
            </a:pPr>
            <a:r>
              <a:rPr lang="en-GB" sz="1200" b="1" dirty="0" smtClean="0">
                <a:ea typeface="Calibri" pitchFamily="34" charset="0"/>
                <a:cs typeface="Calibri" pitchFamily="34" charset="0"/>
              </a:rPr>
              <a:t>Circle of Friends,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ea typeface="Calibri" pitchFamily="34" charset="0"/>
                <a:cs typeface="Calibri" pitchFamily="34" charset="0"/>
              </a:rPr>
              <a:t>Differentiated</a:t>
            </a:r>
            <a:r>
              <a:rPr kumimoji="0" lang="en-GB" sz="1200" b="1" i="0" u="none" strike="noStrike" cap="none" normalizeH="0" dirty="0" smtClean="0">
                <a:ln>
                  <a:noFill/>
                </a:ln>
                <a:solidFill>
                  <a:schemeClr val="tx1"/>
                </a:solidFill>
                <a:effectLst/>
                <a:ea typeface="Calibri" pitchFamily="34" charset="0"/>
                <a:cs typeface="Calibri" pitchFamily="34" charset="0"/>
              </a:rPr>
              <a:t> Behaviour Policy, </a:t>
            </a:r>
            <a:r>
              <a:rPr lang="en-GB" sz="1200" b="1" dirty="0" smtClean="0">
                <a:ea typeface="Calibri" pitchFamily="34" charset="0"/>
                <a:cs typeface="Calibri" pitchFamily="34" charset="0"/>
              </a:rPr>
              <a:t>Structured Day.</a:t>
            </a:r>
            <a:endParaRPr kumimoji="0" lang="en-GB" sz="1200" b="1" i="0" u="none" strike="noStrike" cap="none" normalizeH="0" dirty="0" smtClean="0">
              <a:ln>
                <a:noFill/>
              </a:ln>
              <a:solidFill>
                <a:schemeClr val="tx1"/>
              </a:solidFill>
              <a:effectLst/>
              <a:ea typeface="Calibri" pitchFamily="34" charset="0"/>
              <a:cs typeface="Calibri" pitchFamily="34" charset="0"/>
            </a:endParaRPr>
          </a:p>
        </p:txBody>
      </p:sp>
      <p:sp>
        <p:nvSpPr>
          <p:cNvPr id="29" name="TextBox 28"/>
          <p:cNvSpPr txBox="1"/>
          <p:nvPr/>
        </p:nvSpPr>
        <p:spPr>
          <a:xfrm>
            <a:off x="5903979" y="3501009"/>
            <a:ext cx="230425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b="1" dirty="0" smtClean="0"/>
              <a:t>Identifying Barriers-Finding Solutions</a:t>
            </a:r>
            <a:endParaRPr lang="en-GB" b="1" dirty="0"/>
          </a:p>
        </p:txBody>
      </p:sp>
      <p:sp>
        <p:nvSpPr>
          <p:cNvPr id="30" name="TextBox 29"/>
          <p:cNvSpPr txBox="1"/>
          <p:nvPr/>
        </p:nvSpPr>
        <p:spPr>
          <a:xfrm>
            <a:off x="10559819" y="2060850"/>
            <a:ext cx="1632181" cy="11695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dirty="0" smtClean="0"/>
              <a:t>Screening, identification and key adjustments for main impairments</a:t>
            </a:r>
            <a:endParaRPr lang="en-GB" sz="1400" b="1" dirty="0"/>
          </a:p>
        </p:txBody>
      </p:sp>
      <p:pic>
        <p:nvPicPr>
          <p:cNvPr id="23" name="Picture 1" descr="X:\My Documents\My Pictures\RRDE Logo\rrlogo.gif"/>
          <p:cNvPicPr>
            <a:picLocks noChangeAspect="1" noChangeArrowheads="1"/>
          </p:cNvPicPr>
          <p:nvPr/>
        </p:nvPicPr>
        <p:blipFill>
          <a:blip r:embed="rId2" cstate="print"/>
          <a:srcRect/>
          <a:stretch>
            <a:fillRect/>
          </a:stretch>
        </p:blipFill>
        <p:spPr bwMode="auto">
          <a:xfrm>
            <a:off x="10500324" y="4616616"/>
            <a:ext cx="1509184" cy="642938"/>
          </a:xfrm>
          <a:prstGeom prst="rect">
            <a:avLst/>
          </a:prstGeom>
          <a:noFill/>
          <a:ln w="9525">
            <a:noFill/>
            <a:miter lim="800000"/>
            <a:headEnd/>
            <a:tailEnd/>
          </a:ln>
        </p:spPr>
      </p:pic>
      <p:sp>
        <p:nvSpPr>
          <p:cNvPr id="24" name="TextBox 23"/>
          <p:cNvSpPr txBox="1"/>
          <p:nvPr/>
        </p:nvSpPr>
        <p:spPr>
          <a:xfrm>
            <a:off x="621437" y="6334780"/>
            <a:ext cx="9934113" cy="523220"/>
          </a:xfrm>
          <a:prstGeom prst="rect">
            <a:avLst/>
          </a:prstGeom>
          <a:noFill/>
        </p:spPr>
        <p:txBody>
          <a:bodyPr wrap="square" rtlCol="0">
            <a:spAutoFit/>
          </a:bodyPr>
          <a:lstStyle/>
          <a:p>
            <a:r>
              <a:rPr lang="en-GB" sz="2800" b="1" dirty="0" smtClean="0">
                <a:solidFill>
                  <a:srgbClr val="002060"/>
                </a:solidFill>
              </a:rPr>
              <a:t>Training for Inclusive Education Twin Track Approach</a:t>
            </a:r>
            <a:endParaRPr lang="en-GB" sz="28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7"/>
                                        </p:tgtEl>
                                        <p:attrNameLst>
                                          <p:attrName>style.visibility</p:attrName>
                                        </p:attrNameLst>
                                      </p:cBhvr>
                                      <p:to>
                                        <p:strVal val="visible"/>
                                      </p:to>
                                    </p:set>
                                    <p:anim calcmode="lin" valueType="num">
                                      <p:cBhvr additive="base">
                                        <p:cTn id="7" dur="500" fill="hold"/>
                                        <p:tgtEl>
                                          <p:spTgt spid="24577"/>
                                        </p:tgtEl>
                                        <p:attrNameLst>
                                          <p:attrName>ppt_x</p:attrName>
                                        </p:attrNameLst>
                                      </p:cBhvr>
                                      <p:tavLst>
                                        <p:tav tm="0">
                                          <p:val>
                                            <p:strVal val="#ppt_x"/>
                                          </p:val>
                                        </p:tav>
                                        <p:tav tm="100000">
                                          <p:val>
                                            <p:strVal val="#ppt_x"/>
                                          </p:val>
                                        </p:tav>
                                      </p:tavLst>
                                    </p:anim>
                                    <p:anim calcmode="lin" valueType="num">
                                      <p:cBhvr additive="base">
                                        <p:cTn id="8" dur="500" fill="hold"/>
                                        <p:tgtEl>
                                          <p:spTgt spid="2457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78"/>
                                        </p:tgtEl>
                                        <p:attrNameLst>
                                          <p:attrName>style.visibility</p:attrName>
                                        </p:attrNameLst>
                                      </p:cBhvr>
                                      <p:to>
                                        <p:strVal val="visible"/>
                                      </p:to>
                                    </p:set>
                                    <p:anim calcmode="lin" valueType="num">
                                      <p:cBhvr additive="base">
                                        <p:cTn id="19" dur="500" fill="hold"/>
                                        <p:tgtEl>
                                          <p:spTgt spid="24578"/>
                                        </p:tgtEl>
                                        <p:attrNameLst>
                                          <p:attrName>ppt_x</p:attrName>
                                        </p:attrNameLst>
                                      </p:cBhvr>
                                      <p:tavLst>
                                        <p:tav tm="0">
                                          <p:val>
                                            <p:strVal val="#ppt_x"/>
                                          </p:val>
                                        </p:tav>
                                        <p:tav tm="100000">
                                          <p:val>
                                            <p:strVal val="#ppt_x"/>
                                          </p:val>
                                        </p:tav>
                                      </p:tavLst>
                                    </p:anim>
                                    <p:anim calcmode="lin" valueType="num">
                                      <p:cBhvr additive="base">
                                        <p:cTn id="20"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579"/>
                                        </p:tgtEl>
                                        <p:attrNameLst>
                                          <p:attrName>style.visibility</p:attrName>
                                        </p:attrNameLst>
                                      </p:cBhvr>
                                      <p:to>
                                        <p:strVal val="visible"/>
                                      </p:to>
                                    </p:set>
                                    <p:anim calcmode="lin" valueType="num">
                                      <p:cBhvr additive="base">
                                        <p:cTn id="25" dur="500" fill="hold"/>
                                        <p:tgtEl>
                                          <p:spTgt spid="24579"/>
                                        </p:tgtEl>
                                        <p:attrNameLst>
                                          <p:attrName>ppt_x</p:attrName>
                                        </p:attrNameLst>
                                      </p:cBhvr>
                                      <p:tavLst>
                                        <p:tav tm="0">
                                          <p:val>
                                            <p:strVal val="#ppt_x"/>
                                          </p:val>
                                        </p:tav>
                                        <p:tav tm="100000">
                                          <p:val>
                                            <p:strVal val="#ppt_x"/>
                                          </p:val>
                                        </p:tav>
                                      </p:tavLst>
                                    </p:anim>
                                    <p:anim calcmode="lin" valueType="num">
                                      <p:cBhvr additive="base">
                                        <p:cTn id="26" dur="500" fill="hold"/>
                                        <p:tgtEl>
                                          <p:spTgt spid="2457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580"/>
                                        </p:tgtEl>
                                        <p:attrNameLst>
                                          <p:attrName>style.visibility</p:attrName>
                                        </p:attrNameLst>
                                      </p:cBhvr>
                                      <p:to>
                                        <p:strVal val="visible"/>
                                      </p:to>
                                    </p:set>
                                    <p:anim calcmode="lin" valueType="num">
                                      <p:cBhvr additive="base">
                                        <p:cTn id="31" dur="500" fill="hold"/>
                                        <p:tgtEl>
                                          <p:spTgt spid="24580"/>
                                        </p:tgtEl>
                                        <p:attrNameLst>
                                          <p:attrName>ppt_x</p:attrName>
                                        </p:attrNameLst>
                                      </p:cBhvr>
                                      <p:tavLst>
                                        <p:tav tm="0">
                                          <p:val>
                                            <p:strVal val="#ppt_x"/>
                                          </p:val>
                                        </p:tav>
                                        <p:tav tm="100000">
                                          <p:val>
                                            <p:strVal val="#ppt_x"/>
                                          </p:val>
                                        </p:tav>
                                      </p:tavLst>
                                    </p:anim>
                                    <p:anim calcmode="lin" valueType="num">
                                      <p:cBhvr additive="base">
                                        <p:cTn id="32"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581"/>
                                        </p:tgtEl>
                                        <p:attrNameLst>
                                          <p:attrName>style.visibility</p:attrName>
                                        </p:attrNameLst>
                                      </p:cBhvr>
                                      <p:to>
                                        <p:strVal val="visible"/>
                                      </p:to>
                                    </p:set>
                                    <p:anim calcmode="lin" valueType="num">
                                      <p:cBhvr additive="base">
                                        <p:cTn id="37" dur="500" fill="hold"/>
                                        <p:tgtEl>
                                          <p:spTgt spid="24581"/>
                                        </p:tgtEl>
                                        <p:attrNameLst>
                                          <p:attrName>ppt_x</p:attrName>
                                        </p:attrNameLst>
                                      </p:cBhvr>
                                      <p:tavLst>
                                        <p:tav tm="0">
                                          <p:val>
                                            <p:strVal val="#ppt_x"/>
                                          </p:val>
                                        </p:tav>
                                        <p:tav tm="100000">
                                          <p:val>
                                            <p:strVal val="#ppt_x"/>
                                          </p:val>
                                        </p:tav>
                                      </p:tavLst>
                                    </p:anim>
                                    <p:anim calcmode="lin" valueType="num">
                                      <p:cBhvr additive="base">
                                        <p:cTn id="38"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4582"/>
                                        </p:tgtEl>
                                        <p:attrNameLst>
                                          <p:attrName>style.visibility</p:attrName>
                                        </p:attrNameLst>
                                      </p:cBhvr>
                                      <p:to>
                                        <p:strVal val="visible"/>
                                      </p:to>
                                    </p:set>
                                    <p:animEffect transition="in" filter="checkerboard(across)">
                                      <p:cBhvr>
                                        <p:cTn id="55" dur="500"/>
                                        <p:tgtEl>
                                          <p:spTgt spid="24582"/>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24583"/>
                                        </p:tgtEl>
                                        <p:attrNameLst>
                                          <p:attrName>style.visibility</p:attrName>
                                        </p:attrNameLst>
                                      </p:cBhvr>
                                      <p:to>
                                        <p:strVal val="visible"/>
                                      </p:to>
                                    </p:set>
                                    <p:animEffect transition="in" filter="checkerboard(across)">
                                      <p:cBhvr>
                                        <p:cTn id="60" dur="500"/>
                                        <p:tgtEl>
                                          <p:spTgt spid="24583"/>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24584"/>
                                        </p:tgtEl>
                                        <p:attrNameLst>
                                          <p:attrName>style.visibility</p:attrName>
                                        </p:attrNameLst>
                                      </p:cBhvr>
                                      <p:to>
                                        <p:strVal val="visible"/>
                                      </p:to>
                                    </p:set>
                                    <p:animEffect transition="in" filter="checkerboard(across)">
                                      <p:cBhvr>
                                        <p:cTn id="65" dur="500"/>
                                        <p:tgtEl>
                                          <p:spTgt spid="24584"/>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24585"/>
                                        </p:tgtEl>
                                        <p:attrNameLst>
                                          <p:attrName>style.visibility</p:attrName>
                                        </p:attrNameLst>
                                      </p:cBhvr>
                                      <p:to>
                                        <p:strVal val="visible"/>
                                      </p:to>
                                    </p:set>
                                    <p:animEffect transition="in" filter="checkerboard(across)">
                                      <p:cBhvr>
                                        <p:cTn id="70" dur="500"/>
                                        <p:tgtEl>
                                          <p:spTgt spid="24585"/>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24586"/>
                                        </p:tgtEl>
                                        <p:attrNameLst>
                                          <p:attrName>style.visibility</p:attrName>
                                        </p:attrNameLst>
                                      </p:cBhvr>
                                      <p:to>
                                        <p:strVal val="visible"/>
                                      </p:to>
                                    </p:set>
                                    <p:animEffect transition="in" filter="checkerboard(across)">
                                      <p:cBhvr>
                                        <p:cTn id="75" dur="500"/>
                                        <p:tgtEl>
                                          <p:spTgt spid="24586"/>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24587"/>
                                        </p:tgtEl>
                                        <p:attrNameLst>
                                          <p:attrName>style.visibility</p:attrName>
                                        </p:attrNameLst>
                                      </p:cBhvr>
                                      <p:to>
                                        <p:strVal val="visible"/>
                                      </p:to>
                                    </p:set>
                                    <p:animEffect transition="in" filter="checkerboard(across)">
                                      <p:cBhvr>
                                        <p:cTn id="80" dur="500"/>
                                        <p:tgtEl>
                                          <p:spTgt spid="24587"/>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4588"/>
                                        </p:tgtEl>
                                        <p:attrNameLst>
                                          <p:attrName>style.visibility</p:attrName>
                                        </p:attrNameLst>
                                      </p:cBhvr>
                                      <p:to>
                                        <p:strVal val="visible"/>
                                      </p:to>
                                    </p:set>
                                    <p:animEffect transition="in" filter="checkerboard(across)">
                                      <p:cBhvr>
                                        <p:cTn id="85" dur="500"/>
                                        <p:tgtEl>
                                          <p:spTgt spid="24588"/>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grpId="0" nodeType="click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checkerboard(across)">
                                      <p:cBhvr>
                                        <p:cTn id="90" dur="500"/>
                                        <p:tgtEl>
                                          <p:spTgt spid="28"/>
                                        </p:tgtEl>
                                      </p:cBhvr>
                                    </p:animEffect>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checkerboard(across)">
                                      <p:cBhvr>
                                        <p:cTn id="9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 grpId="0" animBg="1"/>
      <p:bldP spid="24578" grpId="0" animBg="1"/>
      <p:bldP spid="24579" grpId="0" animBg="1"/>
      <p:bldP spid="24580" grpId="0" animBg="1"/>
      <p:bldP spid="24581" grpId="0" animBg="1"/>
      <p:bldP spid="14" grpId="0" animBg="1"/>
      <p:bldP spid="15" grpId="0" animBg="1"/>
      <p:bldP spid="24582" grpId="0" animBg="1"/>
      <p:bldP spid="24583" grpId="0" animBg="1"/>
      <p:bldP spid="24584" grpId="0" animBg="1"/>
      <p:bldP spid="24585" grpId="0" animBg="1"/>
      <p:bldP spid="24586" grpId="0" animBg="1"/>
      <p:bldP spid="24587" grpId="0" animBg="1"/>
      <p:bldP spid="24588" grpId="0" animBg="1"/>
      <p:bldP spid="28"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Image result for paradigm shift"/>
          <p:cNvPicPr>
            <a:picLocks noChangeAspect="1" noChangeArrowheads="1"/>
          </p:cNvPicPr>
          <p:nvPr/>
        </p:nvPicPr>
        <p:blipFill>
          <a:blip r:embed="rId2" cstate="print"/>
          <a:srcRect/>
          <a:stretch>
            <a:fillRect/>
          </a:stretch>
        </p:blipFill>
        <p:spPr bwMode="auto">
          <a:xfrm>
            <a:off x="2780625" y="3212841"/>
            <a:ext cx="5588327" cy="2399031"/>
          </a:xfrm>
          <a:prstGeom prst="rect">
            <a:avLst/>
          </a:prstGeom>
          <a:noFill/>
        </p:spPr>
      </p:pic>
      <p:pic>
        <p:nvPicPr>
          <p:cNvPr id="39942" name="Picture 6" descr="Examples of Paradigm Shifts in Science&#10;• The Copernican Revolution&#10;• The replacement of phlogiston theory with Lavoisier’s..."/>
          <p:cNvPicPr>
            <a:picLocks noChangeAspect="1" noChangeArrowheads="1"/>
          </p:cNvPicPr>
          <p:nvPr/>
        </p:nvPicPr>
        <p:blipFill>
          <a:blip r:embed="rId3" cstate="print"/>
          <a:srcRect l="8879" t="66287" r="4621"/>
          <a:stretch>
            <a:fillRect/>
          </a:stretch>
        </p:blipFill>
        <p:spPr bwMode="auto">
          <a:xfrm>
            <a:off x="4991200" y="1340768"/>
            <a:ext cx="7200800" cy="1296144"/>
          </a:xfrm>
          <a:prstGeom prst="rect">
            <a:avLst/>
          </a:prstGeom>
          <a:noFill/>
        </p:spPr>
      </p:pic>
      <p:pic>
        <p:nvPicPr>
          <p:cNvPr id="39944" name="Picture 8" descr="Related image"/>
          <p:cNvPicPr>
            <a:picLocks noChangeAspect="1" noChangeArrowheads="1"/>
          </p:cNvPicPr>
          <p:nvPr/>
        </p:nvPicPr>
        <p:blipFill>
          <a:blip r:embed="rId4" cstate="print"/>
          <a:srcRect/>
          <a:stretch>
            <a:fillRect/>
          </a:stretch>
        </p:blipFill>
        <p:spPr bwMode="auto">
          <a:xfrm>
            <a:off x="244189" y="559224"/>
            <a:ext cx="4360791" cy="2265834"/>
          </a:xfrm>
          <a:prstGeom prst="rect">
            <a:avLst/>
          </a:prstGeom>
          <a:noFill/>
        </p:spPr>
      </p:pic>
      <p:pic>
        <p:nvPicPr>
          <p:cNvPr id="7" name="Picture 1" descr="X:\My Documents\My Pictures\RRDE Logo\rrlogo.gif"/>
          <p:cNvPicPr>
            <a:picLocks noChangeAspect="1" noChangeArrowheads="1"/>
          </p:cNvPicPr>
          <p:nvPr/>
        </p:nvPicPr>
        <p:blipFill>
          <a:blip r:embed="rId5" cstate="print"/>
          <a:srcRect/>
          <a:stretch>
            <a:fillRect/>
          </a:stretch>
        </p:blipFill>
        <p:spPr bwMode="auto">
          <a:xfrm>
            <a:off x="10733103" y="339714"/>
            <a:ext cx="1272466" cy="783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wipe(down)">
                                      <p:cBhvr>
                                        <p:cTn id="7" dur="5000"/>
                                        <p:tgtEl>
                                          <p:spTgt spid="399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942"/>
                                        </p:tgtEl>
                                        <p:attrNameLst>
                                          <p:attrName>style.visibility</p:attrName>
                                        </p:attrNameLst>
                                      </p:cBhvr>
                                      <p:to>
                                        <p:strVal val="visible"/>
                                      </p:to>
                                    </p:set>
                                    <p:animEffect transition="in" filter="wipe(down)">
                                      <p:cBhvr>
                                        <p:cTn id="12" dur="500"/>
                                        <p:tgtEl>
                                          <p:spTgt spid="3994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9940"/>
                                        </p:tgtEl>
                                        <p:attrNameLst>
                                          <p:attrName>style.visibility</p:attrName>
                                        </p:attrNameLst>
                                      </p:cBhvr>
                                      <p:to>
                                        <p:strVal val="visible"/>
                                      </p:to>
                                    </p:set>
                                    <p:anim calcmode="lin" valueType="num">
                                      <p:cBhvr additive="base">
                                        <p:cTn id="17" dur="500" fill="hold"/>
                                        <p:tgtEl>
                                          <p:spTgt spid="39940"/>
                                        </p:tgtEl>
                                        <p:attrNameLst>
                                          <p:attrName>ppt_x</p:attrName>
                                        </p:attrNameLst>
                                      </p:cBhvr>
                                      <p:tavLst>
                                        <p:tav tm="0">
                                          <p:val>
                                            <p:strVal val="#ppt_x"/>
                                          </p:val>
                                        </p:tav>
                                        <p:tav tm="100000">
                                          <p:val>
                                            <p:strVal val="#ppt_x"/>
                                          </p:val>
                                        </p:tav>
                                      </p:tavLst>
                                    </p:anim>
                                    <p:anim calcmode="lin" valueType="num">
                                      <p:cBhvr additive="base">
                                        <p:cTn id="18" dur="500" fill="hold"/>
                                        <p:tgtEl>
                                          <p:spTgt spid="399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8699" y="3"/>
            <a:ext cx="11713301" cy="830997"/>
          </a:xfrm>
          <a:prstGeom prst="rect">
            <a:avLst/>
          </a:prstGeom>
          <a:noFill/>
        </p:spPr>
        <p:txBody>
          <a:bodyPr wrap="square" rtlCol="0">
            <a:spAutoFit/>
          </a:bodyPr>
          <a:lstStyle/>
          <a:p>
            <a:r>
              <a:rPr lang="en-GB" sz="2400" b="1" dirty="0" smtClean="0">
                <a:solidFill>
                  <a:srgbClr val="002060"/>
                </a:solidFill>
              </a:rPr>
              <a:t>Training routes and options for teachers’ professional development for inclusion of children with disabilities.</a:t>
            </a:r>
            <a:endParaRPr lang="en-GB" sz="2400" b="1" dirty="0">
              <a:solidFill>
                <a:srgbClr val="002060"/>
              </a:solidFill>
            </a:endParaRPr>
          </a:p>
        </p:txBody>
      </p:sp>
      <p:sp>
        <p:nvSpPr>
          <p:cNvPr id="6" name="TextBox 5"/>
          <p:cNvSpPr txBox="1"/>
          <p:nvPr/>
        </p:nvSpPr>
        <p:spPr>
          <a:xfrm>
            <a:off x="299849" y="867291"/>
            <a:ext cx="2880320"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u="sng" dirty="0" smtClean="0"/>
              <a:t>Initial or Pre-Service-twin track</a:t>
            </a:r>
          </a:p>
          <a:p>
            <a:r>
              <a:rPr lang="en-GB" b="1" u="sng" dirty="0" smtClean="0">
                <a:solidFill>
                  <a:srgbClr val="0070C0"/>
                </a:solidFill>
              </a:rPr>
              <a:t>College based-2 or 3 years.</a:t>
            </a:r>
          </a:p>
          <a:p>
            <a:pPr>
              <a:buFont typeface="Arial" pitchFamily="34" charset="0"/>
              <a:buChar char="•"/>
            </a:pPr>
            <a:r>
              <a:rPr lang="en-GB" b="1" dirty="0" smtClean="0"/>
              <a:t>Lecturers need knowledge, skills and understanding including children with disabilities</a:t>
            </a:r>
          </a:p>
          <a:p>
            <a:pPr>
              <a:buFont typeface="Arial" pitchFamily="34" charset="0"/>
              <a:buChar char="•"/>
            </a:pPr>
            <a:r>
              <a:rPr lang="en-GB" b="1" dirty="0" smtClean="0">
                <a:solidFill>
                  <a:srgbClr val="FF0000"/>
                </a:solidFill>
              </a:rPr>
              <a:t>Students need practicum in schools with good practice</a:t>
            </a:r>
          </a:p>
          <a:p>
            <a:r>
              <a:rPr lang="en-GB" b="1" u="sng" dirty="0" smtClean="0">
                <a:solidFill>
                  <a:srgbClr val="0070C0"/>
                </a:solidFill>
              </a:rPr>
              <a:t>School based</a:t>
            </a:r>
          </a:p>
          <a:p>
            <a:r>
              <a:rPr lang="en-GB" b="1" dirty="0" smtClean="0"/>
              <a:t>Need school based mentors</a:t>
            </a:r>
          </a:p>
          <a:p>
            <a:r>
              <a:rPr lang="en-GB" b="1" dirty="0" smtClean="0">
                <a:solidFill>
                  <a:srgbClr val="FF0000"/>
                </a:solidFill>
              </a:rPr>
              <a:t>Distance learning using </a:t>
            </a:r>
            <a:r>
              <a:rPr lang="en-GB" b="1" dirty="0" err="1" smtClean="0">
                <a:solidFill>
                  <a:srgbClr val="FF0000"/>
                </a:solidFill>
              </a:rPr>
              <a:t>ICT,TV,DVD,Radio</a:t>
            </a:r>
            <a:r>
              <a:rPr lang="en-GB" b="1" dirty="0" smtClean="0">
                <a:solidFill>
                  <a:srgbClr val="FF0000"/>
                </a:solidFill>
              </a:rPr>
              <a:t> </a:t>
            </a:r>
          </a:p>
          <a:p>
            <a:r>
              <a:rPr lang="en-GB" b="1" dirty="0" smtClean="0">
                <a:solidFill>
                  <a:srgbClr val="FF0000"/>
                </a:solidFill>
              </a:rPr>
              <a:t>Study leave and taught courses</a:t>
            </a:r>
          </a:p>
          <a:p>
            <a:endParaRPr lang="en-GB" dirty="0"/>
          </a:p>
        </p:txBody>
      </p:sp>
      <p:sp>
        <p:nvSpPr>
          <p:cNvPr id="8" name="TextBox 7"/>
          <p:cNvSpPr txBox="1"/>
          <p:nvPr/>
        </p:nvSpPr>
        <p:spPr>
          <a:xfrm>
            <a:off x="3786154" y="717873"/>
            <a:ext cx="4416491" cy="34163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b="1" u="sng" dirty="0" smtClean="0"/>
              <a:t>In-service /Continuing Professional Development- twin track.</a:t>
            </a:r>
            <a:endParaRPr lang="en-GB" b="1" dirty="0" smtClean="0"/>
          </a:p>
          <a:p>
            <a:r>
              <a:rPr lang="en-GB" b="1" dirty="0" smtClean="0">
                <a:solidFill>
                  <a:srgbClr val="FF0000"/>
                </a:solidFill>
              </a:rPr>
              <a:t>Whole school staff training all teaching staff</a:t>
            </a:r>
            <a:endParaRPr lang="en-GB" b="1" dirty="0" smtClean="0"/>
          </a:p>
          <a:p>
            <a:r>
              <a:rPr lang="en-GB" b="1" dirty="0" smtClean="0">
                <a:solidFill>
                  <a:srgbClr val="0070C0"/>
                </a:solidFill>
              </a:rPr>
              <a:t>Withdrawal for selected teachers to cascade to colleagues</a:t>
            </a:r>
            <a:endParaRPr lang="en-GB" b="1" dirty="0" smtClean="0"/>
          </a:p>
          <a:p>
            <a:r>
              <a:rPr lang="en-GB" b="1" dirty="0" smtClean="0">
                <a:solidFill>
                  <a:srgbClr val="FF0000"/>
                </a:solidFill>
              </a:rPr>
              <a:t>Individual teachers undertake further award bearing study leading to Diploma, </a:t>
            </a:r>
            <a:r>
              <a:rPr lang="en-GB" b="1" dirty="0" err="1" smtClean="0">
                <a:solidFill>
                  <a:srgbClr val="FF0000"/>
                </a:solidFill>
              </a:rPr>
              <a:t>B.Ed</a:t>
            </a:r>
            <a:r>
              <a:rPr lang="en-GB" b="1" dirty="0" smtClean="0">
                <a:solidFill>
                  <a:srgbClr val="FF0000"/>
                </a:solidFill>
              </a:rPr>
              <a:t> or Masters in Inclusive Education</a:t>
            </a:r>
            <a:endParaRPr lang="en-GB" b="1" dirty="0" smtClean="0"/>
          </a:p>
          <a:p>
            <a:r>
              <a:rPr lang="en-GB" b="1" dirty="0" smtClean="0">
                <a:solidFill>
                  <a:srgbClr val="0070C0"/>
                </a:solidFill>
              </a:rPr>
              <a:t>School based/district training with external tutor leading to additional qualification.</a:t>
            </a:r>
            <a:endParaRPr lang="en-GB" b="1" dirty="0" smtClean="0"/>
          </a:p>
          <a:p>
            <a:r>
              <a:rPr lang="en-GB" b="1" dirty="0" smtClean="0">
                <a:solidFill>
                  <a:srgbClr val="7030A0"/>
                </a:solidFill>
              </a:rPr>
              <a:t>All need monitoring and follow up on implementation.</a:t>
            </a:r>
            <a:endParaRPr lang="en-GB" b="1" dirty="0">
              <a:solidFill>
                <a:srgbClr val="7030A0"/>
              </a:solidFill>
            </a:endParaRPr>
          </a:p>
        </p:txBody>
      </p:sp>
      <p:sp>
        <p:nvSpPr>
          <p:cNvPr id="9" name="TextBox 8"/>
          <p:cNvSpPr txBox="1"/>
          <p:nvPr/>
        </p:nvSpPr>
        <p:spPr>
          <a:xfrm>
            <a:off x="8351573" y="593585"/>
            <a:ext cx="3840427"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u="sng" dirty="0" smtClean="0"/>
              <a:t>Leadership Training for Inclusion</a:t>
            </a:r>
            <a:endParaRPr lang="en-GB" b="1" dirty="0" smtClean="0"/>
          </a:p>
          <a:p>
            <a:r>
              <a:rPr lang="en-GB" b="1" dirty="0" smtClean="0">
                <a:solidFill>
                  <a:srgbClr val="FF0000"/>
                </a:solidFill>
              </a:rPr>
              <a:t>Principals/headteachers and local administrators need to have training on both tracks</a:t>
            </a:r>
            <a:endParaRPr lang="en-GB" b="1" dirty="0" smtClean="0"/>
          </a:p>
          <a:p>
            <a:r>
              <a:rPr lang="en-GB" b="1" dirty="0" smtClean="0">
                <a:solidFill>
                  <a:srgbClr val="0070C0"/>
                </a:solidFill>
              </a:rPr>
              <a:t>Training on best ways of managing and delivering training of colleagues</a:t>
            </a:r>
            <a:r>
              <a:rPr lang="en-GB" b="1" dirty="0" smtClean="0"/>
              <a:t>.</a:t>
            </a:r>
          </a:p>
          <a:p>
            <a:r>
              <a:rPr lang="en-GB" b="1" dirty="0" smtClean="0">
                <a:solidFill>
                  <a:srgbClr val="FF0000"/>
                </a:solidFill>
              </a:rPr>
              <a:t>Resource teachers trained in both tracks with specialism in one or more impairment specific area. </a:t>
            </a:r>
          </a:p>
          <a:p>
            <a:r>
              <a:rPr lang="en-GB" b="1" dirty="0" smtClean="0">
                <a:solidFill>
                  <a:srgbClr val="0070C0"/>
                </a:solidFill>
              </a:rPr>
              <a:t>To work across a district from a local resource centre providing on going mentoring, support and monitoring</a:t>
            </a:r>
            <a:endParaRPr lang="en-GB" b="1" dirty="0">
              <a:solidFill>
                <a:srgbClr val="0070C0"/>
              </a:solidFill>
            </a:endParaRPr>
          </a:p>
        </p:txBody>
      </p:sp>
      <p:sp>
        <p:nvSpPr>
          <p:cNvPr id="10" name="TextBox 9"/>
          <p:cNvSpPr txBox="1"/>
          <p:nvPr/>
        </p:nvSpPr>
        <p:spPr>
          <a:xfrm>
            <a:off x="3285717" y="4421336"/>
            <a:ext cx="8256917"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smtClean="0"/>
              <a:t>Teachers need decent salaries and conditions, incentives to complete additional training for inclusion and for deployment to hard to reach areas. </a:t>
            </a:r>
          </a:p>
          <a:p>
            <a:r>
              <a:rPr lang="en-GB" b="1" dirty="0" smtClean="0"/>
              <a:t>Quality needs monitoring.</a:t>
            </a:r>
            <a:endParaRPr lang="en-GB" b="1" dirty="0"/>
          </a:p>
        </p:txBody>
      </p:sp>
      <p:pic>
        <p:nvPicPr>
          <p:cNvPr id="7" name="Picture 1" descr="X:\My Documents\My Pictures\RRDE Logo\rrlogo.gif"/>
          <p:cNvPicPr>
            <a:picLocks noChangeAspect="1" noChangeArrowheads="1"/>
          </p:cNvPicPr>
          <p:nvPr/>
        </p:nvPicPr>
        <p:blipFill>
          <a:blip r:embed="rId2" cstate="print"/>
          <a:srcRect/>
          <a:stretch>
            <a:fillRect/>
          </a:stretch>
        </p:blipFill>
        <p:spPr bwMode="auto">
          <a:xfrm>
            <a:off x="9420537" y="5447180"/>
            <a:ext cx="1166284" cy="514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20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20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20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20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20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fade">
                                      <p:cBhvr>
                                        <p:cTn id="47" dur="20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bg/>
                                          </p:spTgt>
                                        </p:tgtEl>
                                        <p:attrNameLst>
                                          <p:attrName>style.visibility</p:attrName>
                                        </p:attrNameLst>
                                      </p:cBhvr>
                                      <p:to>
                                        <p:strVal val="visible"/>
                                      </p:to>
                                    </p:set>
                                    <p:animEffect transition="in" filter="fade">
                                      <p:cBhvr>
                                        <p:cTn id="52" dur="2000"/>
                                        <p:tgtEl>
                                          <p:spTgt spid="8">
                                            <p:bg/>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Effect transition="in" filter="fade">
                                      <p:cBhvr>
                                        <p:cTn id="57" dur="2000"/>
                                        <p:tgtEl>
                                          <p:spTgt spid="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1" end="1"/>
                                            </p:txEl>
                                          </p:spTgt>
                                        </p:tgtEl>
                                        <p:attrNameLst>
                                          <p:attrName>style.visibility</p:attrName>
                                        </p:attrNameLst>
                                      </p:cBhvr>
                                      <p:to>
                                        <p:strVal val="visible"/>
                                      </p:to>
                                    </p:set>
                                    <p:animEffect transition="in" filter="fade">
                                      <p:cBhvr>
                                        <p:cTn id="62" dur="2000"/>
                                        <p:tgtEl>
                                          <p:spTgt spid="8">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fade">
                                      <p:cBhvr>
                                        <p:cTn id="67" dur="2000"/>
                                        <p:tgtEl>
                                          <p:spTgt spid="8">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xEl>
                                              <p:pRg st="3" end="3"/>
                                            </p:txEl>
                                          </p:spTgt>
                                        </p:tgtEl>
                                        <p:attrNameLst>
                                          <p:attrName>style.visibility</p:attrName>
                                        </p:attrNameLst>
                                      </p:cBhvr>
                                      <p:to>
                                        <p:strVal val="visible"/>
                                      </p:to>
                                    </p:set>
                                    <p:animEffect transition="in" filter="fade">
                                      <p:cBhvr>
                                        <p:cTn id="72" dur="2000"/>
                                        <p:tgtEl>
                                          <p:spTgt spid="8">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
                                            <p:txEl>
                                              <p:pRg st="4" end="4"/>
                                            </p:txEl>
                                          </p:spTgt>
                                        </p:tgtEl>
                                        <p:attrNameLst>
                                          <p:attrName>style.visibility</p:attrName>
                                        </p:attrNameLst>
                                      </p:cBhvr>
                                      <p:to>
                                        <p:strVal val="visible"/>
                                      </p:to>
                                    </p:set>
                                    <p:animEffect transition="in" filter="fade">
                                      <p:cBhvr>
                                        <p:cTn id="77" dur="2000"/>
                                        <p:tgtEl>
                                          <p:spTgt spid="8">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
                                            <p:txEl>
                                              <p:pRg st="5" end="5"/>
                                            </p:txEl>
                                          </p:spTgt>
                                        </p:tgtEl>
                                        <p:attrNameLst>
                                          <p:attrName>style.visibility</p:attrName>
                                        </p:attrNameLst>
                                      </p:cBhvr>
                                      <p:to>
                                        <p:strVal val="visible"/>
                                      </p:to>
                                    </p:set>
                                    <p:animEffect transition="in" filter="fade">
                                      <p:cBhvr>
                                        <p:cTn id="82" dur="2000"/>
                                        <p:tgtEl>
                                          <p:spTgt spid="8">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9">
                                            <p:bg/>
                                          </p:spTgt>
                                        </p:tgtEl>
                                        <p:attrNameLst>
                                          <p:attrName>style.visibility</p:attrName>
                                        </p:attrNameLst>
                                      </p:cBhvr>
                                      <p:to>
                                        <p:strVal val="visible"/>
                                      </p:to>
                                    </p:set>
                                    <p:animEffect transition="in" filter="fade">
                                      <p:cBhvr>
                                        <p:cTn id="87" dur="2000"/>
                                        <p:tgtEl>
                                          <p:spTgt spid="9">
                                            <p:bg/>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9">
                                            <p:txEl>
                                              <p:pRg st="0" end="0"/>
                                            </p:txEl>
                                          </p:spTgt>
                                        </p:tgtEl>
                                        <p:attrNameLst>
                                          <p:attrName>style.visibility</p:attrName>
                                        </p:attrNameLst>
                                      </p:cBhvr>
                                      <p:to>
                                        <p:strVal val="visible"/>
                                      </p:to>
                                    </p:set>
                                    <p:animEffect transition="in" filter="fade">
                                      <p:cBhvr>
                                        <p:cTn id="92" dur="2000"/>
                                        <p:tgtEl>
                                          <p:spTgt spid="9">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
                                            <p:txEl>
                                              <p:pRg st="1" end="1"/>
                                            </p:txEl>
                                          </p:spTgt>
                                        </p:tgtEl>
                                        <p:attrNameLst>
                                          <p:attrName>style.visibility</p:attrName>
                                        </p:attrNameLst>
                                      </p:cBhvr>
                                      <p:to>
                                        <p:strVal val="visible"/>
                                      </p:to>
                                    </p:set>
                                    <p:animEffect transition="in" filter="fade">
                                      <p:cBhvr>
                                        <p:cTn id="97" dur="2000"/>
                                        <p:tgtEl>
                                          <p:spTgt spid="9">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9">
                                            <p:txEl>
                                              <p:pRg st="2" end="2"/>
                                            </p:txEl>
                                          </p:spTgt>
                                        </p:tgtEl>
                                        <p:attrNameLst>
                                          <p:attrName>style.visibility</p:attrName>
                                        </p:attrNameLst>
                                      </p:cBhvr>
                                      <p:to>
                                        <p:strVal val="visible"/>
                                      </p:to>
                                    </p:set>
                                    <p:animEffect transition="in" filter="fade">
                                      <p:cBhvr>
                                        <p:cTn id="102" dur="2000"/>
                                        <p:tgtEl>
                                          <p:spTgt spid="9">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9">
                                            <p:txEl>
                                              <p:pRg st="3" end="3"/>
                                            </p:txEl>
                                          </p:spTgt>
                                        </p:tgtEl>
                                        <p:attrNameLst>
                                          <p:attrName>style.visibility</p:attrName>
                                        </p:attrNameLst>
                                      </p:cBhvr>
                                      <p:to>
                                        <p:strVal val="visible"/>
                                      </p:to>
                                    </p:set>
                                    <p:animEffect transition="in" filter="fade">
                                      <p:cBhvr>
                                        <p:cTn id="107" dur="2000"/>
                                        <p:tgtEl>
                                          <p:spTgt spid="9">
                                            <p:txEl>
                                              <p:pRg st="3" end="3"/>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9">
                                            <p:txEl>
                                              <p:pRg st="4" end="4"/>
                                            </p:txEl>
                                          </p:spTgt>
                                        </p:tgtEl>
                                        <p:attrNameLst>
                                          <p:attrName>style.visibility</p:attrName>
                                        </p:attrNameLst>
                                      </p:cBhvr>
                                      <p:to>
                                        <p:strVal val="visible"/>
                                      </p:to>
                                    </p:set>
                                    <p:animEffect transition="in" filter="fade">
                                      <p:cBhvr>
                                        <p:cTn id="112" dur="2000"/>
                                        <p:tgtEl>
                                          <p:spTgt spid="9">
                                            <p:txEl>
                                              <p:pRg st="4" end="4"/>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0">
                                            <p:bg/>
                                          </p:spTgt>
                                        </p:tgtEl>
                                        <p:attrNameLst>
                                          <p:attrName>style.visibility</p:attrName>
                                        </p:attrNameLst>
                                      </p:cBhvr>
                                      <p:to>
                                        <p:strVal val="visible"/>
                                      </p:to>
                                    </p:set>
                                    <p:animEffect transition="in" filter="fade">
                                      <p:cBhvr>
                                        <p:cTn id="117" dur="2000"/>
                                        <p:tgtEl>
                                          <p:spTgt spid="10">
                                            <p:bg/>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10">
                                            <p:txEl>
                                              <p:pRg st="0" end="0"/>
                                            </p:txEl>
                                          </p:spTgt>
                                        </p:tgtEl>
                                        <p:attrNameLst>
                                          <p:attrName>style.visibility</p:attrName>
                                        </p:attrNameLst>
                                      </p:cBhvr>
                                      <p:to>
                                        <p:strVal val="visible"/>
                                      </p:to>
                                    </p:set>
                                    <p:animEffect transition="in" filter="fade">
                                      <p:cBhvr>
                                        <p:cTn id="122" dur="2000"/>
                                        <p:tgtEl>
                                          <p:spTgt spid="10">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10">
                                            <p:txEl>
                                              <p:pRg st="1" end="1"/>
                                            </p:txEl>
                                          </p:spTgt>
                                        </p:tgtEl>
                                        <p:attrNameLst>
                                          <p:attrName>style.visibility</p:attrName>
                                        </p:attrNameLst>
                                      </p:cBhvr>
                                      <p:to>
                                        <p:strVal val="visible"/>
                                      </p:to>
                                    </p:set>
                                    <p:animEffect transition="in" filter="fade">
                                      <p:cBhvr>
                                        <p:cTn id="127"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8" grpId="0" build="p" animBg="1"/>
      <p:bldP spid="9" grpId="0" build="p" animBg="1"/>
      <p:bldP spid="10"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Firewall"/>
          <p:cNvSpPr>
            <a:spLocks noEditPoints="1" noChangeArrowheads="1"/>
          </p:cNvSpPr>
          <p:nvPr/>
        </p:nvSpPr>
        <p:spPr bwMode="auto">
          <a:xfrm>
            <a:off x="0" y="0"/>
            <a:ext cx="10813002" cy="6098959"/>
          </a:xfrm>
          <a:custGeom>
            <a:avLst/>
            <a:gdLst>
              <a:gd name="T0" fmla="*/ 0 w 21600"/>
              <a:gd name="T1" fmla="*/ 0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761 w 21600"/>
              <a:gd name="T25" fmla="*/ 22454 h 21600"/>
              <a:gd name="T26" fmla="*/ 21069 w 21600"/>
              <a:gd name="T27" fmla="*/ 3228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540" y="4628"/>
                </a:moveTo>
                <a:lnTo>
                  <a:pt x="0" y="4628"/>
                </a:lnTo>
                <a:lnTo>
                  <a:pt x="0" y="0"/>
                </a:lnTo>
                <a:lnTo>
                  <a:pt x="21600" y="0"/>
                </a:lnTo>
                <a:lnTo>
                  <a:pt x="21600" y="4628"/>
                </a:lnTo>
                <a:lnTo>
                  <a:pt x="21060" y="4628"/>
                </a:lnTo>
                <a:lnTo>
                  <a:pt x="21060" y="21600"/>
                </a:lnTo>
                <a:lnTo>
                  <a:pt x="540" y="21600"/>
                </a:lnTo>
                <a:lnTo>
                  <a:pt x="540" y="4628"/>
                </a:lnTo>
                <a:close/>
              </a:path>
              <a:path w="21600" h="21600" extrusionOk="0">
                <a:moveTo>
                  <a:pt x="540" y="4628"/>
                </a:moveTo>
                <a:lnTo>
                  <a:pt x="540" y="6171"/>
                </a:lnTo>
                <a:lnTo>
                  <a:pt x="2700" y="6171"/>
                </a:lnTo>
                <a:lnTo>
                  <a:pt x="2700" y="4628"/>
                </a:lnTo>
                <a:lnTo>
                  <a:pt x="540" y="4628"/>
                </a:lnTo>
                <a:close/>
              </a:path>
              <a:path w="21600" h="21600" extrusionOk="0">
                <a:moveTo>
                  <a:pt x="2700" y="4628"/>
                </a:moveTo>
                <a:lnTo>
                  <a:pt x="2700" y="6171"/>
                </a:lnTo>
                <a:lnTo>
                  <a:pt x="4860" y="6171"/>
                </a:lnTo>
                <a:lnTo>
                  <a:pt x="4860" y="4628"/>
                </a:lnTo>
                <a:lnTo>
                  <a:pt x="2700" y="4628"/>
                </a:lnTo>
                <a:close/>
              </a:path>
              <a:path w="21600" h="21600" extrusionOk="0">
                <a:moveTo>
                  <a:pt x="4860" y="4628"/>
                </a:moveTo>
                <a:lnTo>
                  <a:pt x="4860" y="6171"/>
                </a:lnTo>
                <a:lnTo>
                  <a:pt x="7020" y="6171"/>
                </a:lnTo>
                <a:lnTo>
                  <a:pt x="7020" y="4628"/>
                </a:lnTo>
                <a:lnTo>
                  <a:pt x="4860" y="4628"/>
                </a:lnTo>
                <a:close/>
              </a:path>
              <a:path w="21600" h="21600" extrusionOk="0">
                <a:moveTo>
                  <a:pt x="7020" y="4628"/>
                </a:moveTo>
                <a:lnTo>
                  <a:pt x="7020" y="6171"/>
                </a:lnTo>
                <a:lnTo>
                  <a:pt x="9180" y="6171"/>
                </a:lnTo>
                <a:lnTo>
                  <a:pt x="9180" y="4628"/>
                </a:lnTo>
                <a:lnTo>
                  <a:pt x="7020" y="4628"/>
                </a:lnTo>
                <a:close/>
              </a:path>
              <a:path w="21600" h="21600" extrusionOk="0">
                <a:moveTo>
                  <a:pt x="9180" y="4628"/>
                </a:moveTo>
                <a:lnTo>
                  <a:pt x="9180" y="6171"/>
                </a:lnTo>
                <a:lnTo>
                  <a:pt x="11340" y="6171"/>
                </a:lnTo>
                <a:lnTo>
                  <a:pt x="11340" y="4628"/>
                </a:lnTo>
                <a:lnTo>
                  <a:pt x="9180" y="4628"/>
                </a:lnTo>
                <a:close/>
              </a:path>
              <a:path w="21600" h="21600" extrusionOk="0">
                <a:moveTo>
                  <a:pt x="11340" y="4628"/>
                </a:moveTo>
                <a:lnTo>
                  <a:pt x="11340" y="6171"/>
                </a:lnTo>
                <a:lnTo>
                  <a:pt x="13500" y="6171"/>
                </a:lnTo>
                <a:lnTo>
                  <a:pt x="13500" y="4628"/>
                </a:lnTo>
                <a:lnTo>
                  <a:pt x="11340" y="4628"/>
                </a:lnTo>
                <a:close/>
              </a:path>
              <a:path w="21600" h="21600" extrusionOk="0">
                <a:moveTo>
                  <a:pt x="13500" y="4628"/>
                </a:moveTo>
                <a:lnTo>
                  <a:pt x="13500" y="6171"/>
                </a:lnTo>
                <a:lnTo>
                  <a:pt x="15660" y="6171"/>
                </a:lnTo>
                <a:lnTo>
                  <a:pt x="15660" y="4628"/>
                </a:lnTo>
                <a:lnTo>
                  <a:pt x="13500" y="4628"/>
                </a:lnTo>
                <a:close/>
              </a:path>
              <a:path w="21600" h="21600" extrusionOk="0">
                <a:moveTo>
                  <a:pt x="15660" y="4628"/>
                </a:moveTo>
                <a:lnTo>
                  <a:pt x="15660" y="6171"/>
                </a:lnTo>
                <a:lnTo>
                  <a:pt x="17820" y="6171"/>
                </a:lnTo>
                <a:lnTo>
                  <a:pt x="17820" y="4628"/>
                </a:lnTo>
                <a:lnTo>
                  <a:pt x="15660" y="4628"/>
                </a:lnTo>
                <a:close/>
              </a:path>
              <a:path w="21600" h="21600" extrusionOk="0">
                <a:moveTo>
                  <a:pt x="17820" y="4628"/>
                </a:moveTo>
                <a:lnTo>
                  <a:pt x="17820" y="6171"/>
                </a:lnTo>
                <a:lnTo>
                  <a:pt x="19980" y="6171"/>
                </a:lnTo>
                <a:lnTo>
                  <a:pt x="19980" y="4628"/>
                </a:lnTo>
                <a:lnTo>
                  <a:pt x="17820" y="4628"/>
                </a:lnTo>
                <a:close/>
              </a:path>
              <a:path w="21600" h="21600" extrusionOk="0">
                <a:moveTo>
                  <a:pt x="1620" y="6171"/>
                </a:moveTo>
                <a:lnTo>
                  <a:pt x="1620" y="7714"/>
                </a:lnTo>
                <a:lnTo>
                  <a:pt x="3779" y="7714"/>
                </a:lnTo>
                <a:lnTo>
                  <a:pt x="3779" y="6171"/>
                </a:lnTo>
                <a:lnTo>
                  <a:pt x="1620" y="6171"/>
                </a:lnTo>
                <a:close/>
              </a:path>
              <a:path w="21600" h="21600" extrusionOk="0">
                <a:moveTo>
                  <a:pt x="3779" y="6171"/>
                </a:moveTo>
                <a:lnTo>
                  <a:pt x="3779" y="7714"/>
                </a:lnTo>
                <a:lnTo>
                  <a:pt x="5940" y="7714"/>
                </a:lnTo>
                <a:lnTo>
                  <a:pt x="5940" y="6171"/>
                </a:lnTo>
                <a:lnTo>
                  <a:pt x="3779" y="6171"/>
                </a:lnTo>
                <a:close/>
              </a:path>
              <a:path w="21600" h="21600" extrusionOk="0">
                <a:moveTo>
                  <a:pt x="5940" y="6171"/>
                </a:moveTo>
                <a:lnTo>
                  <a:pt x="5940" y="7714"/>
                </a:lnTo>
                <a:lnTo>
                  <a:pt x="8100" y="7714"/>
                </a:lnTo>
                <a:lnTo>
                  <a:pt x="8100" y="6171"/>
                </a:lnTo>
                <a:lnTo>
                  <a:pt x="5940" y="6171"/>
                </a:lnTo>
                <a:close/>
              </a:path>
              <a:path w="21600" h="21600" extrusionOk="0">
                <a:moveTo>
                  <a:pt x="8100" y="6171"/>
                </a:moveTo>
                <a:lnTo>
                  <a:pt x="8100" y="7714"/>
                </a:lnTo>
                <a:lnTo>
                  <a:pt x="10260" y="7714"/>
                </a:lnTo>
                <a:lnTo>
                  <a:pt x="10260" y="6171"/>
                </a:lnTo>
                <a:lnTo>
                  <a:pt x="8100" y="6171"/>
                </a:lnTo>
                <a:close/>
              </a:path>
              <a:path w="21600" h="21600" extrusionOk="0">
                <a:moveTo>
                  <a:pt x="10260" y="6171"/>
                </a:moveTo>
                <a:lnTo>
                  <a:pt x="10260" y="7714"/>
                </a:lnTo>
                <a:lnTo>
                  <a:pt x="12419" y="7714"/>
                </a:lnTo>
                <a:lnTo>
                  <a:pt x="12419" y="6171"/>
                </a:lnTo>
                <a:lnTo>
                  <a:pt x="10260" y="6171"/>
                </a:lnTo>
                <a:close/>
              </a:path>
              <a:path w="21600" h="21600" extrusionOk="0">
                <a:moveTo>
                  <a:pt x="12419" y="6171"/>
                </a:moveTo>
                <a:lnTo>
                  <a:pt x="12419" y="7714"/>
                </a:lnTo>
                <a:lnTo>
                  <a:pt x="14580" y="7714"/>
                </a:lnTo>
                <a:lnTo>
                  <a:pt x="14580" y="6171"/>
                </a:lnTo>
                <a:lnTo>
                  <a:pt x="12419" y="6171"/>
                </a:lnTo>
                <a:close/>
              </a:path>
              <a:path w="21600" h="21600" extrusionOk="0">
                <a:moveTo>
                  <a:pt x="14580" y="6171"/>
                </a:moveTo>
                <a:lnTo>
                  <a:pt x="14580" y="7714"/>
                </a:lnTo>
                <a:lnTo>
                  <a:pt x="16740" y="7714"/>
                </a:lnTo>
                <a:lnTo>
                  <a:pt x="16740" y="6171"/>
                </a:lnTo>
                <a:lnTo>
                  <a:pt x="14580" y="6171"/>
                </a:lnTo>
                <a:close/>
              </a:path>
              <a:path w="21600" h="21600" extrusionOk="0">
                <a:moveTo>
                  <a:pt x="16740" y="6171"/>
                </a:moveTo>
                <a:lnTo>
                  <a:pt x="16740" y="7714"/>
                </a:lnTo>
                <a:lnTo>
                  <a:pt x="18900" y="7714"/>
                </a:lnTo>
                <a:lnTo>
                  <a:pt x="18900" y="6171"/>
                </a:lnTo>
                <a:lnTo>
                  <a:pt x="16740" y="6171"/>
                </a:lnTo>
                <a:close/>
              </a:path>
              <a:path w="21600" h="21600" extrusionOk="0">
                <a:moveTo>
                  <a:pt x="18900" y="6171"/>
                </a:moveTo>
                <a:lnTo>
                  <a:pt x="18900" y="7714"/>
                </a:lnTo>
                <a:lnTo>
                  <a:pt x="21060" y="7714"/>
                </a:lnTo>
                <a:lnTo>
                  <a:pt x="21060" y="6171"/>
                </a:lnTo>
                <a:lnTo>
                  <a:pt x="18900" y="6171"/>
                </a:lnTo>
                <a:close/>
              </a:path>
              <a:path w="21600" h="21600" extrusionOk="0">
                <a:moveTo>
                  <a:pt x="540" y="7714"/>
                </a:moveTo>
                <a:lnTo>
                  <a:pt x="540" y="9257"/>
                </a:lnTo>
                <a:lnTo>
                  <a:pt x="2700" y="9257"/>
                </a:lnTo>
                <a:lnTo>
                  <a:pt x="2700" y="7714"/>
                </a:lnTo>
                <a:lnTo>
                  <a:pt x="540" y="7714"/>
                </a:lnTo>
                <a:close/>
              </a:path>
              <a:path w="21600" h="21600" extrusionOk="0">
                <a:moveTo>
                  <a:pt x="2700" y="7714"/>
                </a:moveTo>
                <a:lnTo>
                  <a:pt x="2700" y="9257"/>
                </a:lnTo>
                <a:lnTo>
                  <a:pt x="4860" y="9257"/>
                </a:lnTo>
                <a:lnTo>
                  <a:pt x="4860" y="7714"/>
                </a:lnTo>
                <a:lnTo>
                  <a:pt x="2700" y="7714"/>
                </a:lnTo>
                <a:close/>
              </a:path>
              <a:path w="21600" h="21600" extrusionOk="0">
                <a:moveTo>
                  <a:pt x="4860" y="7714"/>
                </a:moveTo>
                <a:lnTo>
                  <a:pt x="4860" y="9257"/>
                </a:lnTo>
                <a:lnTo>
                  <a:pt x="7020" y="9257"/>
                </a:lnTo>
                <a:lnTo>
                  <a:pt x="7020" y="7714"/>
                </a:lnTo>
                <a:lnTo>
                  <a:pt x="4860" y="7714"/>
                </a:lnTo>
                <a:close/>
              </a:path>
              <a:path w="21600" h="21600" extrusionOk="0">
                <a:moveTo>
                  <a:pt x="7020" y="7714"/>
                </a:moveTo>
                <a:lnTo>
                  <a:pt x="7020" y="9257"/>
                </a:lnTo>
                <a:lnTo>
                  <a:pt x="9180" y="9257"/>
                </a:lnTo>
                <a:lnTo>
                  <a:pt x="9180" y="7714"/>
                </a:lnTo>
                <a:lnTo>
                  <a:pt x="7020" y="7714"/>
                </a:lnTo>
                <a:close/>
              </a:path>
              <a:path w="21600" h="21600" extrusionOk="0">
                <a:moveTo>
                  <a:pt x="9180" y="7714"/>
                </a:moveTo>
                <a:lnTo>
                  <a:pt x="9180" y="9257"/>
                </a:lnTo>
                <a:lnTo>
                  <a:pt x="11340" y="9257"/>
                </a:lnTo>
                <a:lnTo>
                  <a:pt x="11340" y="7714"/>
                </a:lnTo>
                <a:lnTo>
                  <a:pt x="9180" y="7714"/>
                </a:lnTo>
                <a:close/>
              </a:path>
              <a:path w="21600" h="21600" extrusionOk="0">
                <a:moveTo>
                  <a:pt x="11340" y="7714"/>
                </a:moveTo>
                <a:lnTo>
                  <a:pt x="11340" y="9257"/>
                </a:lnTo>
                <a:lnTo>
                  <a:pt x="13500" y="9257"/>
                </a:lnTo>
                <a:lnTo>
                  <a:pt x="13500" y="7714"/>
                </a:lnTo>
                <a:lnTo>
                  <a:pt x="11340" y="7714"/>
                </a:lnTo>
                <a:close/>
              </a:path>
              <a:path w="21600" h="21600" extrusionOk="0">
                <a:moveTo>
                  <a:pt x="13500" y="7714"/>
                </a:moveTo>
                <a:lnTo>
                  <a:pt x="13500" y="9257"/>
                </a:lnTo>
                <a:lnTo>
                  <a:pt x="15660" y="9257"/>
                </a:lnTo>
                <a:lnTo>
                  <a:pt x="15660" y="7714"/>
                </a:lnTo>
                <a:lnTo>
                  <a:pt x="13500" y="7714"/>
                </a:lnTo>
                <a:close/>
              </a:path>
              <a:path w="21600" h="21600" extrusionOk="0">
                <a:moveTo>
                  <a:pt x="15660" y="7714"/>
                </a:moveTo>
                <a:lnTo>
                  <a:pt x="15660" y="9257"/>
                </a:lnTo>
                <a:lnTo>
                  <a:pt x="17820" y="9257"/>
                </a:lnTo>
                <a:lnTo>
                  <a:pt x="17820" y="7714"/>
                </a:lnTo>
                <a:lnTo>
                  <a:pt x="15660" y="7714"/>
                </a:lnTo>
                <a:close/>
              </a:path>
              <a:path w="21600" h="21600" extrusionOk="0">
                <a:moveTo>
                  <a:pt x="17820" y="7714"/>
                </a:moveTo>
                <a:lnTo>
                  <a:pt x="17820" y="9257"/>
                </a:lnTo>
                <a:lnTo>
                  <a:pt x="19980" y="9257"/>
                </a:lnTo>
                <a:lnTo>
                  <a:pt x="19980" y="7714"/>
                </a:lnTo>
                <a:lnTo>
                  <a:pt x="17820" y="7714"/>
                </a:lnTo>
                <a:close/>
              </a:path>
              <a:path w="21600" h="21600" extrusionOk="0">
                <a:moveTo>
                  <a:pt x="1620" y="9257"/>
                </a:moveTo>
                <a:lnTo>
                  <a:pt x="1620" y="10800"/>
                </a:lnTo>
                <a:lnTo>
                  <a:pt x="3779" y="10800"/>
                </a:lnTo>
                <a:lnTo>
                  <a:pt x="3779" y="9257"/>
                </a:lnTo>
                <a:lnTo>
                  <a:pt x="1620" y="9257"/>
                </a:lnTo>
                <a:close/>
              </a:path>
              <a:path w="21600" h="21600" extrusionOk="0">
                <a:moveTo>
                  <a:pt x="3779" y="9257"/>
                </a:moveTo>
                <a:lnTo>
                  <a:pt x="3779" y="10800"/>
                </a:lnTo>
                <a:lnTo>
                  <a:pt x="5940" y="10800"/>
                </a:lnTo>
                <a:lnTo>
                  <a:pt x="5940" y="9257"/>
                </a:lnTo>
                <a:lnTo>
                  <a:pt x="3779" y="9257"/>
                </a:lnTo>
                <a:close/>
              </a:path>
              <a:path w="21600" h="21600" extrusionOk="0">
                <a:moveTo>
                  <a:pt x="5940" y="9257"/>
                </a:moveTo>
                <a:lnTo>
                  <a:pt x="5940" y="10800"/>
                </a:lnTo>
                <a:lnTo>
                  <a:pt x="8100" y="10800"/>
                </a:lnTo>
                <a:lnTo>
                  <a:pt x="8100" y="9257"/>
                </a:lnTo>
                <a:lnTo>
                  <a:pt x="5940" y="9257"/>
                </a:lnTo>
                <a:close/>
              </a:path>
              <a:path w="21600" h="21600" extrusionOk="0">
                <a:moveTo>
                  <a:pt x="8100" y="9257"/>
                </a:moveTo>
                <a:lnTo>
                  <a:pt x="8100" y="10800"/>
                </a:lnTo>
                <a:lnTo>
                  <a:pt x="10260" y="10800"/>
                </a:lnTo>
                <a:lnTo>
                  <a:pt x="10260" y="9257"/>
                </a:lnTo>
                <a:lnTo>
                  <a:pt x="8100" y="9257"/>
                </a:lnTo>
                <a:close/>
              </a:path>
              <a:path w="21600" h="21600" extrusionOk="0">
                <a:moveTo>
                  <a:pt x="10260" y="9257"/>
                </a:moveTo>
                <a:lnTo>
                  <a:pt x="10260" y="10800"/>
                </a:lnTo>
                <a:lnTo>
                  <a:pt x="12419" y="10800"/>
                </a:lnTo>
                <a:lnTo>
                  <a:pt x="12419" y="9257"/>
                </a:lnTo>
                <a:lnTo>
                  <a:pt x="10260" y="9257"/>
                </a:lnTo>
                <a:close/>
              </a:path>
              <a:path w="21600" h="21600" extrusionOk="0">
                <a:moveTo>
                  <a:pt x="12419" y="9257"/>
                </a:moveTo>
                <a:lnTo>
                  <a:pt x="12419" y="10800"/>
                </a:lnTo>
                <a:lnTo>
                  <a:pt x="14580" y="10800"/>
                </a:lnTo>
                <a:lnTo>
                  <a:pt x="14580" y="9257"/>
                </a:lnTo>
                <a:lnTo>
                  <a:pt x="12419" y="9257"/>
                </a:lnTo>
                <a:close/>
              </a:path>
              <a:path w="21600" h="21600" extrusionOk="0">
                <a:moveTo>
                  <a:pt x="14580" y="9257"/>
                </a:moveTo>
                <a:lnTo>
                  <a:pt x="14580" y="10800"/>
                </a:lnTo>
                <a:lnTo>
                  <a:pt x="16740" y="10800"/>
                </a:lnTo>
                <a:lnTo>
                  <a:pt x="16740" y="9257"/>
                </a:lnTo>
                <a:lnTo>
                  <a:pt x="14580" y="9257"/>
                </a:lnTo>
                <a:close/>
              </a:path>
              <a:path w="21600" h="21600" extrusionOk="0">
                <a:moveTo>
                  <a:pt x="16740" y="9257"/>
                </a:moveTo>
                <a:lnTo>
                  <a:pt x="16740" y="10800"/>
                </a:lnTo>
                <a:lnTo>
                  <a:pt x="18900" y="10800"/>
                </a:lnTo>
                <a:lnTo>
                  <a:pt x="18900" y="9257"/>
                </a:lnTo>
                <a:lnTo>
                  <a:pt x="16740" y="9257"/>
                </a:lnTo>
                <a:close/>
              </a:path>
              <a:path w="21600" h="21600" extrusionOk="0">
                <a:moveTo>
                  <a:pt x="18900" y="9257"/>
                </a:moveTo>
                <a:lnTo>
                  <a:pt x="18900" y="10800"/>
                </a:lnTo>
                <a:lnTo>
                  <a:pt x="21060" y="10800"/>
                </a:lnTo>
                <a:lnTo>
                  <a:pt x="21060" y="9257"/>
                </a:lnTo>
                <a:lnTo>
                  <a:pt x="18900" y="9257"/>
                </a:lnTo>
                <a:close/>
              </a:path>
              <a:path w="21600" h="21600" extrusionOk="0">
                <a:moveTo>
                  <a:pt x="540" y="10800"/>
                </a:moveTo>
                <a:lnTo>
                  <a:pt x="540" y="12342"/>
                </a:lnTo>
                <a:lnTo>
                  <a:pt x="2700" y="12342"/>
                </a:lnTo>
                <a:lnTo>
                  <a:pt x="2700" y="10800"/>
                </a:lnTo>
                <a:lnTo>
                  <a:pt x="540" y="10800"/>
                </a:lnTo>
                <a:close/>
              </a:path>
              <a:path w="21600" h="21600" extrusionOk="0">
                <a:moveTo>
                  <a:pt x="2700" y="10800"/>
                </a:moveTo>
                <a:lnTo>
                  <a:pt x="2700" y="12342"/>
                </a:lnTo>
                <a:lnTo>
                  <a:pt x="4860" y="12342"/>
                </a:lnTo>
                <a:lnTo>
                  <a:pt x="4860" y="10800"/>
                </a:lnTo>
                <a:lnTo>
                  <a:pt x="2700" y="10800"/>
                </a:lnTo>
                <a:close/>
              </a:path>
              <a:path w="21600" h="21600" extrusionOk="0">
                <a:moveTo>
                  <a:pt x="4860" y="10800"/>
                </a:moveTo>
                <a:lnTo>
                  <a:pt x="4860" y="12342"/>
                </a:lnTo>
                <a:lnTo>
                  <a:pt x="7020" y="12342"/>
                </a:lnTo>
                <a:lnTo>
                  <a:pt x="7020" y="10800"/>
                </a:lnTo>
                <a:lnTo>
                  <a:pt x="4860" y="10800"/>
                </a:lnTo>
                <a:close/>
              </a:path>
              <a:path w="21600" h="21600" extrusionOk="0">
                <a:moveTo>
                  <a:pt x="7020" y="10800"/>
                </a:moveTo>
                <a:lnTo>
                  <a:pt x="7020" y="12342"/>
                </a:lnTo>
                <a:lnTo>
                  <a:pt x="9180" y="12342"/>
                </a:lnTo>
                <a:lnTo>
                  <a:pt x="9180" y="10800"/>
                </a:lnTo>
                <a:lnTo>
                  <a:pt x="7020" y="10800"/>
                </a:lnTo>
                <a:close/>
              </a:path>
              <a:path w="21600" h="21600" extrusionOk="0">
                <a:moveTo>
                  <a:pt x="9180" y="10800"/>
                </a:moveTo>
                <a:lnTo>
                  <a:pt x="9180" y="12342"/>
                </a:lnTo>
                <a:lnTo>
                  <a:pt x="11340" y="12342"/>
                </a:lnTo>
                <a:lnTo>
                  <a:pt x="11340" y="10800"/>
                </a:lnTo>
                <a:lnTo>
                  <a:pt x="9180" y="10800"/>
                </a:lnTo>
                <a:close/>
              </a:path>
              <a:path w="21600" h="21600" extrusionOk="0">
                <a:moveTo>
                  <a:pt x="11340" y="10800"/>
                </a:moveTo>
                <a:lnTo>
                  <a:pt x="11340" y="12342"/>
                </a:lnTo>
                <a:lnTo>
                  <a:pt x="13500" y="12342"/>
                </a:lnTo>
                <a:lnTo>
                  <a:pt x="13500" y="10800"/>
                </a:lnTo>
                <a:lnTo>
                  <a:pt x="11340" y="10800"/>
                </a:lnTo>
                <a:close/>
              </a:path>
              <a:path w="21600" h="21600" extrusionOk="0">
                <a:moveTo>
                  <a:pt x="13500" y="10800"/>
                </a:moveTo>
                <a:lnTo>
                  <a:pt x="13500" y="12342"/>
                </a:lnTo>
                <a:lnTo>
                  <a:pt x="15660" y="12342"/>
                </a:lnTo>
                <a:lnTo>
                  <a:pt x="15660" y="10800"/>
                </a:lnTo>
                <a:lnTo>
                  <a:pt x="13500" y="10800"/>
                </a:lnTo>
                <a:close/>
              </a:path>
              <a:path w="21600" h="21600" extrusionOk="0">
                <a:moveTo>
                  <a:pt x="15660" y="10800"/>
                </a:moveTo>
                <a:lnTo>
                  <a:pt x="15660" y="12342"/>
                </a:lnTo>
                <a:lnTo>
                  <a:pt x="17820" y="12342"/>
                </a:lnTo>
                <a:lnTo>
                  <a:pt x="17820" y="10800"/>
                </a:lnTo>
                <a:lnTo>
                  <a:pt x="15660" y="10800"/>
                </a:lnTo>
                <a:close/>
              </a:path>
              <a:path w="21600" h="21600" extrusionOk="0">
                <a:moveTo>
                  <a:pt x="17820" y="10800"/>
                </a:moveTo>
                <a:lnTo>
                  <a:pt x="17820" y="12342"/>
                </a:lnTo>
                <a:lnTo>
                  <a:pt x="19980" y="12342"/>
                </a:lnTo>
                <a:lnTo>
                  <a:pt x="19980" y="10800"/>
                </a:lnTo>
                <a:lnTo>
                  <a:pt x="17820" y="10800"/>
                </a:lnTo>
                <a:close/>
              </a:path>
              <a:path w="21600" h="21600" extrusionOk="0">
                <a:moveTo>
                  <a:pt x="1620" y="12342"/>
                </a:moveTo>
                <a:lnTo>
                  <a:pt x="1620" y="13885"/>
                </a:lnTo>
                <a:lnTo>
                  <a:pt x="3779" y="13885"/>
                </a:lnTo>
                <a:lnTo>
                  <a:pt x="3779" y="12342"/>
                </a:lnTo>
                <a:lnTo>
                  <a:pt x="1620" y="12342"/>
                </a:lnTo>
                <a:close/>
              </a:path>
              <a:path w="21600" h="21600" extrusionOk="0">
                <a:moveTo>
                  <a:pt x="3779" y="12342"/>
                </a:moveTo>
                <a:lnTo>
                  <a:pt x="3779" y="13885"/>
                </a:lnTo>
                <a:lnTo>
                  <a:pt x="5940" y="13885"/>
                </a:lnTo>
                <a:lnTo>
                  <a:pt x="5940" y="12342"/>
                </a:lnTo>
                <a:lnTo>
                  <a:pt x="3779" y="12342"/>
                </a:lnTo>
                <a:close/>
              </a:path>
              <a:path w="21600" h="21600" extrusionOk="0">
                <a:moveTo>
                  <a:pt x="5940" y="12342"/>
                </a:moveTo>
                <a:lnTo>
                  <a:pt x="5940" y="13885"/>
                </a:lnTo>
                <a:lnTo>
                  <a:pt x="8100" y="13885"/>
                </a:lnTo>
                <a:lnTo>
                  <a:pt x="8100" y="12342"/>
                </a:lnTo>
                <a:lnTo>
                  <a:pt x="5940" y="12342"/>
                </a:lnTo>
                <a:close/>
              </a:path>
              <a:path w="21600" h="21600" extrusionOk="0">
                <a:moveTo>
                  <a:pt x="8100" y="12342"/>
                </a:moveTo>
                <a:lnTo>
                  <a:pt x="8100" y="13885"/>
                </a:lnTo>
                <a:lnTo>
                  <a:pt x="10260" y="13885"/>
                </a:lnTo>
                <a:lnTo>
                  <a:pt x="10260" y="12342"/>
                </a:lnTo>
                <a:lnTo>
                  <a:pt x="8100" y="12342"/>
                </a:lnTo>
                <a:close/>
              </a:path>
              <a:path w="21600" h="21600" extrusionOk="0">
                <a:moveTo>
                  <a:pt x="10260" y="12342"/>
                </a:moveTo>
                <a:lnTo>
                  <a:pt x="10260" y="13885"/>
                </a:lnTo>
                <a:lnTo>
                  <a:pt x="12419" y="13885"/>
                </a:lnTo>
                <a:lnTo>
                  <a:pt x="12419" y="12342"/>
                </a:lnTo>
                <a:lnTo>
                  <a:pt x="10260" y="12342"/>
                </a:lnTo>
                <a:close/>
              </a:path>
              <a:path w="21600" h="21600" extrusionOk="0">
                <a:moveTo>
                  <a:pt x="12419" y="12342"/>
                </a:moveTo>
                <a:lnTo>
                  <a:pt x="12419" y="13885"/>
                </a:lnTo>
                <a:lnTo>
                  <a:pt x="14580" y="13885"/>
                </a:lnTo>
                <a:lnTo>
                  <a:pt x="14580" y="12342"/>
                </a:lnTo>
                <a:lnTo>
                  <a:pt x="12419" y="12342"/>
                </a:lnTo>
                <a:close/>
              </a:path>
              <a:path w="21600" h="21600" extrusionOk="0">
                <a:moveTo>
                  <a:pt x="14580" y="12342"/>
                </a:moveTo>
                <a:lnTo>
                  <a:pt x="14580" y="13885"/>
                </a:lnTo>
                <a:lnTo>
                  <a:pt x="16740" y="13885"/>
                </a:lnTo>
                <a:lnTo>
                  <a:pt x="16740" y="12342"/>
                </a:lnTo>
                <a:lnTo>
                  <a:pt x="14580" y="12342"/>
                </a:lnTo>
                <a:close/>
              </a:path>
              <a:path w="21600" h="21600" extrusionOk="0">
                <a:moveTo>
                  <a:pt x="16740" y="12342"/>
                </a:moveTo>
                <a:lnTo>
                  <a:pt x="16740" y="13885"/>
                </a:lnTo>
                <a:lnTo>
                  <a:pt x="18900" y="13885"/>
                </a:lnTo>
                <a:lnTo>
                  <a:pt x="18900" y="12342"/>
                </a:lnTo>
                <a:lnTo>
                  <a:pt x="16740" y="12342"/>
                </a:lnTo>
                <a:close/>
              </a:path>
              <a:path w="21600" h="21600" extrusionOk="0">
                <a:moveTo>
                  <a:pt x="18900" y="12342"/>
                </a:moveTo>
                <a:lnTo>
                  <a:pt x="18900" y="13885"/>
                </a:lnTo>
                <a:lnTo>
                  <a:pt x="21060" y="13885"/>
                </a:lnTo>
                <a:lnTo>
                  <a:pt x="21060" y="12342"/>
                </a:lnTo>
                <a:lnTo>
                  <a:pt x="18900" y="12342"/>
                </a:lnTo>
                <a:close/>
              </a:path>
              <a:path w="21600" h="21600" extrusionOk="0">
                <a:moveTo>
                  <a:pt x="540" y="13885"/>
                </a:moveTo>
                <a:lnTo>
                  <a:pt x="540" y="15428"/>
                </a:lnTo>
                <a:lnTo>
                  <a:pt x="2700" y="15428"/>
                </a:lnTo>
                <a:lnTo>
                  <a:pt x="2700" y="13885"/>
                </a:lnTo>
                <a:lnTo>
                  <a:pt x="540" y="13885"/>
                </a:lnTo>
                <a:close/>
              </a:path>
              <a:path w="21600" h="21600" extrusionOk="0">
                <a:moveTo>
                  <a:pt x="2700" y="13885"/>
                </a:moveTo>
                <a:lnTo>
                  <a:pt x="2700" y="15428"/>
                </a:lnTo>
                <a:lnTo>
                  <a:pt x="4860" y="15428"/>
                </a:lnTo>
                <a:lnTo>
                  <a:pt x="4860" y="13885"/>
                </a:lnTo>
                <a:lnTo>
                  <a:pt x="2700" y="13885"/>
                </a:lnTo>
                <a:close/>
              </a:path>
              <a:path w="21600" h="21600" extrusionOk="0">
                <a:moveTo>
                  <a:pt x="4860" y="13885"/>
                </a:moveTo>
                <a:lnTo>
                  <a:pt x="4860" y="15428"/>
                </a:lnTo>
                <a:lnTo>
                  <a:pt x="7020" y="15428"/>
                </a:lnTo>
                <a:lnTo>
                  <a:pt x="7020" y="13885"/>
                </a:lnTo>
                <a:lnTo>
                  <a:pt x="4860" y="13885"/>
                </a:lnTo>
                <a:close/>
              </a:path>
              <a:path w="21600" h="21600" extrusionOk="0">
                <a:moveTo>
                  <a:pt x="7020" y="13885"/>
                </a:moveTo>
                <a:lnTo>
                  <a:pt x="7020" y="15428"/>
                </a:lnTo>
                <a:lnTo>
                  <a:pt x="9180" y="15428"/>
                </a:lnTo>
                <a:lnTo>
                  <a:pt x="9180" y="13885"/>
                </a:lnTo>
                <a:lnTo>
                  <a:pt x="7020" y="13885"/>
                </a:lnTo>
                <a:close/>
              </a:path>
              <a:path w="21600" h="21600" extrusionOk="0">
                <a:moveTo>
                  <a:pt x="9180" y="13885"/>
                </a:moveTo>
                <a:lnTo>
                  <a:pt x="9180" y="15428"/>
                </a:lnTo>
                <a:lnTo>
                  <a:pt x="11340" y="15428"/>
                </a:lnTo>
                <a:lnTo>
                  <a:pt x="11340" y="13885"/>
                </a:lnTo>
                <a:lnTo>
                  <a:pt x="9180" y="13885"/>
                </a:lnTo>
                <a:close/>
              </a:path>
              <a:path w="21600" h="21600" extrusionOk="0">
                <a:moveTo>
                  <a:pt x="11340" y="13885"/>
                </a:moveTo>
                <a:lnTo>
                  <a:pt x="11340" y="15428"/>
                </a:lnTo>
                <a:lnTo>
                  <a:pt x="13500" y="15428"/>
                </a:lnTo>
                <a:lnTo>
                  <a:pt x="13500" y="13885"/>
                </a:lnTo>
                <a:lnTo>
                  <a:pt x="11340" y="13885"/>
                </a:lnTo>
                <a:close/>
              </a:path>
              <a:path w="21600" h="21600" extrusionOk="0">
                <a:moveTo>
                  <a:pt x="13500" y="13885"/>
                </a:moveTo>
                <a:lnTo>
                  <a:pt x="13500" y="15428"/>
                </a:lnTo>
                <a:lnTo>
                  <a:pt x="15660" y="15428"/>
                </a:lnTo>
                <a:lnTo>
                  <a:pt x="15660" y="13885"/>
                </a:lnTo>
                <a:lnTo>
                  <a:pt x="13500" y="13885"/>
                </a:lnTo>
                <a:close/>
              </a:path>
              <a:path w="21600" h="21600" extrusionOk="0">
                <a:moveTo>
                  <a:pt x="15660" y="13885"/>
                </a:moveTo>
                <a:lnTo>
                  <a:pt x="15660" y="15428"/>
                </a:lnTo>
                <a:lnTo>
                  <a:pt x="17820" y="15428"/>
                </a:lnTo>
                <a:lnTo>
                  <a:pt x="17820" y="13885"/>
                </a:lnTo>
                <a:lnTo>
                  <a:pt x="15660" y="13885"/>
                </a:lnTo>
                <a:close/>
              </a:path>
              <a:path w="21600" h="21600" extrusionOk="0">
                <a:moveTo>
                  <a:pt x="17820" y="13885"/>
                </a:moveTo>
                <a:lnTo>
                  <a:pt x="17820" y="15428"/>
                </a:lnTo>
                <a:lnTo>
                  <a:pt x="19980" y="15428"/>
                </a:lnTo>
                <a:lnTo>
                  <a:pt x="19980" y="13885"/>
                </a:lnTo>
                <a:lnTo>
                  <a:pt x="17820" y="13885"/>
                </a:lnTo>
                <a:close/>
              </a:path>
              <a:path w="21600" h="21600" extrusionOk="0">
                <a:moveTo>
                  <a:pt x="1620" y="15428"/>
                </a:moveTo>
                <a:lnTo>
                  <a:pt x="1620" y="16971"/>
                </a:lnTo>
                <a:lnTo>
                  <a:pt x="3779" y="16971"/>
                </a:lnTo>
                <a:lnTo>
                  <a:pt x="3779" y="15428"/>
                </a:lnTo>
                <a:lnTo>
                  <a:pt x="1620" y="15428"/>
                </a:lnTo>
                <a:close/>
              </a:path>
              <a:path w="21600" h="21600" extrusionOk="0">
                <a:moveTo>
                  <a:pt x="3779" y="15428"/>
                </a:moveTo>
                <a:lnTo>
                  <a:pt x="3779" y="16971"/>
                </a:lnTo>
                <a:lnTo>
                  <a:pt x="5940" y="16971"/>
                </a:lnTo>
                <a:lnTo>
                  <a:pt x="5940" y="15428"/>
                </a:lnTo>
                <a:lnTo>
                  <a:pt x="3779" y="15428"/>
                </a:lnTo>
                <a:close/>
              </a:path>
              <a:path w="21600" h="21600" extrusionOk="0">
                <a:moveTo>
                  <a:pt x="5940" y="15428"/>
                </a:moveTo>
                <a:lnTo>
                  <a:pt x="5940" y="16971"/>
                </a:lnTo>
                <a:lnTo>
                  <a:pt x="8100" y="16971"/>
                </a:lnTo>
                <a:lnTo>
                  <a:pt x="8100" y="15428"/>
                </a:lnTo>
                <a:lnTo>
                  <a:pt x="5940" y="15428"/>
                </a:lnTo>
                <a:close/>
              </a:path>
              <a:path w="21600" h="21600" extrusionOk="0">
                <a:moveTo>
                  <a:pt x="8100" y="15428"/>
                </a:moveTo>
                <a:lnTo>
                  <a:pt x="8100" y="16971"/>
                </a:lnTo>
                <a:lnTo>
                  <a:pt x="10260" y="16971"/>
                </a:lnTo>
                <a:lnTo>
                  <a:pt x="10260" y="15428"/>
                </a:lnTo>
                <a:lnTo>
                  <a:pt x="8100" y="15428"/>
                </a:lnTo>
                <a:close/>
              </a:path>
              <a:path w="21600" h="21600" extrusionOk="0">
                <a:moveTo>
                  <a:pt x="10260" y="15428"/>
                </a:moveTo>
                <a:lnTo>
                  <a:pt x="10260" y="16971"/>
                </a:lnTo>
                <a:lnTo>
                  <a:pt x="12419" y="16971"/>
                </a:lnTo>
                <a:lnTo>
                  <a:pt x="12419" y="15428"/>
                </a:lnTo>
                <a:lnTo>
                  <a:pt x="10260" y="15428"/>
                </a:lnTo>
                <a:close/>
              </a:path>
              <a:path w="21600" h="21600" extrusionOk="0">
                <a:moveTo>
                  <a:pt x="12419" y="15428"/>
                </a:moveTo>
                <a:lnTo>
                  <a:pt x="12419" y="16971"/>
                </a:lnTo>
                <a:lnTo>
                  <a:pt x="14580" y="16971"/>
                </a:lnTo>
                <a:lnTo>
                  <a:pt x="14580" y="15428"/>
                </a:lnTo>
                <a:lnTo>
                  <a:pt x="12419" y="15428"/>
                </a:lnTo>
                <a:close/>
              </a:path>
              <a:path w="21600" h="21600" extrusionOk="0">
                <a:moveTo>
                  <a:pt x="14580" y="15428"/>
                </a:moveTo>
                <a:lnTo>
                  <a:pt x="14580" y="16971"/>
                </a:lnTo>
                <a:lnTo>
                  <a:pt x="16740" y="16971"/>
                </a:lnTo>
                <a:lnTo>
                  <a:pt x="16740" y="15428"/>
                </a:lnTo>
                <a:lnTo>
                  <a:pt x="14580" y="15428"/>
                </a:lnTo>
                <a:close/>
              </a:path>
              <a:path w="21600" h="21600" extrusionOk="0">
                <a:moveTo>
                  <a:pt x="16740" y="15428"/>
                </a:moveTo>
                <a:lnTo>
                  <a:pt x="16740" y="16971"/>
                </a:lnTo>
                <a:lnTo>
                  <a:pt x="18900" y="16971"/>
                </a:lnTo>
                <a:lnTo>
                  <a:pt x="18900" y="15428"/>
                </a:lnTo>
                <a:lnTo>
                  <a:pt x="16740" y="15428"/>
                </a:lnTo>
                <a:close/>
              </a:path>
              <a:path w="21600" h="21600" extrusionOk="0">
                <a:moveTo>
                  <a:pt x="18900" y="15428"/>
                </a:moveTo>
                <a:lnTo>
                  <a:pt x="18900" y="16971"/>
                </a:lnTo>
                <a:lnTo>
                  <a:pt x="21060" y="16971"/>
                </a:lnTo>
                <a:lnTo>
                  <a:pt x="21060" y="15428"/>
                </a:lnTo>
                <a:lnTo>
                  <a:pt x="18900" y="15428"/>
                </a:lnTo>
                <a:close/>
              </a:path>
              <a:path w="21600" h="21600" extrusionOk="0">
                <a:moveTo>
                  <a:pt x="540" y="16971"/>
                </a:moveTo>
                <a:lnTo>
                  <a:pt x="540" y="18514"/>
                </a:lnTo>
                <a:lnTo>
                  <a:pt x="2700" y="18514"/>
                </a:lnTo>
                <a:lnTo>
                  <a:pt x="2700" y="16971"/>
                </a:lnTo>
                <a:lnTo>
                  <a:pt x="540" y="16971"/>
                </a:lnTo>
                <a:close/>
              </a:path>
              <a:path w="21600" h="21600" extrusionOk="0">
                <a:moveTo>
                  <a:pt x="2700" y="16971"/>
                </a:moveTo>
                <a:lnTo>
                  <a:pt x="2700" y="18514"/>
                </a:lnTo>
                <a:lnTo>
                  <a:pt x="4860" y="18514"/>
                </a:lnTo>
                <a:lnTo>
                  <a:pt x="4860" y="16971"/>
                </a:lnTo>
                <a:lnTo>
                  <a:pt x="2700" y="16971"/>
                </a:lnTo>
                <a:close/>
              </a:path>
              <a:path w="21600" h="21600" extrusionOk="0">
                <a:moveTo>
                  <a:pt x="4860" y="16971"/>
                </a:moveTo>
                <a:lnTo>
                  <a:pt x="4860" y="18514"/>
                </a:lnTo>
                <a:lnTo>
                  <a:pt x="7020" y="18514"/>
                </a:lnTo>
                <a:lnTo>
                  <a:pt x="7020" y="16971"/>
                </a:lnTo>
                <a:lnTo>
                  <a:pt x="4860" y="16971"/>
                </a:lnTo>
                <a:close/>
              </a:path>
              <a:path w="21600" h="21600" extrusionOk="0">
                <a:moveTo>
                  <a:pt x="7020" y="16971"/>
                </a:moveTo>
                <a:lnTo>
                  <a:pt x="7020" y="18514"/>
                </a:lnTo>
                <a:lnTo>
                  <a:pt x="9180" y="18514"/>
                </a:lnTo>
                <a:lnTo>
                  <a:pt x="9180" y="16971"/>
                </a:lnTo>
                <a:lnTo>
                  <a:pt x="7020" y="16971"/>
                </a:lnTo>
                <a:close/>
              </a:path>
              <a:path w="21600" h="21600" extrusionOk="0">
                <a:moveTo>
                  <a:pt x="9180" y="16971"/>
                </a:moveTo>
                <a:lnTo>
                  <a:pt x="9180" y="18514"/>
                </a:lnTo>
                <a:lnTo>
                  <a:pt x="11340" y="18514"/>
                </a:lnTo>
                <a:lnTo>
                  <a:pt x="11340" y="16971"/>
                </a:lnTo>
                <a:lnTo>
                  <a:pt x="9180" y="16971"/>
                </a:lnTo>
                <a:close/>
              </a:path>
              <a:path w="21600" h="21600" extrusionOk="0">
                <a:moveTo>
                  <a:pt x="11340" y="16971"/>
                </a:moveTo>
                <a:lnTo>
                  <a:pt x="11340" y="18514"/>
                </a:lnTo>
                <a:lnTo>
                  <a:pt x="13500" y="18514"/>
                </a:lnTo>
                <a:lnTo>
                  <a:pt x="13500" y="16971"/>
                </a:lnTo>
                <a:lnTo>
                  <a:pt x="11340" y="16971"/>
                </a:lnTo>
                <a:close/>
              </a:path>
              <a:path w="21600" h="21600" extrusionOk="0">
                <a:moveTo>
                  <a:pt x="13500" y="16971"/>
                </a:moveTo>
                <a:lnTo>
                  <a:pt x="13500" y="18514"/>
                </a:lnTo>
                <a:lnTo>
                  <a:pt x="15660" y="18514"/>
                </a:lnTo>
                <a:lnTo>
                  <a:pt x="15660" y="16971"/>
                </a:lnTo>
                <a:lnTo>
                  <a:pt x="13500" y="16971"/>
                </a:lnTo>
                <a:close/>
              </a:path>
              <a:path w="21600" h="21600" extrusionOk="0">
                <a:moveTo>
                  <a:pt x="15660" y="16971"/>
                </a:moveTo>
                <a:lnTo>
                  <a:pt x="15660" y="18514"/>
                </a:lnTo>
                <a:lnTo>
                  <a:pt x="17820" y="18514"/>
                </a:lnTo>
                <a:lnTo>
                  <a:pt x="17820" y="16971"/>
                </a:lnTo>
                <a:lnTo>
                  <a:pt x="15660" y="16971"/>
                </a:lnTo>
                <a:close/>
              </a:path>
              <a:path w="21600" h="21600" extrusionOk="0">
                <a:moveTo>
                  <a:pt x="17820" y="16971"/>
                </a:moveTo>
                <a:lnTo>
                  <a:pt x="17820" y="18514"/>
                </a:lnTo>
                <a:lnTo>
                  <a:pt x="19980" y="18514"/>
                </a:lnTo>
                <a:lnTo>
                  <a:pt x="19980" y="16971"/>
                </a:lnTo>
                <a:lnTo>
                  <a:pt x="17820" y="16971"/>
                </a:lnTo>
                <a:close/>
              </a:path>
              <a:path w="21600" h="21600" extrusionOk="0">
                <a:moveTo>
                  <a:pt x="1620" y="18514"/>
                </a:moveTo>
                <a:lnTo>
                  <a:pt x="1620" y="20057"/>
                </a:lnTo>
                <a:lnTo>
                  <a:pt x="3779" y="20057"/>
                </a:lnTo>
                <a:lnTo>
                  <a:pt x="3779" y="18514"/>
                </a:lnTo>
                <a:lnTo>
                  <a:pt x="1620" y="18514"/>
                </a:lnTo>
                <a:close/>
              </a:path>
              <a:path w="21600" h="21600" extrusionOk="0">
                <a:moveTo>
                  <a:pt x="3779" y="18514"/>
                </a:moveTo>
                <a:lnTo>
                  <a:pt x="3779" y="20057"/>
                </a:lnTo>
                <a:lnTo>
                  <a:pt x="5940" y="20057"/>
                </a:lnTo>
                <a:lnTo>
                  <a:pt x="5940" y="18514"/>
                </a:lnTo>
                <a:lnTo>
                  <a:pt x="3779" y="18514"/>
                </a:lnTo>
                <a:close/>
              </a:path>
              <a:path w="21600" h="21600" extrusionOk="0">
                <a:moveTo>
                  <a:pt x="5940" y="18514"/>
                </a:moveTo>
                <a:lnTo>
                  <a:pt x="5940" y="20057"/>
                </a:lnTo>
                <a:lnTo>
                  <a:pt x="8100" y="20057"/>
                </a:lnTo>
                <a:lnTo>
                  <a:pt x="8100" y="18514"/>
                </a:lnTo>
                <a:lnTo>
                  <a:pt x="5940" y="18514"/>
                </a:lnTo>
                <a:close/>
              </a:path>
              <a:path w="21600" h="21600" extrusionOk="0">
                <a:moveTo>
                  <a:pt x="8100" y="18514"/>
                </a:moveTo>
                <a:lnTo>
                  <a:pt x="8100" y="20057"/>
                </a:lnTo>
                <a:lnTo>
                  <a:pt x="10260" y="20057"/>
                </a:lnTo>
                <a:lnTo>
                  <a:pt x="10260" y="18514"/>
                </a:lnTo>
                <a:lnTo>
                  <a:pt x="8100" y="18514"/>
                </a:lnTo>
                <a:close/>
              </a:path>
              <a:path w="21600" h="21600" extrusionOk="0">
                <a:moveTo>
                  <a:pt x="10260" y="18514"/>
                </a:moveTo>
                <a:lnTo>
                  <a:pt x="10260" y="20057"/>
                </a:lnTo>
                <a:lnTo>
                  <a:pt x="12419" y="20057"/>
                </a:lnTo>
                <a:lnTo>
                  <a:pt x="12419" y="18514"/>
                </a:lnTo>
                <a:lnTo>
                  <a:pt x="10260" y="18514"/>
                </a:lnTo>
                <a:close/>
              </a:path>
              <a:path w="21600" h="21600" extrusionOk="0">
                <a:moveTo>
                  <a:pt x="12419" y="18514"/>
                </a:moveTo>
                <a:lnTo>
                  <a:pt x="12419" y="20057"/>
                </a:lnTo>
                <a:lnTo>
                  <a:pt x="14580" y="20057"/>
                </a:lnTo>
                <a:lnTo>
                  <a:pt x="14580" y="18514"/>
                </a:lnTo>
                <a:lnTo>
                  <a:pt x="12419" y="18514"/>
                </a:lnTo>
                <a:close/>
              </a:path>
              <a:path w="21600" h="21600" extrusionOk="0">
                <a:moveTo>
                  <a:pt x="14580" y="18514"/>
                </a:moveTo>
                <a:lnTo>
                  <a:pt x="14580" y="20057"/>
                </a:lnTo>
                <a:lnTo>
                  <a:pt x="16740" y="20057"/>
                </a:lnTo>
                <a:lnTo>
                  <a:pt x="16740" y="18514"/>
                </a:lnTo>
                <a:lnTo>
                  <a:pt x="14580" y="18514"/>
                </a:lnTo>
                <a:close/>
              </a:path>
              <a:path w="21600" h="21600" extrusionOk="0">
                <a:moveTo>
                  <a:pt x="16740" y="18514"/>
                </a:moveTo>
                <a:lnTo>
                  <a:pt x="16740" y="20057"/>
                </a:lnTo>
                <a:lnTo>
                  <a:pt x="18900" y="20057"/>
                </a:lnTo>
                <a:lnTo>
                  <a:pt x="18900" y="18514"/>
                </a:lnTo>
                <a:lnTo>
                  <a:pt x="16740" y="18514"/>
                </a:lnTo>
                <a:close/>
              </a:path>
              <a:path w="21600" h="21600" extrusionOk="0">
                <a:moveTo>
                  <a:pt x="18900" y="18514"/>
                </a:moveTo>
                <a:lnTo>
                  <a:pt x="18900" y="20057"/>
                </a:lnTo>
                <a:lnTo>
                  <a:pt x="21060" y="20057"/>
                </a:lnTo>
                <a:lnTo>
                  <a:pt x="21060" y="18514"/>
                </a:lnTo>
                <a:lnTo>
                  <a:pt x="18900" y="18514"/>
                </a:lnTo>
                <a:close/>
              </a:path>
              <a:path w="21600" h="21600" extrusionOk="0">
                <a:moveTo>
                  <a:pt x="540" y="20057"/>
                </a:moveTo>
                <a:lnTo>
                  <a:pt x="540" y="21600"/>
                </a:lnTo>
                <a:lnTo>
                  <a:pt x="2700" y="21600"/>
                </a:lnTo>
                <a:lnTo>
                  <a:pt x="2700" y="20057"/>
                </a:lnTo>
                <a:lnTo>
                  <a:pt x="540" y="20057"/>
                </a:lnTo>
                <a:close/>
              </a:path>
              <a:path w="21600" h="21600" extrusionOk="0">
                <a:moveTo>
                  <a:pt x="2700" y="20057"/>
                </a:moveTo>
                <a:lnTo>
                  <a:pt x="2700" y="21600"/>
                </a:lnTo>
                <a:lnTo>
                  <a:pt x="4860" y="21600"/>
                </a:lnTo>
                <a:lnTo>
                  <a:pt x="4860" y="20057"/>
                </a:lnTo>
                <a:lnTo>
                  <a:pt x="2700" y="20057"/>
                </a:lnTo>
                <a:close/>
              </a:path>
              <a:path w="21600" h="21600" extrusionOk="0">
                <a:moveTo>
                  <a:pt x="4860" y="20057"/>
                </a:moveTo>
                <a:lnTo>
                  <a:pt x="4860" y="21600"/>
                </a:lnTo>
                <a:lnTo>
                  <a:pt x="7020" y="21600"/>
                </a:lnTo>
                <a:lnTo>
                  <a:pt x="7020" y="20057"/>
                </a:lnTo>
                <a:lnTo>
                  <a:pt x="4860" y="20057"/>
                </a:lnTo>
                <a:close/>
              </a:path>
              <a:path w="21600" h="21600" extrusionOk="0">
                <a:moveTo>
                  <a:pt x="7020" y="20057"/>
                </a:moveTo>
                <a:lnTo>
                  <a:pt x="7020" y="21600"/>
                </a:lnTo>
                <a:lnTo>
                  <a:pt x="9180" y="21600"/>
                </a:lnTo>
                <a:lnTo>
                  <a:pt x="9180" y="20057"/>
                </a:lnTo>
                <a:lnTo>
                  <a:pt x="7020" y="20057"/>
                </a:lnTo>
                <a:close/>
              </a:path>
              <a:path w="21600" h="21600" extrusionOk="0">
                <a:moveTo>
                  <a:pt x="9180" y="20057"/>
                </a:moveTo>
                <a:lnTo>
                  <a:pt x="9180" y="21600"/>
                </a:lnTo>
                <a:lnTo>
                  <a:pt x="11340" y="21600"/>
                </a:lnTo>
                <a:lnTo>
                  <a:pt x="11340" y="20057"/>
                </a:lnTo>
                <a:lnTo>
                  <a:pt x="9180" y="20057"/>
                </a:lnTo>
                <a:close/>
              </a:path>
              <a:path w="21600" h="21600" extrusionOk="0">
                <a:moveTo>
                  <a:pt x="11340" y="20057"/>
                </a:moveTo>
                <a:lnTo>
                  <a:pt x="11340" y="21600"/>
                </a:lnTo>
                <a:lnTo>
                  <a:pt x="13500" y="21600"/>
                </a:lnTo>
                <a:lnTo>
                  <a:pt x="13500" y="20057"/>
                </a:lnTo>
                <a:lnTo>
                  <a:pt x="11340" y="20057"/>
                </a:lnTo>
                <a:close/>
              </a:path>
              <a:path w="21600" h="21600" extrusionOk="0">
                <a:moveTo>
                  <a:pt x="13500" y="20057"/>
                </a:moveTo>
                <a:lnTo>
                  <a:pt x="13500" y="21600"/>
                </a:lnTo>
                <a:lnTo>
                  <a:pt x="15660" y="21600"/>
                </a:lnTo>
                <a:lnTo>
                  <a:pt x="15660" y="20057"/>
                </a:lnTo>
                <a:lnTo>
                  <a:pt x="13500" y="20057"/>
                </a:lnTo>
                <a:close/>
              </a:path>
              <a:path w="21600" h="21600" extrusionOk="0">
                <a:moveTo>
                  <a:pt x="15660" y="20057"/>
                </a:moveTo>
                <a:lnTo>
                  <a:pt x="15660" y="21600"/>
                </a:lnTo>
                <a:lnTo>
                  <a:pt x="17820" y="21600"/>
                </a:lnTo>
                <a:lnTo>
                  <a:pt x="17820" y="20057"/>
                </a:lnTo>
                <a:lnTo>
                  <a:pt x="15660" y="20057"/>
                </a:lnTo>
                <a:close/>
              </a:path>
              <a:path w="21600" h="21600" extrusionOk="0">
                <a:moveTo>
                  <a:pt x="17820" y="20057"/>
                </a:moveTo>
                <a:lnTo>
                  <a:pt x="17820" y="21600"/>
                </a:lnTo>
                <a:lnTo>
                  <a:pt x="19980" y="21600"/>
                </a:lnTo>
                <a:lnTo>
                  <a:pt x="19980" y="20057"/>
                </a:lnTo>
                <a:lnTo>
                  <a:pt x="17820" y="20057"/>
                </a:lnTo>
                <a:close/>
              </a:path>
              <a:path w="21600" h="21600" extrusionOk="0">
                <a:moveTo>
                  <a:pt x="19980" y="4628"/>
                </a:moveTo>
                <a:lnTo>
                  <a:pt x="21060" y="4628"/>
                </a:lnTo>
                <a:lnTo>
                  <a:pt x="21060" y="6171"/>
                </a:lnTo>
                <a:lnTo>
                  <a:pt x="19980" y="6171"/>
                </a:lnTo>
                <a:lnTo>
                  <a:pt x="19980" y="4628"/>
                </a:lnTo>
                <a:close/>
              </a:path>
            </a:pathLst>
          </a:custGeom>
          <a:ln>
            <a:headEnd/>
            <a:tailEnd/>
          </a:ln>
        </p:spPr>
        <p:style>
          <a:lnRef idx="1">
            <a:schemeClr val="accent3"/>
          </a:lnRef>
          <a:fillRef idx="2">
            <a:schemeClr val="accent3"/>
          </a:fillRef>
          <a:effectRef idx="1">
            <a:schemeClr val="accent3"/>
          </a:effectRef>
          <a:fontRef idx="minor">
            <a:schemeClr val="dk1"/>
          </a:fontRef>
        </p:style>
        <p:txBody>
          <a:bodyPr/>
          <a:lstStyle/>
          <a:p>
            <a:pPr fontAlgn="auto">
              <a:spcBef>
                <a:spcPts val="0"/>
              </a:spcBef>
              <a:spcAft>
                <a:spcPts val="0"/>
              </a:spcAft>
              <a:defRPr/>
            </a:pPr>
            <a:endParaRPr lang="en-US"/>
          </a:p>
        </p:txBody>
      </p:sp>
      <p:sp>
        <p:nvSpPr>
          <p:cNvPr id="102403" name="WordArt 3"/>
          <p:cNvSpPr>
            <a:spLocks noChangeArrowheads="1" noChangeShapeType="1" noTextEdit="1"/>
          </p:cNvSpPr>
          <p:nvPr/>
        </p:nvSpPr>
        <p:spPr bwMode="auto">
          <a:xfrm>
            <a:off x="431801" y="1484313"/>
            <a:ext cx="2044700" cy="1928812"/>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a:tailEnd/>
                </a:ln>
                <a:solidFill>
                  <a:srgbClr val="000000"/>
                </a:solidFill>
                <a:latin typeface="Arial Black"/>
              </a:rPr>
              <a:t>Negative</a:t>
            </a:r>
          </a:p>
          <a:p>
            <a:pPr algn="ctr"/>
            <a:r>
              <a:rPr lang="en-US" sz="2400" kern="10">
                <a:ln w="9525">
                  <a:solidFill>
                    <a:srgbClr val="000000"/>
                  </a:solidFill>
                  <a:round/>
                  <a:headEnd/>
                  <a:tailEnd/>
                </a:ln>
                <a:solidFill>
                  <a:srgbClr val="000000"/>
                </a:solidFill>
                <a:latin typeface="Arial Black"/>
              </a:rPr>
              <a:t>Attitudes</a:t>
            </a:r>
          </a:p>
        </p:txBody>
      </p:sp>
      <p:sp>
        <p:nvSpPr>
          <p:cNvPr id="102404" name="WordArt 4"/>
          <p:cNvSpPr>
            <a:spLocks noChangeArrowheads="1" noChangeShapeType="1" noTextEdit="1"/>
          </p:cNvSpPr>
          <p:nvPr/>
        </p:nvSpPr>
        <p:spPr bwMode="auto">
          <a:xfrm>
            <a:off x="3119967" y="1628775"/>
            <a:ext cx="3441700" cy="1143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Inaccesible </a:t>
            </a:r>
          </a:p>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Environments</a:t>
            </a:r>
          </a:p>
        </p:txBody>
      </p:sp>
      <p:sp>
        <p:nvSpPr>
          <p:cNvPr id="102405" name="WordArt 5"/>
          <p:cNvSpPr>
            <a:spLocks noChangeArrowheads="1" noChangeShapeType="1" noTextEdit="1"/>
          </p:cNvSpPr>
          <p:nvPr/>
        </p:nvSpPr>
        <p:spPr bwMode="auto">
          <a:xfrm>
            <a:off x="431801" y="3213101"/>
            <a:ext cx="4229100"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solidFill>
                  <a:schemeClr val="accent2"/>
                </a:solidFill>
                <a:effectLst>
                  <a:outerShdw dist="53882" dir="2700000" algn="ctr" rotWithShape="0">
                    <a:srgbClr val="9999FF">
                      <a:alpha val="79999"/>
                    </a:srgbClr>
                  </a:outerShdw>
                </a:effectLst>
                <a:latin typeface="Impact"/>
              </a:rPr>
              <a:t>Inflexible Curriculum</a:t>
            </a:r>
          </a:p>
        </p:txBody>
      </p:sp>
      <p:sp>
        <p:nvSpPr>
          <p:cNvPr id="102406" name="WordArt 6" descr="Narrow vertical"/>
          <p:cNvSpPr>
            <a:spLocks noChangeArrowheads="1" noChangeShapeType="1" noTextEdit="1"/>
          </p:cNvSpPr>
          <p:nvPr/>
        </p:nvSpPr>
        <p:spPr bwMode="auto">
          <a:xfrm>
            <a:off x="719667" y="4652963"/>
            <a:ext cx="6731000" cy="1084262"/>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Lack of Role Models</a:t>
            </a:r>
          </a:p>
        </p:txBody>
      </p:sp>
      <p:sp>
        <p:nvSpPr>
          <p:cNvPr id="102407" name="WordArt 7"/>
          <p:cNvSpPr>
            <a:spLocks noChangeArrowheads="1" noChangeShapeType="1" noTextEdit="1"/>
          </p:cNvSpPr>
          <p:nvPr/>
        </p:nvSpPr>
        <p:spPr bwMode="auto">
          <a:xfrm>
            <a:off x="5422901" y="3644901"/>
            <a:ext cx="5829300" cy="87471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rPr>
              <a:t>Lack of Communication</a:t>
            </a:r>
          </a:p>
        </p:txBody>
      </p:sp>
      <p:sp>
        <p:nvSpPr>
          <p:cNvPr id="102408" name="WordArt 8"/>
          <p:cNvSpPr>
            <a:spLocks noChangeArrowheads="1" noChangeShapeType="1" noTextEdit="1"/>
          </p:cNvSpPr>
          <p:nvPr/>
        </p:nvSpPr>
        <p:spPr bwMode="auto">
          <a:xfrm>
            <a:off x="5422901" y="2924175"/>
            <a:ext cx="6057900" cy="647700"/>
          </a:xfrm>
          <a:prstGeom prst="rect">
            <a:avLst/>
          </a:prstGeom>
        </p:spPr>
        <p:txBody>
          <a:bodyPr wrap="none" fromWordArt="1">
            <a:prstTxWarp prst="textPlain">
              <a:avLst>
                <a:gd name="adj" fmla="val 50000"/>
              </a:avLst>
            </a:prstTxWarp>
          </a:bodyPr>
          <a:lstStyle/>
          <a:p>
            <a:pPr algn="ctr"/>
            <a:r>
              <a:rPr lang="en-US" sz="3600" kern="10" spc="720" dirty="0" smtClean="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Poor </a:t>
            </a:r>
            <a:r>
              <a:rPr lang="en-US" sz="3600" kern="10" spc="720" dirty="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Support</a:t>
            </a:r>
          </a:p>
        </p:txBody>
      </p:sp>
      <p:sp>
        <p:nvSpPr>
          <p:cNvPr id="102409" name="WordArt 9"/>
          <p:cNvSpPr>
            <a:spLocks noChangeArrowheads="1" noChangeShapeType="1" noTextEdit="1"/>
          </p:cNvSpPr>
          <p:nvPr/>
        </p:nvSpPr>
        <p:spPr bwMode="auto">
          <a:xfrm>
            <a:off x="8401051" y="1773239"/>
            <a:ext cx="2667000" cy="1546225"/>
          </a:xfrm>
          <a:prstGeom prst="rect">
            <a:avLst/>
          </a:prstGeom>
        </p:spPr>
        <p:txBody>
          <a:bodyPr spcFirstLastPara="1" wrap="none" fromWordArt="1">
            <a:prstTxWarp prst="textArchUp">
              <a:avLst>
                <a:gd name="adj" fmla="val 12025708"/>
              </a:avLst>
            </a:prstTxWarp>
          </a:bodyPr>
          <a:lstStyle/>
          <a:p>
            <a:pPr algn="ctr"/>
            <a:r>
              <a:rPr lang="en-US" sz="3600" kern="10">
                <a:ln w="9525">
                  <a:solidFill>
                    <a:srgbClr val="000000"/>
                  </a:solidFill>
                  <a:round/>
                  <a:headEnd/>
                  <a:tailEnd/>
                </a:ln>
                <a:solidFill>
                  <a:srgbClr val="000000"/>
                </a:solidFill>
                <a:latin typeface="Arial Black"/>
              </a:rPr>
              <a:t>Bullying</a:t>
            </a:r>
          </a:p>
        </p:txBody>
      </p:sp>
      <p:sp>
        <p:nvSpPr>
          <p:cNvPr id="102410" name="WordArt 10"/>
          <p:cNvSpPr>
            <a:spLocks noChangeArrowheads="1" noChangeShapeType="1" noTextEdit="1"/>
          </p:cNvSpPr>
          <p:nvPr/>
        </p:nvSpPr>
        <p:spPr bwMode="auto">
          <a:xfrm>
            <a:off x="7440085" y="6021388"/>
            <a:ext cx="4279900" cy="5715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chemeClr val="accent2"/>
                </a:solidFill>
                <a:effectLst>
                  <a:outerShdw dist="35921" dir="2700000" algn="ctr" rotWithShape="0">
                    <a:srgbClr val="C0C0C0">
                      <a:alpha val="79999"/>
                    </a:srgbClr>
                  </a:outerShdw>
                </a:effectLst>
                <a:latin typeface="Impact"/>
              </a:rPr>
              <a:t>Low Expectations</a:t>
            </a:r>
          </a:p>
        </p:txBody>
      </p:sp>
      <p:sp>
        <p:nvSpPr>
          <p:cNvPr id="102411" name="WordArt 11"/>
          <p:cNvSpPr>
            <a:spLocks noChangeArrowheads="1" noChangeShapeType="1" noTextEdit="1"/>
          </p:cNvSpPr>
          <p:nvPr/>
        </p:nvSpPr>
        <p:spPr bwMode="auto">
          <a:xfrm>
            <a:off x="527051" y="6021388"/>
            <a:ext cx="358140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Poor Teaching</a:t>
            </a:r>
          </a:p>
        </p:txBody>
      </p:sp>
      <p:sp>
        <p:nvSpPr>
          <p:cNvPr id="102412" name="WordArt 12" descr="Narrow vertical"/>
          <p:cNvSpPr>
            <a:spLocks noChangeArrowheads="1" noChangeShapeType="1" noTextEdit="1"/>
          </p:cNvSpPr>
          <p:nvPr/>
        </p:nvSpPr>
        <p:spPr bwMode="auto">
          <a:xfrm>
            <a:off x="7920567" y="4581526"/>
            <a:ext cx="3352800" cy="1084263"/>
          </a:xfrm>
          <a:prstGeom prst="rect">
            <a:avLst/>
          </a:prstGeom>
        </p:spPr>
        <p:txBody>
          <a:bodyPr wrap="none" fromWordArt="1">
            <a:prstTxWarp prst="textCurveUp">
              <a:avLst>
                <a:gd name="adj" fmla="val 40356"/>
              </a:avLst>
            </a:prstTxWarp>
          </a:bodyPr>
          <a:lstStyle/>
          <a:p>
            <a:pPr algn="ctr"/>
            <a:r>
              <a:rPr lang="en-US" sz="3600"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Ignorance</a:t>
            </a:r>
          </a:p>
        </p:txBody>
      </p:sp>
      <p:sp>
        <p:nvSpPr>
          <p:cNvPr id="33805" name="WordArt 13"/>
          <p:cNvSpPr>
            <a:spLocks noChangeArrowheads="1" noChangeShapeType="1" noTextEdit="1"/>
          </p:cNvSpPr>
          <p:nvPr/>
        </p:nvSpPr>
        <p:spPr bwMode="auto">
          <a:xfrm>
            <a:off x="285751" y="285751"/>
            <a:ext cx="11715749" cy="695325"/>
          </a:xfrm>
          <a:prstGeom prst="rect">
            <a:avLst/>
          </a:prstGeom>
        </p:spPr>
        <p:txBody>
          <a:bodyPr wrap="none" fromWordArt="1">
            <a:prstTxWarp prst="textPlain">
              <a:avLst>
                <a:gd name="adj" fmla="val 50000"/>
              </a:avLst>
            </a:prstTxWarp>
          </a:bodyPr>
          <a:lstStyle/>
          <a:p>
            <a:pPr algn="ctr"/>
            <a:r>
              <a:rPr lang="en-GB" sz="3200" kern="10">
                <a:ln w="19050">
                  <a:solidFill>
                    <a:srgbClr val="99CCFF"/>
                  </a:solidFill>
                  <a:round/>
                  <a:headEnd/>
                  <a:tailEnd/>
                </a:ln>
                <a:solidFill>
                  <a:srgbClr val="CCFF66"/>
                </a:solidFill>
                <a:effectLst>
                  <a:outerShdw dist="35921" dir="2700000" algn="ctr" rotWithShape="0">
                    <a:srgbClr val="990000"/>
                  </a:outerShdw>
                </a:effectLst>
                <a:latin typeface="Impact"/>
              </a:rPr>
              <a:t>In the Social Model It's the barriers that disable !</a:t>
            </a:r>
            <a:endParaRPr lang="en-US" sz="3200" kern="10">
              <a:ln w="19050">
                <a:solidFill>
                  <a:srgbClr val="99CCFF"/>
                </a:solidFill>
                <a:round/>
                <a:headEnd/>
                <a:tailEnd/>
              </a:ln>
              <a:solidFill>
                <a:srgbClr val="CCFF66"/>
              </a:solidFill>
              <a:effectLst>
                <a:outerShdw dist="35921" dir="2700000" algn="ctr" rotWithShape="0">
                  <a:srgbClr val="990000"/>
                </a:outerShdw>
              </a:effectLst>
              <a:latin typeface="Impact"/>
            </a:endParaRPr>
          </a:p>
        </p:txBody>
      </p:sp>
      <p:sp>
        <p:nvSpPr>
          <p:cNvPr id="102414" name="WordArt 14"/>
          <p:cNvSpPr>
            <a:spLocks noChangeArrowheads="1" noChangeShapeType="1" noTextEdit="1"/>
          </p:cNvSpPr>
          <p:nvPr/>
        </p:nvSpPr>
        <p:spPr bwMode="auto">
          <a:xfrm>
            <a:off x="5520267" y="5983288"/>
            <a:ext cx="1079500" cy="874712"/>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en-US" sz="3600" kern="10">
                <a:ln w="9525">
                  <a:round/>
                  <a:headEnd/>
                  <a:tailEnd/>
                </a:ln>
                <a:solidFill>
                  <a:srgbClr val="CCFF33"/>
                </a:solidFill>
                <a:latin typeface="Impact"/>
              </a:rPr>
              <a:t>Fear</a:t>
            </a:r>
          </a:p>
        </p:txBody>
      </p:sp>
      <p:sp>
        <p:nvSpPr>
          <p:cNvPr id="102415" name="WordArt 15"/>
          <p:cNvSpPr>
            <a:spLocks noChangeArrowheads="1" noChangeShapeType="1" noTextEdit="1"/>
          </p:cNvSpPr>
          <p:nvPr/>
        </p:nvSpPr>
        <p:spPr bwMode="auto">
          <a:xfrm>
            <a:off x="7344834" y="2205039"/>
            <a:ext cx="3314700" cy="630237"/>
          </a:xfrm>
          <a:prstGeom prst="rect">
            <a:avLst/>
          </a:prstGeom>
        </p:spPr>
        <p:txBody>
          <a:bodyPr wrap="none" fromWordArt="1">
            <a:prstTxWarp prst="textSlantUp">
              <a:avLst>
                <a:gd name="adj" fmla="val 32056"/>
              </a:avLst>
            </a:prstTxWarp>
          </a:bodyPr>
          <a:lstStyle/>
          <a:p>
            <a:pPr algn="ctr"/>
            <a:r>
              <a:rPr lang="en-US" sz="28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Use of Resources</a:t>
            </a:r>
          </a:p>
        </p:txBody>
      </p:sp>
      <p:pic>
        <p:nvPicPr>
          <p:cNvPr id="33808" name="Picture 1" descr="X:\My Documents\My Pictures\RRDE Logo\rrlogo.gif"/>
          <p:cNvPicPr>
            <a:picLocks noChangeAspect="1" noChangeArrowheads="1"/>
          </p:cNvPicPr>
          <p:nvPr/>
        </p:nvPicPr>
        <p:blipFill>
          <a:blip r:embed="rId2" cstate="print"/>
          <a:srcRect/>
          <a:stretch>
            <a:fillRect/>
          </a:stretch>
        </p:blipFill>
        <p:spPr bwMode="auto">
          <a:xfrm>
            <a:off x="190500" y="1143000"/>
            <a:ext cx="1509184" cy="642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 calcmode="lin" valueType="num">
                                      <p:cBhvr additive="base">
                                        <p:cTn id="7" dur="500" fill="hold"/>
                                        <p:tgtEl>
                                          <p:spTgt spid="102403"/>
                                        </p:tgtEl>
                                        <p:attrNameLst>
                                          <p:attrName>ppt_x</p:attrName>
                                        </p:attrNameLst>
                                      </p:cBhvr>
                                      <p:tavLst>
                                        <p:tav tm="0">
                                          <p:val>
                                            <p:strVal val="#ppt_x"/>
                                          </p:val>
                                        </p:tav>
                                        <p:tav tm="100000">
                                          <p:val>
                                            <p:strVal val="#ppt_x"/>
                                          </p:val>
                                        </p:tav>
                                      </p:tavLst>
                                    </p:anim>
                                    <p:anim calcmode="lin" valueType="num">
                                      <p:cBhvr additive="base">
                                        <p:cTn id="8" dur="500" fill="hold"/>
                                        <p:tgtEl>
                                          <p:spTgt spid="10240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02404"/>
                                        </p:tgtEl>
                                        <p:attrNameLst>
                                          <p:attrName>style.visibility</p:attrName>
                                        </p:attrNameLst>
                                      </p:cBhvr>
                                      <p:to>
                                        <p:strVal val="visible"/>
                                      </p:to>
                                    </p:set>
                                    <p:animEffect transition="in" filter="diamond(in)">
                                      <p:cBhvr>
                                        <p:cTn id="13" dur="2000"/>
                                        <p:tgtEl>
                                          <p:spTgt spid="102404"/>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102409"/>
                                        </p:tgtEl>
                                        <p:attrNameLst>
                                          <p:attrName>style.visibility</p:attrName>
                                        </p:attrNameLst>
                                      </p:cBhvr>
                                      <p:to>
                                        <p:strVal val="visible"/>
                                      </p:to>
                                    </p:set>
                                    <p:animEffect transition="in" filter="wedge">
                                      <p:cBhvr>
                                        <p:cTn id="18" dur="2000"/>
                                        <p:tgtEl>
                                          <p:spTgt spid="102409"/>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02415"/>
                                        </p:tgtEl>
                                        <p:attrNameLst>
                                          <p:attrName>style.visibility</p:attrName>
                                        </p:attrNameLst>
                                      </p:cBhvr>
                                      <p:to>
                                        <p:strVal val="visible"/>
                                      </p:to>
                                    </p:set>
                                    <p:animEffect transition="in" filter="box(in)">
                                      <p:cBhvr>
                                        <p:cTn id="23" dur="500"/>
                                        <p:tgtEl>
                                          <p:spTgt spid="10241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02405"/>
                                        </p:tgtEl>
                                        <p:attrNameLst>
                                          <p:attrName>style.visibility</p:attrName>
                                        </p:attrNameLst>
                                      </p:cBhvr>
                                      <p:to>
                                        <p:strVal val="visible"/>
                                      </p:to>
                                    </p:set>
                                    <p:animEffect transition="in" filter="diamond(in)">
                                      <p:cBhvr>
                                        <p:cTn id="28" dur="2000"/>
                                        <p:tgtEl>
                                          <p:spTgt spid="10240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2408"/>
                                        </p:tgtEl>
                                        <p:attrNameLst>
                                          <p:attrName>style.visibility</p:attrName>
                                        </p:attrNameLst>
                                      </p:cBhvr>
                                      <p:to>
                                        <p:strVal val="visible"/>
                                      </p:to>
                                    </p:set>
                                    <p:anim calcmode="lin" valueType="num">
                                      <p:cBhvr additive="base">
                                        <p:cTn id="33" dur="500" fill="hold"/>
                                        <p:tgtEl>
                                          <p:spTgt spid="102408"/>
                                        </p:tgtEl>
                                        <p:attrNameLst>
                                          <p:attrName>ppt_x</p:attrName>
                                        </p:attrNameLst>
                                      </p:cBhvr>
                                      <p:tavLst>
                                        <p:tav tm="0">
                                          <p:val>
                                            <p:strVal val="#ppt_x"/>
                                          </p:val>
                                        </p:tav>
                                        <p:tav tm="100000">
                                          <p:val>
                                            <p:strVal val="#ppt_x"/>
                                          </p:val>
                                        </p:tav>
                                      </p:tavLst>
                                    </p:anim>
                                    <p:anim calcmode="lin" valueType="num">
                                      <p:cBhvr additive="base">
                                        <p:cTn id="34" dur="500" fill="hold"/>
                                        <p:tgtEl>
                                          <p:spTgt spid="10240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102407"/>
                                        </p:tgtEl>
                                        <p:attrNameLst>
                                          <p:attrName>style.visibility</p:attrName>
                                        </p:attrNameLst>
                                      </p:cBhvr>
                                      <p:to>
                                        <p:strVal val="visible"/>
                                      </p:to>
                                    </p:set>
                                    <p:animEffect transition="in" filter="wedge">
                                      <p:cBhvr>
                                        <p:cTn id="39" dur="2000"/>
                                        <p:tgtEl>
                                          <p:spTgt spid="102407"/>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02406"/>
                                        </p:tgtEl>
                                        <p:attrNameLst>
                                          <p:attrName>style.visibility</p:attrName>
                                        </p:attrNameLst>
                                      </p:cBhvr>
                                      <p:to>
                                        <p:strVal val="visible"/>
                                      </p:to>
                                    </p:set>
                                    <p:animEffect transition="in" filter="checkerboard(across)">
                                      <p:cBhvr>
                                        <p:cTn id="44" dur="500"/>
                                        <p:tgtEl>
                                          <p:spTgt spid="102406"/>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02412"/>
                                        </p:tgtEl>
                                        <p:attrNameLst>
                                          <p:attrName>style.visibility</p:attrName>
                                        </p:attrNameLst>
                                      </p:cBhvr>
                                      <p:to>
                                        <p:strVal val="visible"/>
                                      </p:to>
                                    </p:set>
                                    <p:animEffect transition="in" filter="blinds(horizontal)">
                                      <p:cBhvr>
                                        <p:cTn id="49" dur="500"/>
                                        <p:tgtEl>
                                          <p:spTgt spid="10241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2411"/>
                                        </p:tgtEl>
                                        <p:attrNameLst>
                                          <p:attrName>style.visibility</p:attrName>
                                        </p:attrNameLst>
                                      </p:cBhvr>
                                      <p:to>
                                        <p:strVal val="visible"/>
                                      </p:to>
                                    </p:set>
                                    <p:anim calcmode="lin" valueType="num">
                                      <p:cBhvr additive="base">
                                        <p:cTn id="54" dur="500" fill="hold"/>
                                        <p:tgtEl>
                                          <p:spTgt spid="102411"/>
                                        </p:tgtEl>
                                        <p:attrNameLst>
                                          <p:attrName>ppt_x</p:attrName>
                                        </p:attrNameLst>
                                      </p:cBhvr>
                                      <p:tavLst>
                                        <p:tav tm="0">
                                          <p:val>
                                            <p:strVal val="#ppt_x"/>
                                          </p:val>
                                        </p:tav>
                                        <p:tav tm="100000">
                                          <p:val>
                                            <p:strVal val="#ppt_x"/>
                                          </p:val>
                                        </p:tav>
                                      </p:tavLst>
                                    </p:anim>
                                    <p:anim calcmode="lin" valueType="num">
                                      <p:cBhvr additive="base">
                                        <p:cTn id="55" dur="500" fill="hold"/>
                                        <p:tgtEl>
                                          <p:spTgt spid="10241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8" presetClass="entr" presetSubtype="16" fill="hold" grpId="0" nodeType="clickEffect">
                                  <p:stCondLst>
                                    <p:cond delay="0"/>
                                  </p:stCondLst>
                                  <p:childTnLst>
                                    <p:set>
                                      <p:cBhvr>
                                        <p:cTn id="59" dur="1" fill="hold">
                                          <p:stCondLst>
                                            <p:cond delay="0"/>
                                          </p:stCondLst>
                                        </p:cTn>
                                        <p:tgtEl>
                                          <p:spTgt spid="102414"/>
                                        </p:tgtEl>
                                        <p:attrNameLst>
                                          <p:attrName>style.visibility</p:attrName>
                                        </p:attrNameLst>
                                      </p:cBhvr>
                                      <p:to>
                                        <p:strVal val="visible"/>
                                      </p:to>
                                    </p:set>
                                    <p:animEffect transition="in" filter="diamond(in)">
                                      <p:cBhvr>
                                        <p:cTn id="60" dur="2000"/>
                                        <p:tgtEl>
                                          <p:spTgt spid="102414"/>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102410"/>
                                        </p:tgtEl>
                                        <p:attrNameLst>
                                          <p:attrName>style.visibility</p:attrName>
                                        </p:attrNameLst>
                                      </p:cBhvr>
                                      <p:to>
                                        <p:strVal val="visible"/>
                                      </p:to>
                                    </p:set>
                                    <p:animEffect transition="in" filter="checkerboard(across)">
                                      <p:cBhvr>
                                        <p:cTn id="65" dur="500"/>
                                        <p:tgtEl>
                                          <p:spTgt spid="102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animBg="1"/>
      <p:bldP spid="102404" grpId="0" animBg="1"/>
      <p:bldP spid="102405" grpId="0" animBg="1"/>
      <p:bldP spid="102406" grpId="0" animBg="1"/>
      <p:bldP spid="102407" grpId="0" animBg="1"/>
      <p:bldP spid="102408" grpId="0" animBg="1"/>
      <p:bldP spid="102409" grpId="0" animBg="1"/>
      <p:bldP spid="102410" grpId="0" animBg="1"/>
      <p:bldP spid="102411" grpId="0" animBg="1"/>
      <p:bldP spid="102412" grpId="0" animBg="1"/>
      <p:bldP spid="102414" grpId="0" animBg="1"/>
      <p:bldP spid="1024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0"/>
          <a:ext cx="10716335" cy="6027938"/>
        </p:xfrm>
        <a:graphic>
          <a:graphicData uri="http://schemas.openxmlformats.org/presentationml/2006/ole">
            <mc:AlternateContent xmlns:mc="http://schemas.openxmlformats.org/markup-compatibility/2006">
              <mc:Choice xmlns:v="urn:schemas-microsoft-com:vml" Requires="v">
                <p:oleObj spid="_x0000_s29703" name="Slide" r:id="rId3" imgW="3300860" imgH="2474981" progId="PowerPoint.Slide.8">
                  <p:embed/>
                </p:oleObj>
              </mc:Choice>
              <mc:Fallback>
                <p:oleObj name="Slide" r:id="rId3" imgW="3300860" imgH="2474981"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716335" cy="602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Picture 1" descr="X:\My Documents\My Pictures\RRDE Logo\rrlogo.gif"/>
          <p:cNvPicPr>
            <a:picLocks noChangeAspect="1" noChangeArrowheads="1"/>
          </p:cNvPicPr>
          <p:nvPr/>
        </p:nvPicPr>
        <p:blipFill>
          <a:blip r:embed="rId5" cstate="print"/>
          <a:srcRect/>
          <a:stretch>
            <a:fillRect/>
          </a:stretch>
        </p:blipFill>
        <p:spPr bwMode="auto">
          <a:xfrm>
            <a:off x="10682816" y="453593"/>
            <a:ext cx="1509184" cy="642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609600" y="0"/>
            <a:ext cx="10972800" cy="1417638"/>
          </a:xfrm>
        </p:spPr>
        <p:txBody>
          <a:bodyPr/>
          <a:lstStyle/>
          <a:p>
            <a:pPr eaLnBrk="1" hangingPunct="1"/>
            <a:r>
              <a:rPr lang="en-GB" sz="2800" b="1" dirty="0" smtClean="0">
                <a:solidFill>
                  <a:srgbClr val="002060"/>
                </a:solidFill>
                <a:latin typeface="Arial" charset="0"/>
              </a:rPr>
              <a:t>  Four key questions to help develop inclusive practice in lesson preparation.</a:t>
            </a:r>
          </a:p>
        </p:txBody>
      </p:sp>
      <p:sp>
        <p:nvSpPr>
          <p:cNvPr id="325635" name="Rectangle 3"/>
          <p:cNvSpPr>
            <a:spLocks noGrp="1" noChangeArrowheads="1"/>
          </p:cNvSpPr>
          <p:nvPr>
            <p:ph type="body" idx="1"/>
          </p:nvPr>
        </p:nvSpPr>
        <p:spPr>
          <a:xfrm>
            <a:off x="431800" y="1196976"/>
            <a:ext cx="11760200" cy="5661025"/>
          </a:xfrm>
        </p:spPr>
        <p:txBody>
          <a:bodyPr/>
          <a:lstStyle/>
          <a:p>
            <a:pPr eaLnBrk="1" hangingPunct="1">
              <a:lnSpc>
                <a:spcPct val="90000"/>
              </a:lnSpc>
            </a:pPr>
            <a:r>
              <a:rPr lang="en-GB" sz="2400" b="1" dirty="0" smtClean="0">
                <a:latin typeface="Arial" charset="0"/>
              </a:rPr>
              <a:t>1. As you are planning any lesson for pupils ask yourself what are the essential knowledge, skills or understanding you want all students to get from the lesson? </a:t>
            </a:r>
          </a:p>
          <a:p>
            <a:pPr eaLnBrk="1" hangingPunct="1">
              <a:lnSpc>
                <a:spcPct val="90000"/>
              </a:lnSpc>
            </a:pPr>
            <a:r>
              <a:rPr lang="en-GB" sz="2400" b="1" dirty="0" smtClean="0">
                <a:latin typeface="Arial" charset="0"/>
              </a:rPr>
              <a:t>2. How do my pupils learn best? Take account of learning styles. Most pupils can learn in visual, auditory or kinaesthetic ways, though most have a preference and it is good to know these.</a:t>
            </a:r>
          </a:p>
          <a:p>
            <a:pPr eaLnBrk="1" hangingPunct="1">
              <a:lnSpc>
                <a:spcPct val="90000"/>
              </a:lnSpc>
            </a:pPr>
            <a:r>
              <a:rPr lang="en-GB" sz="2400" b="1" dirty="0" smtClean="0">
                <a:latin typeface="Arial" charset="0"/>
              </a:rPr>
              <a:t>3. What modifications to the lesson plan would permit more pupils to learn more effectively in my classroom? All teachers are very used to modifying their lessons to enhance their pupils </a:t>
            </a:r>
            <a:r>
              <a:rPr lang="en-GB" sz="2400" b="1" dirty="0" smtClean="0">
                <a:latin typeface="Arial" charset="0"/>
              </a:rPr>
              <a:t>learning, </a:t>
            </a:r>
            <a:r>
              <a:rPr lang="en-GB" sz="2400" b="1" dirty="0">
                <a:latin typeface="Arial" charset="0"/>
              </a:rPr>
              <a:t>e</a:t>
            </a:r>
            <a:r>
              <a:rPr lang="en-GB" sz="2400" b="1" dirty="0" smtClean="0">
                <a:latin typeface="Arial" charset="0"/>
              </a:rPr>
              <a:t>.g</a:t>
            </a:r>
            <a:r>
              <a:rPr lang="en-GB" sz="2400" b="1" dirty="0" smtClean="0">
                <a:latin typeface="Arial" charset="0"/>
              </a:rPr>
              <a:t>. Scaffolding</a:t>
            </a:r>
          </a:p>
          <a:p>
            <a:pPr eaLnBrk="1" hangingPunct="1">
              <a:lnSpc>
                <a:spcPct val="90000"/>
              </a:lnSpc>
            </a:pPr>
            <a:r>
              <a:rPr lang="en-GB" sz="2400" b="1" dirty="0" smtClean="0">
                <a:latin typeface="Arial" charset="0"/>
              </a:rPr>
              <a:t>4. How will my pupils show what they have learned?  Ask the pupils to respond in ways they can handle. Assess pupils through their strengths not their weaknesses.</a:t>
            </a:r>
            <a:r>
              <a:rPr lang="en-GB" sz="2400" dirty="0" smtClean="0"/>
              <a:t> </a:t>
            </a:r>
          </a:p>
          <a:p>
            <a:pPr eaLnBrk="1" hangingPunct="1">
              <a:lnSpc>
                <a:spcPct val="90000"/>
              </a:lnSpc>
            </a:pPr>
            <a:r>
              <a:rPr lang="en-GB" sz="2400" dirty="0" smtClean="0"/>
              <a:t>Gary Bunch How to Book of Inclusion </a:t>
            </a:r>
          </a:p>
        </p:txBody>
      </p:sp>
      <p:pic>
        <p:nvPicPr>
          <p:cNvPr id="61444" name="Picture 1" descr="X:\My Documents\My Pictures\RRDE Logo\rrlogo.gif"/>
          <p:cNvPicPr>
            <a:picLocks noChangeAspect="1" noChangeArrowheads="1"/>
          </p:cNvPicPr>
          <p:nvPr/>
        </p:nvPicPr>
        <p:blipFill>
          <a:blip r:embed="rId3" cstate="print"/>
          <a:srcRect/>
          <a:stretch>
            <a:fillRect/>
          </a:stretch>
        </p:blipFill>
        <p:spPr bwMode="auto">
          <a:xfrm>
            <a:off x="10682816" y="400327"/>
            <a:ext cx="1509184" cy="642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5634"/>
                                        </p:tgtEl>
                                        <p:attrNameLst>
                                          <p:attrName>style.visibility</p:attrName>
                                        </p:attrNameLst>
                                      </p:cBhvr>
                                      <p:to>
                                        <p:strVal val="visible"/>
                                      </p:to>
                                    </p:set>
                                    <p:animEffect transition="in" filter="fade">
                                      <p:cBhvr>
                                        <p:cTn id="7" dur="2000"/>
                                        <p:tgtEl>
                                          <p:spTgt spid="3256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5635">
                                            <p:txEl>
                                              <p:pRg st="0" end="0"/>
                                            </p:txEl>
                                          </p:spTgt>
                                        </p:tgtEl>
                                        <p:attrNameLst>
                                          <p:attrName>style.visibility</p:attrName>
                                        </p:attrNameLst>
                                      </p:cBhvr>
                                      <p:to>
                                        <p:strVal val="visible"/>
                                      </p:to>
                                    </p:set>
                                    <p:animEffect transition="in" filter="fade">
                                      <p:cBhvr>
                                        <p:cTn id="12" dur="2000"/>
                                        <p:tgtEl>
                                          <p:spTgt spid="3256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5635">
                                            <p:txEl>
                                              <p:pRg st="1" end="1"/>
                                            </p:txEl>
                                          </p:spTgt>
                                        </p:tgtEl>
                                        <p:attrNameLst>
                                          <p:attrName>style.visibility</p:attrName>
                                        </p:attrNameLst>
                                      </p:cBhvr>
                                      <p:to>
                                        <p:strVal val="visible"/>
                                      </p:to>
                                    </p:set>
                                    <p:animEffect transition="in" filter="fade">
                                      <p:cBhvr>
                                        <p:cTn id="17" dur="2000"/>
                                        <p:tgtEl>
                                          <p:spTgt spid="3256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5635">
                                            <p:txEl>
                                              <p:pRg st="2" end="2"/>
                                            </p:txEl>
                                          </p:spTgt>
                                        </p:tgtEl>
                                        <p:attrNameLst>
                                          <p:attrName>style.visibility</p:attrName>
                                        </p:attrNameLst>
                                      </p:cBhvr>
                                      <p:to>
                                        <p:strVal val="visible"/>
                                      </p:to>
                                    </p:set>
                                    <p:animEffect transition="in" filter="fade">
                                      <p:cBhvr>
                                        <p:cTn id="22" dur="2000"/>
                                        <p:tgtEl>
                                          <p:spTgt spid="3256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5635">
                                            <p:txEl>
                                              <p:pRg st="3" end="3"/>
                                            </p:txEl>
                                          </p:spTgt>
                                        </p:tgtEl>
                                        <p:attrNameLst>
                                          <p:attrName>style.visibility</p:attrName>
                                        </p:attrNameLst>
                                      </p:cBhvr>
                                      <p:to>
                                        <p:strVal val="visible"/>
                                      </p:to>
                                    </p:set>
                                    <p:animEffect transition="in" filter="fade">
                                      <p:cBhvr>
                                        <p:cTn id="27" dur="2000"/>
                                        <p:tgtEl>
                                          <p:spTgt spid="32563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5635">
                                            <p:txEl>
                                              <p:pRg st="4" end="4"/>
                                            </p:txEl>
                                          </p:spTgt>
                                        </p:tgtEl>
                                        <p:attrNameLst>
                                          <p:attrName>style.visibility</p:attrName>
                                        </p:attrNameLst>
                                      </p:cBhvr>
                                      <p:to>
                                        <p:strVal val="visible"/>
                                      </p:to>
                                    </p:set>
                                    <p:animEffect transition="in" filter="fade">
                                      <p:cBhvr>
                                        <p:cTn id="32" dur="2000"/>
                                        <p:tgtEl>
                                          <p:spTgt spid="3256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4" grpId="0"/>
      <p:bldP spid="325635"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0" y="5335480"/>
            <a:ext cx="3024717" cy="784830"/>
          </a:xfrm>
          <a:prstGeom prst="rect">
            <a:avLst/>
          </a:prstGeom>
          <a:noFill/>
          <a:ln w="9525">
            <a:solidFill>
              <a:schemeClr val="tx1"/>
            </a:solidFill>
            <a:miter lim="800000"/>
            <a:headEnd/>
            <a:tailEnd/>
          </a:ln>
          <a:effectLst/>
        </p:spPr>
        <p:txBody>
          <a:bodyPr wrap="square">
            <a:spAutoFit/>
          </a:bodyPr>
          <a:lstStyle/>
          <a:p>
            <a:pPr>
              <a:spcBef>
                <a:spcPct val="50000"/>
              </a:spcBef>
            </a:pPr>
            <a:r>
              <a:rPr lang="en-GB" b="1" dirty="0" smtClean="0"/>
              <a:t>High Income Country</a:t>
            </a:r>
          </a:p>
          <a:p>
            <a:pPr>
              <a:spcBef>
                <a:spcPct val="50000"/>
              </a:spcBef>
            </a:pPr>
            <a:r>
              <a:rPr lang="en-GB" b="1" dirty="0" smtClean="0"/>
              <a:t>Reasonable Accommodations</a:t>
            </a:r>
            <a:endParaRPr lang="en-GB" b="1" dirty="0"/>
          </a:p>
        </p:txBody>
      </p:sp>
      <p:pic>
        <p:nvPicPr>
          <p:cNvPr id="20485" name="Picture 5" descr="Maths-5"/>
          <p:cNvPicPr>
            <a:picLocks noChangeAspect="1" noChangeArrowheads="1"/>
          </p:cNvPicPr>
          <p:nvPr/>
        </p:nvPicPr>
        <p:blipFill>
          <a:blip r:embed="rId3" cstate="print"/>
          <a:srcRect/>
          <a:stretch>
            <a:fillRect/>
          </a:stretch>
        </p:blipFill>
        <p:spPr bwMode="auto">
          <a:xfrm>
            <a:off x="1" y="1"/>
            <a:ext cx="3119967" cy="1330325"/>
          </a:xfrm>
          <a:prstGeom prst="rect">
            <a:avLst/>
          </a:prstGeom>
          <a:noFill/>
          <a:ln w="9525">
            <a:noFill/>
            <a:miter lim="800000"/>
            <a:headEnd/>
            <a:tailEnd/>
          </a:ln>
        </p:spPr>
      </p:pic>
      <p:pic>
        <p:nvPicPr>
          <p:cNvPr id="20486" name="Picture 6" descr="Maths-2"/>
          <p:cNvPicPr>
            <a:picLocks noChangeAspect="1" noChangeArrowheads="1"/>
          </p:cNvPicPr>
          <p:nvPr/>
        </p:nvPicPr>
        <p:blipFill>
          <a:blip r:embed="rId4" cstate="print"/>
          <a:srcRect/>
          <a:stretch>
            <a:fillRect/>
          </a:stretch>
        </p:blipFill>
        <p:spPr bwMode="auto">
          <a:xfrm>
            <a:off x="3119967" y="1"/>
            <a:ext cx="3073400" cy="1304925"/>
          </a:xfrm>
          <a:prstGeom prst="rect">
            <a:avLst/>
          </a:prstGeom>
          <a:noFill/>
          <a:ln w="9525">
            <a:noFill/>
            <a:miter lim="800000"/>
            <a:headEnd/>
            <a:tailEnd/>
          </a:ln>
        </p:spPr>
      </p:pic>
      <p:pic>
        <p:nvPicPr>
          <p:cNvPr id="20488" name="Picture 8"/>
          <p:cNvPicPr>
            <a:picLocks noChangeAspect="1" noChangeArrowheads="1"/>
          </p:cNvPicPr>
          <p:nvPr/>
        </p:nvPicPr>
        <p:blipFill>
          <a:blip r:embed="rId5" cstate="print"/>
          <a:srcRect/>
          <a:stretch>
            <a:fillRect/>
          </a:stretch>
        </p:blipFill>
        <p:spPr bwMode="auto">
          <a:xfrm>
            <a:off x="6191251" y="0"/>
            <a:ext cx="2688167" cy="1512888"/>
          </a:xfrm>
          <a:prstGeom prst="rect">
            <a:avLst/>
          </a:prstGeom>
          <a:noFill/>
        </p:spPr>
      </p:pic>
      <p:pic>
        <p:nvPicPr>
          <p:cNvPr id="20489" name="Picture 9" descr="Jamie in Circle"/>
          <p:cNvPicPr>
            <a:picLocks noChangeAspect="1" noChangeArrowheads="1"/>
          </p:cNvPicPr>
          <p:nvPr/>
        </p:nvPicPr>
        <p:blipFill>
          <a:blip r:embed="rId6" cstate="print"/>
          <a:srcRect/>
          <a:stretch>
            <a:fillRect/>
          </a:stretch>
        </p:blipFill>
        <p:spPr bwMode="auto">
          <a:xfrm>
            <a:off x="8603285" y="4217603"/>
            <a:ext cx="2233084" cy="2232025"/>
          </a:xfrm>
          <a:prstGeom prst="rect">
            <a:avLst/>
          </a:prstGeom>
          <a:noFill/>
        </p:spPr>
      </p:pic>
      <p:pic>
        <p:nvPicPr>
          <p:cNvPr id="20490" name="Picture 10" descr="Ben on Trim Trail"/>
          <p:cNvPicPr>
            <a:picLocks noChangeAspect="1" noChangeArrowheads="1"/>
          </p:cNvPicPr>
          <p:nvPr/>
        </p:nvPicPr>
        <p:blipFill>
          <a:blip r:embed="rId7" cstate="print"/>
          <a:srcRect/>
          <a:stretch>
            <a:fillRect/>
          </a:stretch>
        </p:blipFill>
        <p:spPr bwMode="auto">
          <a:xfrm>
            <a:off x="4879986" y="1332561"/>
            <a:ext cx="2783416" cy="1566862"/>
          </a:xfrm>
          <a:prstGeom prst="rect">
            <a:avLst/>
          </a:prstGeom>
          <a:noFill/>
        </p:spPr>
      </p:pic>
      <p:pic>
        <p:nvPicPr>
          <p:cNvPr id="20491" name="Picture 11" descr="Amy as buddywith Frankie"/>
          <p:cNvPicPr>
            <a:picLocks noChangeAspect="1" noChangeArrowheads="1"/>
          </p:cNvPicPr>
          <p:nvPr/>
        </p:nvPicPr>
        <p:blipFill>
          <a:blip r:embed="rId8" cstate="print"/>
          <a:srcRect/>
          <a:stretch>
            <a:fillRect/>
          </a:stretch>
        </p:blipFill>
        <p:spPr bwMode="auto">
          <a:xfrm>
            <a:off x="2069937" y="1268413"/>
            <a:ext cx="2783417" cy="1566862"/>
          </a:xfrm>
          <a:prstGeom prst="rect">
            <a:avLst/>
          </a:prstGeom>
          <a:noFill/>
        </p:spPr>
      </p:pic>
      <p:pic>
        <p:nvPicPr>
          <p:cNvPr id="20492" name="Picture 12" descr="May%20and%20Elennor%20Tablet%20PC"/>
          <p:cNvPicPr>
            <a:picLocks noChangeAspect="1" noChangeArrowheads="1"/>
          </p:cNvPicPr>
          <p:nvPr/>
        </p:nvPicPr>
        <p:blipFill>
          <a:blip r:embed="rId9" cstate="print"/>
          <a:srcRect/>
          <a:stretch>
            <a:fillRect/>
          </a:stretch>
        </p:blipFill>
        <p:spPr bwMode="auto">
          <a:xfrm>
            <a:off x="0" y="1341438"/>
            <a:ext cx="2041864" cy="2049391"/>
          </a:xfrm>
          <a:prstGeom prst="rect">
            <a:avLst/>
          </a:prstGeom>
          <a:noFill/>
          <a:ln w="9525">
            <a:noFill/>
            <a:miter lim="800000"/>
            <a:headEnd/>
            <a:tailEnd/>
          </a:ln>
        </p:spPr>
      </p:pic>
      <p:pic>
        <p:nvPicPr>
          <p:cNvPr id="20493" name="Picture 13" descr="Twins Etha &amp; callan"/>
          <p:cNvPicPr>
            <a:picLocks noChangeAspect="1" noChangeArrowheads="1"/>
          </p:cNvPicPr>
          <p:nvPr/>
        </p:nvPicPr>
        <p:blipFill>
          <a:blip r:embed="rId10" cstate="print"/>
          <a:srcRect/>
          <a:stretch>
            <a:fillRect/>
          </a:stretch>
        </p:blipFill>
        <p:spPr bwMode="auto">
          <a:xfrm>
            <a:off x="7636770" y="1332563"/>
            <a:ext cx="3140722" cy="1570788"/>
          </a:xfrm>
          <a:prstGeom prst="rect">
            <a:avLst/>
          </a:prstGeom>
          <a:noFill/>
        </p:spPr>
      </p:pic>
      <p:pic>
        <p:nvPicPr>
          <p:cNvPr id="20494" name="Picture 14" descr="Goostrey"/>
          <p:cNvPicPr>
            <a:picLocks noChangeAspect="1" noChangeArrowheads="1"/>
          </p:cNvPicPr>
          <p:nvPr/>
        </p:nvPicPr>
        <p:blipFill>
          <a:blip r:embed="rId11" cstate="print"/>
          <a:srcRect/>
          <a:stretch>
            <a:fillRect/>
          </a:stretch>
        </p:blipFill>
        <p:spPr bwMode="auto">
          <a:xfrm>
            <a:off x="8139304" y="2893504"/>
            <a:ext cx="3282215" cy="1385533"/>
          </a:xfrm>
          <a:prstGeom prst="rect">
            <a:avLst/>
          </a:prstGeom>
          <a:noFill/>
        </p:spPr>
      </p:pic>
      <p:graphicFrame>
        <p:nvGraphicFramePr>
          <p:cNvPr id="20495" name="Object 15"/>
          <p:cNvGraphicFramePr>
            <a:graphicFrameLocks noChangeAspect="1"/>
          </p:cNvGraphicFramePr>
          <p:nvPr/>
        </p:nvGraphicFramePr>
        <p:xfrm>
          <a:off x="8688918" y="1"/>
          <a:ext cx="2893463" cy="1411549"/>
        </p:xfrm>
        <a:graphic>
          <a:graphicData uri="http://schemas.openxmlformats.org/presentationml/2006/ole">
            <mc:AlternateContent xmlns:mc="http://schemas.openxmlformats.org/markup-compatibility/2006">
              <mc:Choice xmlns:v="urn:schemas-microsoft-com:vml" Requires="v">
                <p:oleObj spid="_x0000_s31751" name="Slide" r:id="rId12" imgW="4566054" imgH="3424428" progId="PowerPoint.Slide.8">
                  <p:embed/>
                </p:oleObj>
              </mc:Choice>
              <mc:Fallback>
                <p:oleObj name="Slide" r:id="rId12" imgW="4566054" imgH="3424428" progId="PowerPoint.Slide.8">
                  <p:embed/>
                  <p:pic>
                    <p:nvPicPr>
                      <p:cNvPr id="0" name="Picture 2"/>
                      <p:cNvPicPr>
                        <a:picLocks noChangeAspect="1" noChangeArrowheads="1"/>
                      </p:cNvPicPr>
                      <p:nvPr/>
                    </p:nvPicPr>
                    <p:blipFill>
                      <a:blip r:embed="rId13">
                        <a:extLst>
                          <a:ext uri="{28A0092B-C50C-407E-A947-70E740481C1C}">
                            <a14:useLocalDpi xmlns:a14="http://schemas.microsoft.com/office/drawing/2010/main" val="0"/>
                          </a:ext>
                        </a:extLst>
                      </a:blip>
                      <a:srcRect b="13268"/>
                      <a:stretch>
                        <a:fillRect/>
                      </a:stretch>
                    </p:blipFill>
                    <p:spPr bwMode="auto">
                      <a:xfrm>
                        <a:off x="8688918" y="1"/>
                        <a:ext cx="2893463" cy="141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496" name="Picture 16" descr="Emma Baker+ Liam, Jack Welsh"/>
          <p:cNvPicPr>
            <a:picLocks noChangeAspect="1" noChangeArrowheads="1"/>
          </p:cNvPicPr>
          <p:nvPr/>
        </p:nvPicPr>
        <p:blipFill>
          <a:blip r:embed="rId14" cstate="print">
            <a:lum contrast="6000"/>
          </a:blip>
          <a:srcRect/>
          <a:stretch>
            <a:fillRect/>
          </a:stretch>
        </p:blipFill>
        <p:spPr bwMode="auto">
          <a:xfrm>
            <a:off x="4636509" y="2807933"/>
            <a:ext cx="3543300" cy="1993900"/>
          </a:xfrm>
          <a:prstGeom prst="rect">
            <a:avLst/>
          </a:prstGeom>
          <a:noFill/>
          <a:ln w="9525">
            <a:solidFill>
              <a:schemeClr val="tx1"/>
            </a:solidFill>
            <a:miter lim="800000"/>
            <a:headEnd/>
            <a:tailEnd/>
          </a:ln>
        </p:spPr>
      </p:pic>
      <p:pic>
        <p:nvPicPr>
          <p:cNvPr id="20497" name="Picture 17" descr="Dean,Samar and class mopving about PE"/>
          <p:cNvPicPr>
            <a:picLocks noChangeAspect="1" noChangeArrowheads="1"/>
          </p:cNvPicPr>
          <p:nvPr/>
        </p:nvPicPr>
        <p:blipFill>
          <a:blip r:embed="rId15" cstate="print"/>
          <a:srcRect/>
          <a:stretch>
            <a:fillRect/>
          </a:stretch>
        </p:blipFill>
        <p:spPr bwMode="auto">
          <a:xfrm>
            <a:off x="0" y="3432253"/>
            <a:ext cx="3275860" cy="1843047"/>
          </a:xfrm>
          <a:prstGeom prst="rect">
            <a:avLst/>
          </a:prstGeom>
          <a:noFill/>
          <a:ln w="9525">
            <a:solidFill>
              <a:schemeClr val="tx1"/>
            </a:solidFill>
            <a:miter lim="800000"/>
            <a:headEnd/>
            <a:tailEnd/>
          </a:ln>
        </p:spPr>
      </p:pic>
      <p:pic>
        <p:nvPicPr>
          <p:cNvPr id="20498" name="Picture 18" descr="Mr%20Rafique%20and%20Boona%20demonstrating%20Yr%2011%20Science"/>
          <p:cNvPicPr>
            <a:picLocks noChangeAspect="1" noChangeArrowheads="1"/>
          </p:cNvPicPr>
          <p:nvPr/>
        </p:nvPicPr>
        <p:blipFill>
          <a:blip r:embed="rId16" cstate="print"/>
          <a:srcRect/>
          <a:stretch>
            <a:fillRect/>
          </a:stretch>
        </p:blipFill>
        <p:spPr bwMode="auto">
          <a:xfrm>
            <a:off x="6203459" y="4859987"/>
            <a:ext cx="2892033" cy="1620712"/>
          </a:xfrm>
          <a:prstGeom prst="rect">
            <a:avLst/>
          </a:prstGeom>
          <a:noFill/>
          <a:ln w="9525">
            <a:noFill/>
            <a:miter lim="800000"/>
            <a:headEnd/>
            <a:tailEnd/>
          </a:ln>
        </p:spPr>
      </p:pic>
      <p:pic>
        <p:nvPicPr>
          <p:cNvPr id="20499" name="Picture 19" descr="Group work Eng"/>
          <p:cNvPicPr>
            <a:picLocks noChangeAspect="1" noChangeArrowheads="1"/>
          </p:cNvPicPr>
          <p:nvPr/>
        </p:nvPicPr>
        <p:blipFill>
          <a:blip r:embed="rId17" cstate="print"/>
          <a:srcRect/>
          <a:stretch>
            <a:fillRect/>
          </a:stretch>
        </p:blipFill>
        <p:spPr bwMode="auto">
          <a:xfrm>
            <a:off x="2977926" y="4602117"/>
            <a:ext cx="3316344" cy="1866185"/>
          </a:xfrm>
          <a:prstGeom prst="rect">
            <a:avLst/>
          </a:prstGeom>
          <a:noFill/>
          <a:ln w="9525">
            <a:solidFill>
              <a:schemeClr val="tx1"/>
            </a:solidFill>
            <a:miter lim="800000"/>
            <a:headEnd/>
            <a:tailEnd/>
          </a:ln>
        </p:spPr>
      </p:pic>
      <p:pic>
        <p:nvPicPr>
          <p:cNvPr id="20500" name="Picture 20" descr="59"/>
          <p:cNvPicPr>
            <a:picLocks noChangeAspect="1" noChangeArrowheads="1"/>
          </p:cNvPicPr>
          <p:nvPr/>
        </p:nvPicPr>
        <p:blipFill>
          <a:blip r:embed="rId18" cstate="print"/>
          <a:srcRect/>
          <a:stretch>
            <a:fillRect/>
          </a:stretch>
        </p:blipFill>
        <p:spPr bwMode="auto">
          <a:xfrm>
            <a:off x="2052469" y="2808350"/>
            <a:ext cx="2690284" cy="15128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linds(horizontal)">
                                      <p:cBhvr>
                                        <p:cTn id="7" dur="500"/>
                                        <p:tgtEl>
                                          <p:spTgt spid="2048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488"/>
                                        </p:tgtEl>
                                        <p:attrNameLst>
                                          <p:attrName>style.visibility</p:attrName>
                                        </p:attrNameLst>
                                      </p:cBhvr>
                                      <p:to>
                                        <p:strVal val="visible"/>
                                      </p:to>
                                    </p:set>
                                    <p:animEffect transition="in" filter="blinds(horizontal)">
                                      <p:cBhvr>
                                        <p:cTn id="17" dur="500"/>
                                        <p:tgtEl>
                                          <p:spTgt spid="2048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495"/>
                                        </p:tgtEl>
                                        <p:attrNameLst>
                                          <p:attrName>style.visibility</p:attrName>
                                        </p:attrNameLst>
                                      </p:cBhvr>
                                      <p:to>
                                        <p:strVal val="visible"/>
                                      </p:to>
                                    </p:set>
                                    <p:animEffect transition="in" filter="blinds(horizontal)">
                                      <p:cBhvr>
                                        <p:cTn id="22" dur="500"/>
                                        <p:tgtEl>
                                          <p:spTgt spid="2049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0492"/>
                                        </p:tgtEl>
                                        <p:attrNameLst>
                                          <p:attrName>style.visibility</p:attrName>
                                        </p:attrNameLst>
                                      </p:cBhvr>
                                      <p:to>
                                        <p:strVal val="visible"/>
                                      </p:to>
                                    </p:set>
                                    <p:animEffect transition="in" filter="blinds(horizontal)">
                                      <p:cBhvr>
                                        <p:cTn id="27" dur="500"/>
                                        <p:tgtEl>
                                          <p:spTgt spid="2049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0491"/>
                                        </p:tgtEl>
                                        <p:attrNameLst>
                                          <p:attrName>style.visibility</p:attrName>
                                        </p:attrNameLst>
                                      </p:cBhvr>
                                      <p:to>
                                        <p:strVal val="visible"/>
                                      </p:to>
                                    </p:set>
                                    <p:animEffect transition="in" filter="blinds(horizontal)">
                                      <p:cBhvr>
                                        <p:cTn id="32" dur="500"/>
                                        <p:tgtEl>
                                          <p:spTgt spid="2049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0490"/>
                                        </p:tgtEl>
                                        <p:attrNameLst>
                                          <p:attrName>style.visibility</p:attrName>
                                        </p:attrNameLst>
                                      </p:cBhvr>
                                      <p:to>
                                        <p:strVal val="visible"/>
                                      </p:to>
                                    </p:set>
                                    <p:animEffect transition="in" filter="blinds(horizontal)">
                                      <p:cBhvr>
                                        <p:cTn id="37" dur="500"/>
                                        <p:tgtEl>
                                          <p:spTgt spid="2049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0493"/>
                                        </p:tgtEl>
                                        <p:attrNameLst>
                                          <p:attrName>style.visibility</p:attrName>
                                        </p:attrNameLst>
                                      </p:cBhvr>
                                      <p:to>
                                        <p:strVal val="visible"/>
                                      </p:to>
                                    </p:set>
                                    <p:animEffect transition="in" filter="blinds(horizontal)">
                                      <p:cBhvr>
                                        <p:cTn id="42" dur="500"/>
                                        <p:tgtEl>
                                          <p:spTgt spid="2049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0500"/>
                                        </p:tgtEl>
                                        <p:attrNameLst>
                                          <p:attrName>style.visibility</p:attrName>
                                        </p:attrNameLst>
                                      </p:cBhvr>
                                      <p:to>
                                        <p:strVal val="visible"/>
                                      </p:to>
                                    </p:set>
                                    <p:animEffect transition="in" filter="blinds(horizontal)">
                                      <p:cBhvr>
                                        <p:cTn id="47" dur="500"/>
                                        <p:tgtEl>
                                          <p:spTgt spid="2050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0496"/>
                                        </p:tgtEl>
                                        <p:attrNameLst>
                                          <p:attrName>style.visibility</p:attrName>
                                        </p:attrNameLst>
                                      </p:cBhvr>
                                      <p:to>
                                        <p:strVal val="visible"/>
                                      </p:to>
                                    </p:set>
                                    <p:animEffect transition="in" filter="blinds(horizontal)">
                                      <p:cBhvr>
                                        <p:cTn id="52" dur="500"/>
                                        <p:tgtEl>
                                          <p:spTgt spid="2049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20494"/>
                                        </p:tgtEl>
                                        <p:attrNameLst>
                                          <p:attrName>style.visibility</p:attrName>
                                        </p:attrNameLst>
                                      </p:cBhvr>
                                      <p:to>
                                        <p:strVal val="visible"/>
                                      </p:to>
                                    </p:set>
                                    <p:animEffect transition="in" filter="blinds(horizontal)">
                                      <p:cBhvr>
                                        <p:cTn id="57" dur="500"/>
                                        <p:tgtEl>
                                          <p:spTgt spid="20494"/>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20497"/>
                                        </p:tgtEl>
                                        <p:attrNameLst>
                                          <p:attrName>style.visibility</p:attrName>
                                        </p:attrNameLst>
                                      </p:cBhvr>
                                      <p:to>
                                        <p:strVal val="visible"/>
                                      </p:to>
                                    </p:set>
                                    <p:animEffect transition="in" filter="blinds(horizontal)">
                                      <p:cBhvr>
                                        <p:cTn id="62" dur="500"/>
                                        <p:tgtEl>
                                          <p:spTgt spid="20497"/>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20499"/>
                                        </p:tgtEl>
                                        <p:attrNameLst>
                                          <p:attrName>style.visibility</p:attrName>
                                        </p:attrNameLst>
                                      </p:cBhvr>
                                      <p:to>
                                        <p:strVal val="visible"/>
                                      </p:to>
                                    </p:set>
                                    <p:animEffect transition="in" filter="blinds(horizontal)">
                                      <p:cBhvr>
                                        <p:cTn id="67" dur="500"/>
                                        <p:tgtEl>
                                          <p:spTgt spid="20499"/>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20489"/>
                                        </p:tgtEl>
                                        <p:attrNameLst>
                                          <p:attrName>style.visibility</p:attrName>
                                        </p:attrNameLst>
                                      </p:cBhvr>
                                      <p:to>
                                        <p:strVal val="visible"/>
                                      </p:to>
                                    </p:set>
                                    <p:animEffect transition="in" filter="blinds(horizontal)">
                                      <p:cBhvr>
                                        <p:cTn id="72" dur="500"/>
                                        <p:tgtEl>
                                          <p:spTgt spid="20489"/>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20498"/>
                                        </p:tgtEl>
                                        <p:attrNameLst>
                                          <p:attrName>style.visibility</p:attrName>
                                        </p:attrNameLst>
                                      </p:cBhvr>
                                      <p:to>
                                        <p:strVal val="visible"/>
                                      </p:to>
                                    </p:set>
                                    <p:animEffect transition="in" filter="blinds(horizontal)">
                                      <p:cBhvr>
                                        <p:cTn id="77" dur="500"/>
                                        <p:tgtEl>
                                          <p:spTgt spid="20498"/>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0484"/>
                                        </p:tgtEl>
                                        <p:attrNameLst>
                                          <p:attrName>style.visibility</p:attrName>
                                        </p:attrNameLst>
                                      </p:cBhvr>
                                      <p:to>
                                        <p:strVal val="visible"/>
                                      </p:to>
                                    </p:set>
                                    <p:animEffect transition="in" filter="blinds(horizontal)">
                                      <p:cBhvr>
                                        <p:cTn id="82"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23553" name="Picture 1" descr="C:\Users\Richard\Pictures\Commonwealth last pictures\8  Bill Aron credit Inclusion.jpg"/>
          <p:cNvPicPr>
            <a:picLocks noChangeAspect="1" noChangeArrowheads="1"/>
          </p:cNvPicPr>
          <p:nvPr/>
        </p:nvPicPr>
        <p:blipFill>
          <a:blip r:embed="rId2" cstate="print"/>
          <a:srcRect/>
          <a:stretch>
            <a:fillRect/>
          </a:stretch>
        </p:blipFill>
        <p:spPr bwMode="auto">
          <a:xfrm>
            <a:off x="1970843" y="2139521"/>
            <a:ext cx="2095129" cy="2014547"/>
          </a:xfrm>
          <a:prstGeom prst="rect">
            <a:avLst/>
          </a:prstGeom>
          <a:noFill/>
        </p:spPr>
      </p:pic>
      <p:pic>
        <p:nvPicPr>
          <p:cNvPr id="23554" name="Picture 2" descr="C:\Users\Richard\Pictures\Commonwealth last pictures\11 hands up for inlusion.jpg"/>
          <p:cNvPicPr>
            <a:picLocks noChangeAspect="1" noChangeArrowheads="1"/>
          </p:cNvPicPr>
          <p:nvPr/>
        </p:nvPicPr>
        <p:blipFill>
          <a:blip r:embed="rId3" cstate="print"/>
          <a:srcRect/>
          <a:stretch>
            <a:fillRect/>
          </a:stretch>
        </p:blipFill>
        <p:spPr bwMode="auto">
          <a:xfrm>
            <a:off x="2672179" y="177494"/>
            <a:ext cx="3359222" cy="1962024"/>
          </a:xfrm>
          <a:prstGeom prst="rect">
            <a:avLst/>
          </a:prstGeom>
          <a:noFill/>
        </p:spPr>
      </p:pic>
      <p:pic>
        <p:nvPicPr>
          <p:cNvPr id="23555" name="Picture 3" descr="C:\Users\Richard\Pictures\Commonwealth last pictures\12 Alia.jpg"/>
          <p:cNvPicPr>
            <a:picLocks noChangeAspect="1" noChangeArrowheads="1"/>
          </p:cNvPicPr>
          <p:nvPr/>
        </p:nvPicPr>
        <p:blipFill>
          <a:blip r:embed="rId4" cstate="print"/>
          <a:srcRect/>
          <a:stretch>
            <a:fillRect/>
          </a:stretch>
        </p:blipFill>
        <p:spPr bwMode="auto">
          <a:xfrm>
            <a:off x="5948039" y="1"/>
            <a:ext cx="2626730" cy="2095130"/>
          </a:xfrm>
          <a:prstGeom prst="rect">
            <a:avLst/>
          </a:prstGeom>
          <a:noFill/>
        </p:spPr>
      </p:pic>
      <p:pic>
        <p:nvPicPr>
          <p:cNvPr id="23556" name="Picture 4" descr="C:\Users\Richard\Pictures\Commonwealth last pictures\21 Learning can be fun.jpg"/>
          <p:cNvPicPr>
            <a:picLocks noChangeAspect="1" noChangeArrowheads="1"/>
          </p:cNvPicPr>
          <p:nvPr/>
        </p:nvPicPr>
        <p:blipFill>
          <a:blip r:embed="rId5" cstate="print"/>
          <a:srcRect/>
          <a:stretch>
            <a:fillRect/>
          </a:stretch>
        </p:blipFill>
        <p:spPr bwMode="auto">
          <a:xfrm>
            <a:off x="8563265" y="-1"/>
            <a:ext cx="3191970" cy="2130641"/>
          </a:xfrm>
          <a:prstGeom prst="rect">
            <a:avLst/>
          </a:prstGeom>
          <a:noFill/>
        </p:spPr>
      </p:pic>
      <p:pic>
        <p:nvPicPr>
          <p:cNvPr id="23558" name="Picture 6" descr="C:\Users\Richard\Pictures\Commonwealth last pictures\32 Middle School Chintadripet f.jpg"/>
          <p:cNvPicPr>
            <a:picLocks noChangeAspect="1" noChangeArrowheads="1"/>
          </p:cNvPicPr>
          <p:nvPr/>
        </p:nvPicPr>
        <p:blipFill>
          <a:blip r:embed="rId6" cstate="print"/>
          <a:srcRect/>
          <a:stretch>
            <a:fillRect/>
          </a:stretch>
        </p:blipFill>
        <p:spPr bwMode="auto">
          <a:xfrm>
            <a:off x="0" y="142043"/>
            <a:ext cx="2733191" cy="2024109"/>
          </a:xfrm>
          <a:prstGeom prst="rect">
            <a:avLst/>
          </a:prstGeom>
          <a:noFill/>
        </p:spPr>
      </p:pic>
      <p:pic>
        <p:nvPicPr>
          <p:cNvPr id="23559" name="Picture 7" descr="C:\Users\Richard\Pictures\Commonwealth last pictures\33 Inclusive ECE_samoa2.jpg"/>
          <p:cNvPicPr>
            <a:picLocks noChangeAspect="1" noChangeArrowheads="1"/>
          </p:cNvPicPr>
          <p:nvPr/>
        </p:nvPicPr>
        <p:blipFill>
          <a:blip r:embed="rId7" cstate="print"/>
          <a:srcRect/>
          <a:stretch>
            <a:fillRect/>
          </a:stretch>
        </p:blipFill>
        <p:spPr bwMode="auto">
          <a:xfrm>
            <a:off x="8471244" y="5131293"/>
            <a:ext cx="2301102" cy="1726707"/>
          </a:xfrm>
          <a:prstGeom prst="rect">
            <a:avLst/>
          </a:prstGeom>
          <a:noFill/>
        </p:spPr>
      </p:pic>
      <p:pic>
        <p:nvPicPr>
          <p:cNvPr id="23560" name="Picture 8" descr="C:\Users\Richard\Pictures\Commonwealth last pictures\39 cbm_sign_languag_srilanka.jpg"/>
          <p:cNvPicPr>
            <a:picLocks noChangeAspect="1" noChangeArrowheads="1"/>
          </p:cNvPicPr>
          <p:nvPr/>
        </p:nvPicPr>
        <p:blipFill>
          <a:blip r:embed="rId8" cstate="print"/>
          <a:srcRect/>
          <a:stretch>
            <a:fillRect/>
          </a:stretch>
        </p:blipFill>
        <p:spPr bwMode="auto">
          <a:xfrm>
            <a:off x="-1" y="5042517"/>
            <a:ext cx="2720189" cy="1815483"/>
          </a:xfrm>
          <a:prstGeom prst="rect">
            <a:avLst/>
          </a:prstGeom>
          <a:noFill/>
        </p:spPr>
      </p:pic>
      <p:pic>
        <p:nvPicPr>
          <p:cNvPr id="23561" name="Picture 9" descr="C:\Users\Richard\Pictures\Commonwealth last pictures\40 South Asia LCD.jpg"/>
          <p:cNvPicPr>
            <a:picLocks noChangeAspect="1" noChangeArrowheads="1"/>
          </p:cNvPicPr>
          <p:nvPr/>
        </p:nvPicPr>
        <p:blipFill>
          <a:blip r:embed="rId9" cstate="print"/>
          <a:srcRect/>
          <a:stretch>
            <a:fillRect/>
          </a:stretch>
        </p:blipFill>
        <p:spPr bwMode="auto">
          <a:xfrm>
            <a:off x="3231472" y="5074296"/>
            <a:ext cx="2509047" cy="1783704"/>
          </a:xfrm>
          <a:prstGeom prst="rect">
            <a:avLst/>
          </a:prstGeom>
          <a:noFill/>
        </p:spPr>
      </p:pic>
      <p:pic>
        <p:nvPicPr>
          <p:cNvPr id="23562" name="Picture 10" descr="C:\Users\Richard\Pictures\Commonwealth last pictures\53 Inclusion Timore Liste.jpg"/>
          <p:cNvPicPr>
            <a:picLocks noChangeAspect="1" noChangeArrowheads="1"/>
          </p:cNvPicPr>
          <p:nvPr/>
        </p:nvPicPr>
        <p:blipFill>
          <a:blip r:embed="rId10" cstate="print"/>
          <a:srcRect/>
          <a:stretch>
            <a:fillRect/>
          </a:stretch>
        </p:blipFill>
        <p:spPr bwMode="auto">
          <a:xfrm>
            <a:off x="5805996" y="5125629"/>
            <a:ext cx="2601159" cy="1732371"/>
          </a:xfrm>
          <a:prstGeom prst="rect">
            <a:avLst/>
          </a:prstGeom>
          <a:noFill/>
        </p:spPr>
      </p:pic>
      <p:pic>
        <p:nvPicPr>
          <p:cNvPr id="23563" name="Picture 11" descr="C:\Users\Richard\Pictures\Commonwealth last pictures\54 MTAJU POSTERS 2008 Edited.bmp"/>
          <p:cNvPicPr>
            <a:picLocks noChangeAspect="1" noChangeArrowheads="1"/>
          </p:cNvPicPr>
          <p:nvPr/>
        </p:nvPicPr>
        <p:blipFill>
          <a:blip r:embed="rId11" cstate="print"/>
          <a:srcRect/>
          <a:stretch>
            <a:fillRect/>
          </a:stretch>
        </p:blipFill>
        <p:spPr bwMode="auto">
          <a:xfrm>
            <a:off x="7776839" y="2088366"/>
            <a:ext cx="4168619" cy="3016296"/>
          </a:xfrm>
          <a:prstGeom prst="rect">
            <a:avLst/>
          </a:prstGeom>
          <a:noFill/>
        </p:spPr>
      </p:pic>
      <p:sp>
        <p:nvSpPr>
          <p:cNvPr id="14" name="TextBox 13"/>
          <p:cNvSpPr txBox="1"/>
          <p:nvPr/>
        </p:nvSpPr>
        <p:spPr>
          <a:xfrm>
            <a:off x="3888419" y="4492102"/>
            <a:ext cx="3755255" cy="646331"/>
          </a:xfrm>
          <a:prstGeom prst="rect">
            <a:avLst/>
          </a:prstGeom>
          <a:noFill/>
        </p:spPr>
        <p:txBody>
          <a:bodyPr wrap="square" rtlCol="0">
            <a:spAutoFit/>
          </a:bodyPr>
          <a:lstStyle/>
          <a:p>
            <a:r>
              <a:rPr lang="en-GB" b="1" dirty="0" smtClean="0"/>
              <a:t>Reasonable Accommodation in Low    and Middle Income Countries (LMICs)</a:t>
            </a:r>
            <a:endParaRPr lang="en-GB" b="1" dirty="0"/>
          </a:p>
        </p:txBody>
      </p:sp>
      <p:pic>
        <p:nvPicPr>
          <p:cNvPr id="23564" name="Picture 12" descr="C:\Users\Richard\Pictures\Commonwealth last pictures\Zanzibar.jpg"/>
          <p:cNvPicPr>
            <a:picLocks noChangeAspect="1" noChangeArrowheads="1"/>
          </p:cNvPicPr>
          <p:nvPr/>
        </p:nvPicPr>
        <p:blipFill>
          <a:blip r:embed="rId12" cstate="print"/>
          <a:srcRect/>
          <a:stretch>
            <a:fillRect/>
          </a:stretch>
        </p:blipFill>
        <p:spPr bwMode="auto">
          <a:xfrm>
            <a:off x="4119240" y="2184219"/>
            <a:ext cx="3604334" cy="2404766"/>
          </a:xfrm>
          <a:prstGeom prst="rect">
            <a:avLst/>
          </a:prstGeom>
          <a:noFill/>
        </p:spPr>
      </p:pic>
      <p:pic>
        <p:nvPicPr>
          <p:cNvPr id="23565" name="Picture 13" descr="C:\Users\Richard\Pictures\Commonwealth last pictures\mr_kids_Vanuatu1.jpg"/>
          <p:cNvPicPr>
            <a:picLocks noChangeAspect="1" noChangeArrowheads="1"/>
          </p:cNvPicPr>
          <p:nvPr/>
        </p:nvPicPr>
        <p:blipFill>
          <a:blip r:embed="rId13" cstate="print"/>
          <a:srcRect/>
          <a:stretch>
            <a:fillRect/>
          </a:stretch>
        </p:blipFill>
        <p:spPr bwMode="auto">
          <a:xfrm>
            <a:off x="0" y="2212637"/>
            <a:ext cx="1908699" cy="2882136"/>
          </a:xfrm>
          <a:prstGeom prst="rect">
            <a:avLst/>
          </a:prstGeom>
          <a:noFill/>
        </p:spPr>
      </p:pic>
      <p:pic>
        <p:nvPicPr>
          <p:cNvPr id="18" name="Picture 1" descr="X:\My Documents\My Pictures\RRDE Logo\rrlogo.gif"/>
          <p:cNvPicPr>
            <a:picLocks noChangeAspect="1" noChangeArrowheads="1"/>
          </p:cNvPicPr>
          <p:nvPr/>
        </p:nvPicPr>
        <p:blipFill>
          <a:blip r:embed="rId14" cstate="print"/>
          <a:srcRect/>
          <a:stretch>
            <a:fillRect/>
          </a:stretch>
        </p:blipFill>
        <p:spPr bwMode="auto">
          <a:xfrm>
            <a:off x="2122433" y="4279291"/>
            <a:ext cx="1536700" cy="768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3553"/>
                                        </p:tgtEl>
                                        <p:attrNameLst>
                                          <p:attrName>style.visibility</p:attrName>
                                        </p:attrNameLst>
                                      </p:cBhvr>
                                      <p:to>
                                        <p:strVal val="visible"/>
                                      </p:to>
                                    </p:set>
                                    <p:animEffect transition="in" filter="diamond(in)">
                                      <p:cBhvr>
                                        <p:cTn id="7" dur="2000"/>
                                        <p:tgtEl>
                                          <p:spTgt spid="2355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3565"/>
                                        </p:tgtEl>
                                        <p:attrNameLst>
                                          <p:attrName>style.visibility</p:attrName>
                                        </p:attrNameLst>
                                      </p:cBhvr>
                                      <p:to>
                                        <p:strVal val="visible"/>
                                      </p:to>
                                    </p:set>
                                    <p:animEffect transition="in" filter="diamond(in)">
                                      <p:cBhvr>
                                        <p:cTn id="12" dur="2000"/>
                                        <p:tgtEl>
                                          <p:spTgt spid="2356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3554"/>
                                        </p:tgtEl>
                                        <p:attrNameLst>
                                          <p:attrName>style.visibility</p:attrName>
                                        </p:attrNameLst>
                                      </p:cBhvr>
                                      <p:to>
                                        <p:strVal val="visible"/>
                                      </p:to>
                                    </p:set>
                                    <p:animEffect transition="in" filter="diamond(in)">
                                      <p:cBhvr>
                                        <p:cTn id="17" dur="2000"/>
                                        <p:tgtEl>
                                          <p:spTgt spid="2355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3555"/>
                                        </p:tgtEl>
                                        <p:attrNameLst>
                                          <p:attrName>style.visibility</p:attrName>
                                        </p:attrNameLst>
                                      </p:cBhvr>
                                      <p:to>
                                        <p:strVal val="visible"/>
                                      </p:to>
                                    </p:set>
                                    <p:animEffect transition="in" filter="diamond(in)">
                                      <p:cBhvr>
                                        <p:cTn id="22" dur="2000"/>
                                        <p:tgtEl>
                                          <p:spTgt spid="2355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3556"/>
                                        </p:tgtEl>
                                        <p:attrNameLst>
                                          <p:attrName>style.visibility</p:attrName>
                                        </p:attrNameLst>
                                      </p:cBhvr>
                                      <p:to>
                                        <p:strVal val="visible"/>
                                      </p:to>
                                    </p:set>
                                    <p:animEffect transition="in" filter="diamond(in)">
                                      <p:cBhvr>
                                        <p:cTn id="27" dur="2000"/>
                                        <p:tgtEl>
                                          <p:spTgt spid="23556"/>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23558"/>
                                        </p:tgtEl>
                                        <p:attrNameLst>
                                          <p:attrName>style.visibility</p:attrName>
                                        </p:attrNameLst>
                                      </p:cBhvr>
                                      <p:to>
                                        <p:strVal val="visible"/>
                                      </p:to>
                                    </p:set>
                                    <p:animEffect transition="in" filter="diamond(in)">
                                      <p:cBhvr>
                                        <p:cTn id="32" dur="2000"/>
                                        <p:tgtEl>
                                          <p:spTgt spid="23558"/>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23563"/>
                                        </p:tgtEl>
                                        <p:attrNameLst>
                                          <p:attrName>style.visibility</p:attrName>
                                        </p:attrNameLst>
                                      </p:cBhvr>
                                      <p:to>
                                        <p:strVal val="visible"/>
                                      </p:to>
                                    </p:set>
                                    <p:animEffect transition="in" filter="diamond(in)">
                                      <p:cBhvr>
                                        <p:cTn id="37" dur="2000"/>
                                        <p:tgtEl>
                                          <p:spTgt spid="23563"/>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23560"/>
                                        </p:tgtEl>
                                        <p:attrNameLst>
                                          <p:attrName>style.visibility</p:attrName>
                                        </p:attrNameLst>
                                      </p:cBhvr>
                                      <p:to>
                                        <p:strVal val="visible"/>
                                      </p:to>
                                    </p:set>
                                    <p:animEffect transition="in" filter="diamond(in)">
                                      <p:cBhvr>
                                        <p:cTn id="42" dur="2000"/>
                                        <p:tgtEl>
                                          <p:spTgt spid="23560"/>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23561"/>
                                        </p:tgtEl>
                                        <p:attrNameLst>
                                          <p:attrName>style.visibility</p:attrName>
                                        </p:attrNameLst>
                                      </p:cBhvr>
                                      <p:to>
                                        <p:strVal val="visible"/>
                                      </p:to>
                                    </p:set>
                                    <p:animEffect transition="in" filter="diamond(in)">
                                      <p:cBhvr>
                                        <p:cTn id="47" dur="2000"/>
                                        <p:tgtEl>
                                          <p:spTgt spid="23561"/>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nodeType="clickEffect">
                                  <p:stCondLst>
                                    <p:cond delay="0"/>
                                  </p:stCondLst>
                                  <p:childTnLst>
                                    <p:set>
                                      <p:cBhvr>
                                        <p:cTn id="51" dur="1" fill="hold">
                                          <p:stCondLst>
                                            <p:cond delay="0"/>
                                          </p:stCondLst>
                                        </p:cTn>
                                        <p:tgtEl>
                                          <p:spTgt spid="23562"/>
                                        </p:tgtEl>
                                        <p:attrNameLst>
                                          <p:attrName>style.visibility</p:attrName>
                                        </p:attrNameLst>
                                      </p:cBhvr>
                                      <p:to>
                                        <p:strVal val="visible"/>
                                      </p:to>
                                    </p:set>
                                    <p:animEffect transition="in" filter="diamond(in)">
                                      <p:cBhvr>
                                        <p:cTn id="52" dur="2000"/>
                                        <p:tgtEl>
                                          <p:spTgt spid="23562"/>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nodeType="clickEffect">
                                  <p:stCondLst>
                                    <p:cond delay="0"/>
                                  </p:stCondLst>
                                  <p:childTnLst>
                                    <p:set>
                                      <p:cBhvr>
                                        <p:cTn id="56" dur="1" fill="hold">
                                          <p:stCondLst>
                                            <p:cond delay="0"/>
                                          </p:stCondLst>
                                        </p:cTn>
                                        <p:tgtEl>
                                          <p:spTgt spid="23559"/>
                                        </p:tgtEl>
                                        <p:attrNameLst>
                                          <p:attrName>style.visibility</p:attrName>
                                        </p:attrNameLst>
                                      </p:cBhvr>
                                      <p:to>
                                        <p:strVal val="visible"/>
                                      </p:to>
                                    </p:set>
                                    <p:animEffect transition="in" filter="diamond(in)">
                                      <p:cBhvr>
                                        <p:cTn id="57" dur="2000"/>
                                        <p:tgtEl>
                                          <p:spTgt spid="23559"/>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nodeType="clickEffect">
                                  <p:stCondLst>
                                    <p:cond delay="0"/>
                                  </p:stCondLst>
                                  <p:childTnLst>
                                    <p:set>
                                      <p:cBhvr>
                                        <p:cTn id="61" dur="1" fill="hold">
                                          <p:stCondLst>
                                            <p:cond delay="0"/>
                                          </p:stCondLst>
                                        </p:cTn>
                                        <p:tgtEl>
                                          <p:spTgt spid="23564"/>
                                        </p:tgtEl>
                                        <p:attrNameLst>
                                          <p:attrName>style.visibility</p:attrName>
                                        </p:attrNameLst>
                                      </p:cBhvr>
                                      <p:to>
                                        <p:strVal val="visible"/>
                                      </p:to>
                                    </p:set>
                                    <p:animEffect transition="in" filter="diamond(in)">
                                      <p:cBhvr>
                                        <p:cTn id="62" dur="2000"/>
                                        <p:tgtEl>
                                          <p:spTgt spid="23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7030"/>
          </a:xfrm>
        </p:spPr>
        <p:txBody>
          <a:bodyPr>
            <a:normAutofit fontScale="90000"/>
          </a:bodyPr>
          <a:lstStyle/>
          <a:p>
            <a:r>
              <a:rPr lang="en-GB" b="1" dirty="0" smtClean="0">
                <a:solidFill>
                  <a:srgbClr val="002060"/>
                </a:solidFill>
              </a:rPr>
              <a:t>Towards a Person Centred Approach</a:t>
            </a:r>
            <a:endParaRPr lang="en-US" b="1" dirty="0">
              <a:solidFill>
                <a:srgbClr val="002060"/>
              </a:solidFill>
            </a:endParaRPr>
          </a:p>
        </p:txBody>
      </p:sp>
      <p:sp>
        <p:nvSpPr>
          <p:cNvPr id="3" name="Content Placeholder 2"/>
          <p:cNvSpPr>
            <a:spLocks noGrp="1"/>
          </p:cNvSpPr>
          <p:nvPr>
            <p:ph idx="1"/>
          </p:nvPr>
        </p:nvSpPr>
        <p:spPr>
          <a:xfrm>
            <a:off x="609600" y="1214422"/>
            <a:ext cx="10972800" cy="5357850"/>
          </a:xfrm>
        </p:spPr>
        <p:txBody>
          <a:bodyPr>
            <a:normAutofit fontScale="85000" lnSpcReduction="20000"/>
          </a:bodyPr>
          <a:lstStyle/>
          <a:p>
            <a:pPr>
              <a:buNone/>
            </a:pPr>
            <a:r>
              <a:rPr lang="en-US" sz="4000" b="1" i="1" dirty="0" smtClean="0"/>
              <a:t>    </a:t>
            </a:r>
            <a:r>
              <a:rPr lang="en-US" sz="4000" b="1" i="1" dirty="0" smtClean="0"/>
              <a:t>‘</a:t>
            </a:r>
            <a:r>
              <a:rPr lang="en-US" sz="4000" b="1" i="1" dirty="0"/>
              <a:t>W</a:t>
            </a:r>
            <a:r>
              <a:rPr lang="en-US" sz="4000" b="1" i="1" dirty="0" smtClean="0"/>
              <a:t>hen </a:t>
            </a:r>
            <a:r>
              <a:rPr lang="en-US" sz="4000" b="1" i="1" dirty="0"/>
              <a:t>we attend very much to </a:t>
            </a:r>
            <a:r>
              <a:rPr lang="en-US" sz="4000" b="1" i="1" dirty="0" smtClean="0"/>
              <a:t>the </a:t>
            </a:r>
            <a:r>
              <a:rPr lang="en-US" sz="4000" b="1" i="1" dirty="0"/>
              <a:t>techniques for delivering curriculum, we need to keep remembering that teaching is first and foremost a matter of the development of human beings as moral actors, as citizens, as people who are going to live in, and need to make a difference to, </a:t>
            </a:r>
            <a:r>
              <a:rPr lang="en-US" sz="4000" b="1" i="1" dirty="0" smtClean="0"/>
              <a:t>a </a:t>
            </a:r>
            <a:r>
              <a:rPr lang="en-US" sz="4000" b="1" i="1" dirty="0"/>
              <a:t>diverse and </a:t>
            </a:r>
            <a:r>
              <a:rPr lang="en-US" sz="4000" b="1" i="1" dirty="0" smtClean="0"/>
              <a:t>complex </a:t>
            </a:r>
            <a:r>
              <a:rPr lang="en-US" sz="4000" b="1" i="1" dirty="0"/>
              <a:t>world. </a:t>
            </a:r>
            <a:r>
              <a:rPr lang="en-US" sz="4000" b="1" i="1" dirty="0" smtClean="0"/>
              <a:t>T</a:t>
            </a:r>
            <a:r>
              <a:rPr lang="en-US" sz="4000" b="1" i="1" dirty="0" smtClean="0"/>
              <a:t>hat </a:t>
            </a:r>
            <a:r>
              <a:rPr lang="en-US" sz="4000" b="1" i="1" dirty="0"/>
              <a:t>requires far more than simply the delivery of instruction as marked by test results</a:t>
            </a:r>
            <a:r>
              <a:rPr lang="en-US" sz="4000" b="1" i="1" dirty="0" smtClean="0"/>
              <a:t>.</a:t>
            </a:r>
          </a:p>
          <a:p>
            <a:pPr>
              <a:buNone/>
            </a:pPr>
            <a:r>
              <a:rPr lang="en-US" sz="4000" b="1" i="1" dirty="0" smtClean="0"/>
              <a:t> </a:t>
            </a:r>
            <a:r>
              <a:rPr lang="en-US" sz="4000" b="1" i="1" dirty="0"/>
              <a:t>It's a matter of the </a:t>
            </a:r>
            <a:r>
              <a:rPr lang="en-US" sz="4000" b="1" i="1" dirty="0" smtClean="0"/>
              <a:t>heart, </a:t>
            </a:r>
            <a:r>
              <a:rPr lang="en-US" sz="4000" b="1" i="1" dirty="0"/>
              <a:t>as marked by the kind of relationships and the sense of community that develops over time in a school.'</a:t>
            </a:r>
            <a:r>
              <a:rPr lang="en-US" sz="4000" b="1" dirty="0"/>
              <a:t> </a:t>
            </a:r>
            <a:endParaRPr lang="en-US" sz="4000" dirty="0"/>
          </a:p>
          <a:p>
            <a:pPr>
              <a:buNone/>
            </a:pPr>
            <a:r>
              <a:rPr lang="en-US" sz="4000" dirty="0" smtClean="0"/>
              <a:t>   (</a:t>
            </a:r>
            <a:r>
              <a:rPr lang="en-US" sz="4000" dirty="0"/>
              <a:t>John O'Brien).</a:t>
            </a:r>
          </a:p>
          <a:p>
            <a:pPr>
              <a:buNone/>
            </a:pPr>
            <a:r>
              <a:rPr lang="en-US" sz="4000" dirty="0"/>
              <a:t> </a:t>
            </a:r>
          </a:p>
          <a:p>
            <a:endParaRPr lang="en-US" dirty="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8414677" y="5178606"/>
            <a:ext cx="2179947" cy="9286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22" name="Object 2"/>
          <p:cNvGraphicFramePr>
            <a:graphicFrameLocks noChangeAspect="1"/>
          </p:cNvGraphicFramePr>
          <p:nvPr>
            <p:extLst>
              <p:ext uri="{D42A27DB-BD31-4B8C-83A1-F6EECF244321}">
                <p14:modId xmlns:p14="http://schemas.microsoft.com/office/powerpoint/2010/main" val="595429010"/>
              </p:ext>
            </p:extLst>
          </p:nvPr>
        </p:nvGraphicFramePr>
        <p:xfrm>
          <a:off x="299946" y="160892"/>
          <a:ext cx="10537793" cy="6596108"/>
        </p:xfrm>
        <a:graphic>
          <a:graphicData uri="http://schemas.openxmlformats.org/presentationml/2006/ole">
            <mc:AlternateContent xmlns:mc="http://schemas.openxmlformats.org/markup-compatibility/2006">
              <mc:Choice xmlns:v="urn:schemas-microsoft-com:vml" Requires="v">
                <p:oleObj spid="_x0000_s60424" name="Slide" r:id="rId3" imgW="3416711" imgH="2561879" progId="PowerPoint.Slide.8">
                  <p:embed/>
                </p:oleObj>
              </mc:Choice>
              <mc:Fallback>
                <p:oleObj name="Slide" r:id="rId3" imgW="3416711" imgH="2561879" progId="PowerPoint.Slide.8">
                  <p:embed/>
                  <p:pic>
                    <p:nvPicPr>
                      <p:cNvPr id="0" name="Picture 2"/>
                      <p:cNvPicPr>
                        <a:picLocks noChangeAspect="1" noChangeArrowheads="1"/>
                      </p:cNvPicPr>
                      <p:nvPr/>
                    </p:nvPicPr>
                    <p:blipFill>
                      <a:blip r:embed="rId4"/>
                      <a:srcRect/>
                      <a:stretch>
                        <a:fillRect/>
                      </a:stretch>
                    </p:blipFill>
                    <p:spPr bwMode="auto">
                      <a:xfrm>
                        <a:off x="299946" y="160892"/>
                        <a:ext cx="10537793" cy="659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Picture 1" descr="X:\My Documents\My Pictures\RRDE Logo\rrlogo.gif"/>
          <p:cNvPicPr>
            <a:picLocks noChangeAspect="1" noChangeArrowheads="1"/>
          </p:cNvPicPr>
          <p:nvPr/>
        </p:nvPicPr>
        <p:blipFill>
          <a:blip r:embed="rId5" cstate="print"/>
          <a:srcRect/>
          <a:stretch>
            <a:fillRect/>
          </a:stretch>
        </p:blipFill>
        <p:spPr bwMode="auto">
          <a:xfrm>
            <a:off x="10287261" y="511451"/>
            <a:ext cx="1904739" cy="928694"/>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LSAfrom Hell2"/>
          <p:cNvPicPr>
            <a:picLocks noChangeAspect="1" noChangeArrowheads="1"/>
          </p:cNvPicPr>
          <p:nvPr/>
        </p:nvPicPr>
        <p:blipFill>
          <a:blip r:embed="rId3" cstate="print"/>
          <a:srcRect/>
          <a:stretch>
            <a:fillRect/>
          </a:stretch>
        </p:blipFill>
        <p:spPr bwMode="auto">
          <a:xfrm>
            <a:off x="219829" y="692458"/>
            <a:ext cx="5581840" cy="5894773"/>
          </a:xfrm>
          <a:prstGeom prst="rect">
            <a:avLst/>
          </a:prstGeom>
          <a:noFill/>
          <a:ln w="9525">
            <a:noFill/>
            <a:miter lim="800000"/>
            <a:headEnd/>
            <a:tailEnd/>
          </a:ln>
        </p:spPr>
      </p:pic>
      <p:pic>
        <p:nvPicPr>
          <p:cNvPr id="59395" name="Picture 2" descr="LSAfrom Heaven"/>
          <p:cNvPicPr>
            <a:picLocks noChangeAspect="1" noChangeArrowheads="1"/>
          </p:cNvPicPr>
          <p:nvPr/>
        </p:nvPicPr>
        <p:blipFill>
          <a:blip r:embed="rId4" cstate="print"/>
          <a:srcRect/>
          <a:stretch>
            <a:fillRect/>
          </a:stretch>
        </p:blipFill>
        <p:spPr bwMode="auto">
          <a:xfrm>
            <a:off x="6064903" y="106532"/>
            <a:ext cx="4840575" cy="5843465"/>
          </a:xfrm>
          <a:prstGeom prst="rect">
            <a:avLst/>
          </a:prstGeom>
          <a:noFill/>
          <a:ln w="9525">
            <a:noFill/>
            <a:miter lim="800000"/>
            <a:headEnd/>
            <a:tailEnd/>
          </a:ln>
        </p:spPr>
      </p:pic>
      <p:pic>
        <p:nvPicPr>
          <p:cNvPr id="59396" name="Picture 1" descr="X:\My Documents\My Pictures\RRDE Logo\rrlogo.gif"/>
          <p:cNvPicPr>
            <a:picLocks noChangeAspect="1" noChangeArrowheads="1"/>
          </p:cNvPicPr>
          <p:nvPr/>
        </p:nvPicPr>
        <p:blipFill>
          <a:blip r:embed="rId5" cstate="print"/>
          <a:srcRect/>
          <a:stretch>
            <a:fillRect/>
          </a:stretch>
        </p:blipFill>
        <p:spPr bwMode="auto">
          <a:xfrm>
            <a:off x="239697" y="6284240"/>
            <a:ext cx="1301236" cy="573759"/>
          </a:xfrm>
          <a:prstGeom prst="rect">
            <a:avLst/>
          </a:prstGeom>
          <a:noFill/>
          <a:ln w="9525">
            <a:noFill/>
            <a:miter lim="800000"/>
            <a:headEnd/>
            <a:tailEnd/>
          </a:ln>
        </p:spPr>
      </p:pic>
      <p:sp>
        <p:nvSpPr>
          <p:cNvPr id="5" name="TextBox 4"/>
          <p:cNvSpPr txBox="1"/>
          <p:nvPr/>
        </p:nvSpPr>
        <p:spPr>
          <a:xfrm>
            <a:off x="1100832" y="221941"/>
            <a:ext cx="3701989" cy="523220"/>
          </a:xfrm>
          <a:prstGeom prst="rect">
            <a:avLst/>
          </a:prstGeom>
          <a:noFill/>
        </p:spPr>
        <p:txBody>
          <a:bodyPr wrap="square" rtlCol="0">
            <a:spAutoFit/>
          </a:bodyPr>
          <a:lstStyle/>
          <a:p>
            <a:r>
              <a:rPr lang="en-GB" sz="2800" dirty="0" smtClean="0">
                <a:solidFill>
                  <a:srgbClr val="002060"/>
                </a:solidFill>
              </a:rPr>
              <a:t>Getting Support Right</a:t>
            </a:r>
            <a:endParaRPr lang="en-GB" sz="28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linds(horizontal)">
                                      <p:cBhvr>
                                        <p:cTn id="7" dur="500"/>
                                        <p:tgtEl>
                                          <p:spTgt spid="5939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9395"/>
                                        </p:tgtEl>
                                        <p:attrNameLst>
                                          <p:attrName>style.visibility</p:attrName>
                                        </p:attrNameLst>
                                      </p:cBhvr>
                                      <p:to>
                                        <p:strVal val="visible"/>
                                      </p:to>
                                    </p:set>
                                    <p:animEffect transition="in" filter="blinds(horizontal)">
                                      <p:cBhvr>
                                        <p:cTn id="12"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2" y="142875"/>
            <a:ext cx="10153649" cy="642938"/>
          </a:xfrm>
        </p:spPr>
        <p:txBody>
          <a:bodyPr rtlCol="0">
            <a:normAutofit fontScale="90000"/>
          </a:bodyPr>
          <a:lstStyle/>
          <a:p>
            <a:pPr eaLnBrk="1" fontAlgn="auto" hangingPunct="1">
              <a:spcAft>
                <a:spcPts val="0"/>
              </a:spcAft>
              <a:defRPr/>
            </a:pPr>
            <a:r>
              <a:rPr lang="en-GB" b="1" dirty="0" smtClean="0">
                <a:solidFill>
                  <a:srgbClr val="002060"/>
                </a:solidFill>
              </a:rPr>
              <a:t>Disability and the Art of </a:t>
            </a:r>
            <a:r>
              <a:rPr lang="en-GB" b="1" dirty="0" err="1" smtClean="0">
                <a:solidFill>
                  <a:srgbClr val="002060"/>
                </a:solidFill>
              </a:rPr>
              <a:t>Frida</a:t>
            </a:r>
            <a:r>
              <a:rPr lang="en-GB" b="1" dirty="0" smtClean="0">
                <a:solidFill>
                  <a:srgbClr val="002060"/>
                </a:solidFill>
              </a:rPr>
              <a:t> Kahlo</a:t>
            </a:r>
          </a:p>
        </p:txBody>
      </p:sp>
      <p:pic>
        <p:nvPicPr>
          <p:cNvPr id="45061" name="Picture 6" descr="S:\Shared\Currculum Book\Art Pictures disability\Kahlo Tree of Hope Keep Firm 1946 .jpg"/>
          <p:cNvPicPr>
            <a:picLocks noChangeAspect="1" noChangeArrowheads="1"/>
          </p:cNvPicPr>
          <p:nvPr/>
        </p:nvPicPr>
        <p:blipFill>
          <a:blip r:embed="rId2" cstate="print"/>
          <a:srcRect t="10022" r="33936" b="25285"/>
          <a:stretch>
            <a:fillRect/>
          </a:stretch>
        </p:blipFill>
        <p:spPr bwMode="auto">
          <a:xfrm>
            <a:off x="3515374" y="849622"/>
            <a:ext cx="4320116" cy="4487862"/>
          </a:xfrm>
          <a:prstGeom prst="rect">
            <a:avLst/>
          </a:prstGeom>
          <a:noFill/>
          <a:ln w="9525">
            <a:noFill/>
            <a:miter lim="800000"/>
            <a:headEnd/>
            <a:tailEnd/>
          </a:ln>
        </p:spPr>
      </p:pic>
      <p:sp>
        <p:nvSpPr>
          <p:cNvPr id="45062" name="TextBox 9"/>
          <p:cNvSpPr txBox="1">
            <a:spLocks noChangeArrowheads="1"/>
          </p:cNvSpPr>
          <p:nvPr/>
        </p:nvSpPr>
        <p:spPr bwMode="auto">
          <a:xfrm>
            <a:off x="190500" y="4837498"/>
            <a:ext cx="3048000" cy="923330"/>
          </a:xfrm>
          <a:prstGeom prst="rect">
            <a:avLst/>
          </a:prstGeom>
          <a:noFill/>
          <a:ln w="9525">
            <a:noFill/>
            <a:miter lim="800000"/>
            <a:headEnd/>
            <a:tailEnd/>
          </a:ln>
        </p:spPr>
        <p:txBody>
          <a:bodyPr>
            <a:spAutoFit/>
          </a:bodyPr>
          <a:lstStyle/>
          <a:p>
            <a:r>
              <a:rPr lang="en-GB" dirty="0" smtClean="0">
                <a:latin typeface="Calibri" pitchFamily="34" charset="0"/>
              </a:rPr>
              <a:t>Frida had polio as a </a:t>
            </a:r>
            <a:r>
              <a:rPr lang="en-GB" dirty="0" smtClean="0">
                <a:latin typeface="Calibri" pitchFamily="34" charset="0"/>
              </a:rPr>
              <a:t>child. At 18 years, a crash </a:t>
            </a:r>
            <a:r>
              <a:rPr lang="en-GB" dirty="0" smtClean="0">
                <a:latin typeface="Calibri" pitchFamily="34" charset="0"/>
              </a:rPr>
              <a:t>left her with spinal and pelvic impairments</a:t>
            </a:r>
            <a:endParaRPr lang="en-GB" dirty="0">
              <a:latin typeface="Calibri" pitchFamily="34" charset="0"/>
            </a:endParaRPr>
          </a:p>
        </p:txBody>
      </p:sp>
      <p:sp>
        <p:nvSpPr>
          <p:cNvPr id="45063" name="TextBox 11"/>
          <p:cNvSpPr txBox="1">
            <a:spLocks noChangeArrowheads="1"/>
          </p:cNvSpPr>
          <p:nvPr/>
        </p:nvSpPr>
        <p:spPr bwMode="auto">
          <a:xfrm>
            <a:off x="3524251" y="5337484"/>
            <a:ext cx="4095749" cy="369887"/>
          </a:xfrm>
          <a:prstGeom prst="rect">
            <a:avLst/>
          </a:prstGeom>
          <a:noFill/>
          <a:ln w="9525">
            <a:noFill/>
            <a:miter lim="800000"/>
            <a:headEnd/>
            <a:tailEnd/>
          </a:ln>
        </p:spPr>
        <p:txBody>
          <a:bodyPr>
            <a:spAutoFit/>
          </a:bodyPr>
          <a:lstStyle/>
          <a:p>
            <a:r>
              <a:rPr lang="en-GB" dirty="0">
                <a:latin typeface="Calibri" pitchFamily="34" charset="0"/>
              </a:rPr>
              <a:t>Tree of Hope Keep Firm 1946</a:t>
            </a:r>
          </a:p>
        </p:txBody>
      </p:sp>
      <p:pic>
        <p:nvPicPr>
          <p:cNvPr id="45066" name="Picture 1" descr="X:\My Documents\My Pictures\RRDE Logo\rrlogo.gif"/>
          <p:cNvPicPr>
            <a:picLocks noChangeAspect="1" noChangeArrowheads="1"/>
          </p:cNvPicPr>
          <p:nvPr/>
        </p:nvPicPr>
        <p:blipFill>
          <a:blip r:embed="rId3" cstate="print"/>
          <a:srcRect/>
          <a:stretch>
            <a:fillRect/>
          </a:stretch>
        </p:blipFill>
        <p:spPr bwMode="auto">
          <a:xfrm>
            <a:off x="190501" y="214313"/>
            <a:ext cx="1166284" cy="514350"/>
          </a:xfrm>
          <a:prstGeom prst="rect">
            <a:avLst/>
          </a:prstGeom>
          <a:noFill/>
          <a:ln w="9525">
            <a:noFill/>
            <a:miter lim="800000"/>
            <a:headEnd/>
            <a:tailEnd/>
          </a:ln>
        </p:spPr>
      </p:pic>
      <p:pic>
        <p:nvPicPr>
          <p:cNvPr id="11" name="Picture 2" descr="Hannah's final piece0001"/>
          <p:cNvPicPr>
            <a:picLocks noChangeAspect="1" noChangeArrowheads="1"/>
          </p:cNvPicPr>
          <p:nvPr/>
        </p:nvPicPr>
        <p:blipFill>
          <a:blip r:embed="rId4" cstate="print"/>
          <a:srcRect/>
          <a:stretch>
            <a:fillRect/>
          </a:stretch>
        </p:blipFill>
        <p:spPr bwMode="auto">
          <a:xfrm>
            <a:off x="7823331" y="902803"/>
            <a:ext cx="4368669" cy="4237087"/>
          </a:xfrm>
          <a:prstGeom prst="rect">
            <a:avLst/>
          </a:prstGeom>
          <a:noFill/>
          <a:ln w="9525">
            <a:noFill/>
            <a:miter lim="800000"/>
            <a:headEnd/>
            <a:tailEnd/>
          </a:ln>
        </p:spPr>
      </p:pic>
      <p:sp>
        <p:nvSpPr>
          <p:cNvPr id="13" name="TextBox 12"/>
          <p:cNvSpPr txBox="1"/>
          <p:nvPr/>
        </p:nvSpPr>
        <p:spPr>
          <a:xfrm>
            <a:off x="7661107" y="5165086"/>
            <a:ext cx="3205162" cy="646331"/>
          </a:xfrm>
          <a:prstGeom prst="rect">
            <a:avLst/>
          </a:prstGeom>
          <a:noFill/>
        </p:spPr>
        <p:txBody>
          <a:bodyPr wrap="square" rtlCol="0">
            <a:spAutoFit/>
          </a:bodyPr>
          <a:lstStyle/>
          <a:p>
            <a:r>
              <a:rPr lang="en-GB" b="1" dirty="0" smtClean="0">
                <a:solidFill>
                  <a:srgbClr val="FF0000"/>
                </a:solidFill>
                <a:latin typeface="Calibri" pitchFamily="34" charset="0"/>
              </a:rPr>
              <a:t>A disabled student draws inspiration from </a:t>
            </a:r>
            <a:r>
              <a:rPr lang="en-GB" b="1" dirty="0" err="1" smtClean="0">
                <a:solidFill>
                  <a:srgbClr val="FF0000"/>
                </a:solidFill>
                <a:latin typeface="Calibri" pitchFamily="34" charset="0"/>
              </a:rPr>
              <a:t>Frida</a:t>
            </a:r>
            <a:r>
              <a:rPr lang="en-GB" b="1" dirty="0" smtClean="0">
                <a:solidFill>
                  <a:srgbClr val="FF0000"/>
                </a:solidFill>
                <a:latin typeface="Calibri" pitchFamily="34" charset="0"/>
              </a:rPr>
              <a:t> Kahlo</a:t>
            </a:r>
            <a:endParaRPr lang="en-GB" b="1" dirty="0">
              <a:solidFill>
                <a:srgbClr val="FF0000"/>
              </a:solidFill>
              <a:latin typeface="Calibri" pitchFamily="34" charset="0"/>
            </a:endParaRPr>
          </a:p>
        </p:txBody>
      </p:sp>
      <p:pic>
        <p:nvPicPr>
          <p:cNvPr id="12" name="Content Placeholder 11" descr="c9d4b7db8414c0ce1e9496ba8eb88b83.jpg"/>
          <p:cNvPicPr>
            <a:picLocks noGrp="1" noChangeAspect="1"/>
          </p:cNvPicPr>
          <p:nvPr>
            <p:ph idx="1"/>
          </p:nvPr>
        </p:nvPicPr>
        <p:blipFill>
          <a:blip r:embed="rId5" cstate="print"/>
          <a:stretch>
            <a:fillRect/>
          </a:stretch>
        </p:blipFill>
        <p:spPr>
          <a:xfrm>
            <a:off x="475502" y="982247"/>
            <a:ext cx="2454129" cy="3710179"/>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rgbClr val="002060"/>
                </a:solidFill>
              </a:rPr>
              <a:t>Paradigm Shift at Core of UN Convention on the Rights of Persons with </a:t>
            </a:r>
            <a:r>
              <a:rPr lang="en-GB" b="1" dirty="0" smtClean="0">
                <a:solidFill>
                  <a:srgbClr val="002060"/>
                </a:solidFill>
              </a:rPr>
              <a:t>Disabilities (</a:t>
            </a:r>
            <a:r>
              <a:rPr lang="en-GB" b="1" dirty="0" smtClean="0">
                <a:solidFill>
                  <a:srgbClr val="002060"/>
                </a:solidFill>
              </a:rPr>
              <a:t>UNCRPD)</a:t>
            </a:r>
            <a:endParaRPr lang="en-GB" b="1" dirty="0">
              <a:solidFill>
                <a:srgbClr val="002060"/>
              </a:solidFill>
            </a:endParaRPr>
          </a:p>
        </p:txBody>
      </p:sp>
      <p:sp>
        <p:nvSpPr>
          <p:cNvPr id="3" name="Content Placeholder 2"/>
          <p:cNvSpPr>
            <a:spLocks noGrp="1"/>
          </p:cNvSpPr>
          <p:nvPr>
            <p:ph idx="1"/>
          </p:nvPr>
        </p:nvSpPr>
        <p:spPr>
          <a:xfrm>
            <a:off x="653989" y="1673424"/>
            <a:ext cx="10972800" cy="5184576"/>
          </a:xfrm>
        </p:spPr>
        <p:txBody>
          <a:bodyPr>
            <a:normAutofit/>
          </a:bodyPr>
          <a:lstStyle/>
          <a:p>
            <a:r>
              <a:rPr lang="en-GB" b="1" dirty="0"/>
              <a:t>“</a:t>
            </a:r>
            <a:r>
              <a:rPr lang="en-GB" dirty="0"/>
              <a:t>The Convention follows decades of work by the United Nations to change attitudes and approaches to persons with disabilities. </a:t>
            </a:r>
            <a:endParaRPr lang="en-GB" dirty="0" smtClean="0"/>
          </a:p>
          <a:p>
            <a:r>
              <a:rPr lang="en-GB" dirty="0" smtClean="0"/>
              <a:t>It </a:t>
            </a:r>
            <a:r>
              <a:rPr lang="en-GB" dirty="0"/>
              <a:t>takes to a new height the movement from viewing persons with disabilities as </a:t>
            </a:r>
            <a:r>
              <a:rPr lang="en-GB" b="1" dirty="0">
                <a:solidFill>
                  <a:srgbClr val="FF0000"/>
                </a:solidFill>
              </a:rPr>
              <a:t>"objects" </a:t>
            </a:r>
            <a:r>
              <a:rPr lang="en-GB" dirty="0"/>
              <a:t> of charity, medical treatment and social protection towards viewing persons with disabilities as </a:t>
            </a:r>
            <a:r>
              <a:rPr lang="en-GB" b="1" dirty="0">
                <a:solidFill>
                  <a:srgbClr val="FF0000"/>
                </a:solidFill>
              </a:rPr>
              <a:t>"subjects" </a:t>
            </a:r>
            <a:r>
              <a:rPr lang="en-GB" dirty="0"/>
              <a:t>with rights, who are capable of claiming those rights and making decisions for their lives based on their free and informed consent as well as being active members of society”. UN </a:t>
            </a:r>
            <a:r>
              <a:rPr lang="en-GB" dirty="0" smtClean="0"/>
              <a:t>DESA</a:t>
            </a:r>
            <a:endParaRPr lang="en-GB" dirty="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10441470" y="562509"/>
            <a:ext cx="1391477" cy="5927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Shared\Booksales-Resources\book covers\Boots for a Bridesmaid1.bmp"/>
          <p:cNvPicPr>
            <a:picLocks noChangeAspect="1" noChangeArrowheads="1"/>
          </p:cNvPicPr>
          <p:nvPr/>
        </p:nvPicPr>
        <p:blipFill>
          <a:blip r:embed="rId2" cstate="print"/>
          <a:srcRect/>
          <a:stretch>
            <a:fillRect/>
          </a:stretch>
        </p:blipFill>
        <p:spPr bwMode="auto">
          <a:xfrm>
            <a:off x="4857752" y="1"/>
            <a:ext cx="2390377" cy="1728603"/>
          </a:xfrm>
          <a:prstGeom prst="rect">
            <a:avLst/>
          </a:prstGeom>
          <a:noFill/>
          <a:ln w="9525">
            <a:noFill/>
            <a:miter lim="800000"/>
            <a:headEnd/>
            <a:tailEnd/>
          </a:ln>
        </p:spPr>
      </p:pic>
      <p:pic>
        <p:nvPicPr>
          <p:cNvPr id="59395" name="Picture 3" descr="S:\Shared\Booksales-Resources\book covers\Dad and Me in the Morning1.bmp"/>
          <p:cNvPicPr>
            <a:picLocks noChangeAspect="1" noChangeArrowheads="1"/>
          </p:cNvPicPr>
          <p:nvPr/>
        </p:nvPicPr>
        <p:blipFill>
          <a:blip r:embed="rId3" cstate="print"/>
          <a:srcRect/>
          <a:stretch>
            <a:fillRect/>
          </a:stretch>
        </p:blipFill>
        <p:spPr bwMode="auto">
          <a:xfrm>
            <a:off x="4751851" y="1700808"/>
            <a:ext cx="2857500" cy="2616200"/>
          </a:xfrm>
          <a:prstGeom prst="rect">
            <a:avLst/>
          </a:prstGeom>
          <a:noFill/>
          <a:ln w="9525">
            <a:noFill/>
            <a:miter lim="800000"/>
            <a:headEnd/>
            <a:tailEnd/>
          </a:ln>
        </p:spPr>
      </p:pic>
      <p:pic>
        <p:nvPicPr>
          <p:cNvPr id="59396" name="Picture 4" descr="S:\Shared\Booksales-Resources\book covers\Friends at School1.bmp"/>
          <p:cNvPicPr>
            <a:picLocks noChangeAspect="1" noChangeArrowheads="1"/>
          </p:cNvPicPr>
          <p:nvPr/>
        </p:nvPicPr>
        <p:blipFill>
          <a:blip r:embed="rId4" cstate="print"/>
          <a:srcRect/>
          <a:stretch>
            <a:fillRect/>
          </a:stretch>
        </p:blipFill>
        <p:spPr bwMode="auto">
          <a:xfrm>
            <a:off x="7429501" y="0"/>
            <a:ext cx="2952751" cy="1743075"/>
          </a:xfrm>
          <a:prstGeom prst="rect">
            <a:avLst/>
          </a:prstGeom>
          <a:noFill/>
          <a:ln w="9525">
            <a:noFill/>
            <a:miter lim="800000"/>
            <a:headEnd/>
            <a:tailEnd/>
          </a:ln>
        </p:spPr>
      </p:pic>
      <p:pic>
        <p:nvPicPr>
          <p:cNvPr id="59397" name="Picture 5" descr="S:\Shared\Booksales-Resources\book covers\Letang and Julie - Trouble for.bmp"/>
          <p:cNvPicPr>
            <a:picLocks noChangeAspect="1" noChangeArrowheads="1"/>
          </p:cNvPicPr>
          <p:nvPr/>
        </p:nvPicPr>
        <p:blipFill>
          <a:blip r:embed="rId5" cstate="print"/>
          <a:srcRect/>
          <a:stretch>
            <a:fillRect/>
          </a:stretch>
        </p:blipFill>
        <p:spPr bwMode="auto">
          <a:xfrm>
            <a:off x="7632171" y="1772817"/>
            <a:ext cx="3087555" cy="1700997"/>
          </a:xfrm>
          <a:prstGeom prst="rect">
            <a:avLst/>
          </a:prstGeom>
          <a:noFill/>
          <a:ln w="9525">
            <a:noFill/>
            <a:miter lim="800000"/>
            <a:headEnd/>
            <a:tailEnd/>
          </a:ln>
        </p:spPr>
      </p:pic>
      <p:pic>
        <p:nvPicPr>
          <p:cNvPr id="59398" name="Picture 6" descr="S:\Shared\Booksales-Resources\book covers\Mum's Late.bmp"/>
          <p:cNvPicPr>
            <a:picLocks noChangeAspect="1" noChangeArrowheads="1"/>
          </p:cNvPicPr>
          <p:nvPr/>
        </p:nvPicPr>
        <p:blipFill>
          <a:blip r:embed="rId6" cstate="print"/>
          <a:srcRect/>
          <a:stretch>
            <a:fillRect/>
          </a:stretch>
        </p:blipFill>
        <p:spPr bwMode="auto">
          <a:xfrm>
            <a:off x="22572134" y="14358939"/>
            <a:ext cx="4330700" cy="3798887"/>
          </a:xfrm>
          <a:prstGeom prst="rect">
            <a:avLst/>
          </a:prstGeom>
          <a:noFill/>
          <a:ln w="9525">
            <a:noFill/>
            <a:miter lim="800000"/>
            <a:headEnd/>
            <a:tailEnd/>
          </a:ln>
        </p:spPr>
      </p:pic>
      <p:pic>
        <p:nvPicPr>
          <p:cNvPr id="59399" name="Picture 7" descr="S:\Shared\Booksales-Resources\book covers\Mum's Late.bmp"/>
          <p:cNvPicPr>
            <a:picLocks noChangeAspect="1" noChangeArrowheads="1"/>
          </p:cNvPicPr>
          <p:nvPr/>
        </p:nvPicPr>
        <p:blipFill>
          <a:blip r:embed="rId7" cstate="print"/>
          <a:srcRect/>
          <a:stretch>
            <a:fillRect/>
          </a:stretch>
        </p:blipFill>
        <p:spPr bwMode="auto">
          <a:xfrm>
            <a:off x="239350" y="4077072"/>
            <a:ext cx="2368551" cy="2078038"/>
          </a:xfrm>
          <a:prstGeom prst="rect">
            <a:avLst/>
          </a:prstGeom>
          <a:noFill/>
          <a:ln w="9525">
            <a:noFill/>
            <a:miter lim="800000"/>
            <a:headEnd/>
            <a:tailEnd/>
          </a:ln>
        </p:spPr>
      </p:pic>
      <p:pic>
        <p:nvPicPr>
          <p:cNvPr id="59400" name="Picture 8" descr="S:\Shared\Booksales-Resources\book covers\Mama Zooms1.bmp"/>
          <p:cNvPicPr>
            <a:picLocks noChangeAspect="1" noChangeArrowheads="1"/>
          </p:cNvPicPr>
          <p:nvPr/>
        </p:nvPicPr>
        <p:blipFill>
          <a:blip r:embed="rId8" cstate="print"/>
          <a:srcRect/>
          <a:stretch>
            <a:fillRect/>
          </a:stretch>
        </p:blipFill>
        <p:spPr bwMode="auto">
          <a:xfrm>
            <a:off x="10032438" y="3501008"/>
            <a:ext cx="1936749" cy="1878012"/>
          </a:xfrm>
          <a:prstGeom prst="rect">
            <a:avLst/>
          </a:prstGeom>
          <a:noFill/>
          <a:ln w="9525">
            <a:noFill/>
            <a:miter lim="800000"/>
            <a:headEnd/>
            <a:tailEnd/>
          </a:ln>
        </p:spPr>
      </p:pic>
      <p:pic>
        <p:nvPicPr>
          <p:cNvPr id="59401" name="Picture 9" descr="S:\Shared\Booksales-Resources\book covers\Seal Surfer1.bmp"/>
          <p:cNvPicPr>
            <a:picLocks noChangeAspect="1" noChangeArrowheads="1"/>
          </p:cNvPicPr>
          <p:nvPr/>
        </p:nvPicPr>
        <p:blipFill>
          <a:blip r:embed="rId9" cstate="print"/>
          <a:srcRect/>
          <a:stretch>
            <a:fillRect/>
          </a:stretch>
        </p:blipFill>
        <p:spPr bwMode="auto">
          <a:xfrm>
            <a:off x="4751851" y="4293096"/>
            <a:ext cx="2486388" cy="1483898"/>
          </a:xfrm>
          <a:prstGeom prst="rect">
            <a:avLst/>
          </a:prstGeom>
          <a:noFill/>
          <a:ln w="9525">
            <a:noFill/>
            <a:miter lim="800000"/>
            <a:headEnd/>
            <a:tailEnd/>
          </a:ln>
        </p:spPr>
      </p:pic>
      <p:pic>
        <p:nvPicPr>
          <p:cNvPr id="59402" name="Picture 10" descr="S:\Shared\Booksales-Resources\book covers\Letang's new friend1.bmp"/>
          <p:cNvPicPr>
            <a:picLocks noChangeAspect="1" noChangeArrowheads="1"/>
          </p:cNvPicPr>
          <p:nvPr/>
        </p:nvPicPr>
        <p:blipFill>
          <a:blip r:embed="rId10" cstate="print"/>
          <a:srcRect/>
          <a:stretch>
            <a:fillRect/>
          </a:stretch>
        </p:blipFill>
        <p:spPr bwMode="auto">
          <a:xfrm>
            <a:off x="7632172" y="3501009"/>
            <a:ext cx="2496277" cy="1443681"/>
          </a:xfrm>
          <a:prstGeom prst="rect">
            <a:avLst/>
          </a:prstGeom>
          <a:noFill/>
          <a:ln w="9525">
            <a:noFill/>
            <a:miter lim="800000"/>
            <a:headEnd/>
            <a:tailEnd/>
          </a:ln>
        </p:spPr>
      </p:pic>
      <p:pic>
        <p:nvPicPr>
          <p:cNvPr id="59403" name="Picture 11" descr="S:\Shared\Booksales-Resources\book covers\Letang and Julie save the day1.bmp"/>
          <p:cNvPicPr>
            <a:picLocks noChangeAspect="1" noChangeArrowheads="1"/>
          </p:cNvPicPr>
          <p:nvPr/>
        </p:nvPicPr>
        <p:blipFill>
          <a:blip r:embed="rId11" cstate="print"/>
          <a:srcRect/>
          <a:stretch>
            <a:fillRect/>
          </a:stretch>
        </p:blipFill>
        <p:spPr bwMode="auto">
          <a:xfrm>
            <a:off x="7632171" y="4869160"/>
            <a:ext cx="2413197" cy="1322930"/>
          </a:xfrm>
          <a:prstGeom prst="rect">
            <a:avLst/>
          </a:prstGeom>
          <a:noFill/>
          <a:ln w="9525">
            <a:noFill/>
            <a:miter lim="800000"/>
            <a:headEnd/>
            <a:tailEnd/>
          </a:ln>
        </p:spPr>
      </p:pic>
      <p:pic>
        <p:nvPicPr>
          <p:cNvPr id="59404" name="Picture 12" descr="S:\Shared\Booksales-Resources\book covers\Dave and the Tooth Fairy1.bmp"/>
          <p:cNvPicPr>
            <a:picLocks noChangeAspect="1" noChangeArrowheads="1"/>
          </p:cNvPicPr>
          <p:nvPr/>
        </p:nvPicPr>
        <p:blipFill>
          <a:blip r:embed="rId12" cstate="print"/>
          <a:srcRect/>
          <a:stretch>
            <a:fillRect/>
          </a:stretch>
        </p:blipFill>
        <p:spPr bwMode="auto">
          <a:xfrm>
            <a:off x="10312400" y="285750"/>
            <a:ext cx="1879600" cy="1352550"/>
          </a:xfrm>
          <a:prstGeom prst="rect">
            <a:avLst/>
          </a:prstGeom>
          <a:noFill/>
          <a:ln w="9525">
            <a:noFill/>
            <a:miter lim="800000"/>
            <a:headEnd/>
            <a:tailEnd/>
          </a:ln>
        </p:spPr>
      </p:pic>
      <p:pic>
        <p:nvPicPr>
          <p:cNvPr id="59405" name="Picture 1" descr="X:\My Documents\My Pictures\RRDE Logo\rrlogo.gif"/>
          <p:cNvPicPr>
            <a:picLocks noChangeAspect="1" noChangeArrowheads="1"/>
          </p:cNvPicPr>
          <p:nvPr/>
        </p:nvPicPr>
        <p:blipFill>
          <a:blip r:embed="rId13" cstate="print"/>
          <a:srcRect/>
          <a:stretch>
            <a:fillRect/>
          </a:stretch>
        </p:blipFill>
        <p:spPr bwMode="auto">
          <a:xfrm>
            <a:off x="8505919" y="6223109"/>
            <a:ext cx="1166284" cy="514350"/>
          </a:xfrm>
          <a:prstGeom prst="rect">
            <a:avLst/>
          </a:prstGeom>
          <a:noFill/>
          <a:ln w="9525">
            <a:noFill/>
            <a:miter lim="800000"/>
            <a:headEnd/>
            <a:tailEnd/>
          </a:ln>
        </p:spPr>
      </p:pic>
      <p:pic>
        <p:nvPicPr>
          <p:cNvPr id="59406" name="Picture 15"/>
          <p:cNvPicPr>
            <a:picLocks noChangeAspect="1" noChangeArrowheads="1"/>
          </p:cNvPicPr>
          <p:nvPr/>
        </p:nvPicPr>
        <p:blipFill>
          <a:blip r:embed="rId14" cstate="print"/>
          <a:srcRect/>
          <a:stretch>
            <a:fillRect/>
          </a:stretch>
        </p:blipFill>
        <p:spPr bwMode="auto">
          <a:xfrm>
            <a:off x="1" y="0"/>
            <a:ext cx="2571751" cy="1347788"/>
          </a:xfrm>
          <a:prstGeom prst="rect">
            <a:avLst/>
          </a:prstGeom>
          <a:noFill/>
          <a:ln w="9525">
            <a:noFill/>
            <a:miter lim="800000"/>
            <a:headEnd/>
            <a:tailEnd/>
          </a:ln>
        </p:spPr>
      </p:pic>
      <p:pic>
        <p:nvPicPr>
          <p:cNvPr id="59407" name="Picture 16"/>
          <p:cNvPicPr>
            <a:picLocks noChangeAspect="1" noChangeArrowheads="1"/>
          </p:cNvPicPr>
          <p:nvPr/>
        </p:nvPicPr>
        <p:blipFill>
          <a:blip r:embed="rId15" cstate="print"/>
          <a:srcRect/>
          <a:stretch>
            <a:fillRect/>
          </a:stretch>
        </p:blipFill>
        <p:spPr bwMode="auto">
          <a:xfrm>
            <a:off x="1" y="1376363"/>
            <a:ext cx="2571751" cy="1338262"/>
          </a:xfrm>
          <a:prstGeom prst="rect">
            <a:avLst/>
          </a:prstGeom>
          <a:noFill/>
          <a:ln w="9525">
            <a:noFill/>
            <a:miter lim="800000"/>
            <a:headEnd/>
            <a:tailEnd/>
          </a:ln>
        </p:spPr>
      </p:pic>
      <p:pic>
        <p:nvPicPr>
          <p:cNvPr id="59408" name="Picture 17"/>
          <p:cNvPicPr>
            <a:picLocks noChangeAspect="1" noChangeArrowheads="1"/>
          </p:cNvPicPr>
          <p:nvPr/>
        </p:nvPicPr>
        <p:blipFill>
          <a:blip r:embed="rId16" cstate="print"/>
          <a:srcRect/>
          <a:stretch>
            <a:fillRect/>
          </a:stretch>
        </p:blipFill>
        <p:spPr bwMode="auto">
          <a:xfrm>
            <a:off x="0" y="2714626"/>
            <a:ext cx="2582333" cy="1357313"/>
          </a:xfrm>
          <a:prstGeom prst="rect">
            <a:avLst/>
          </a:prstGeom>
          <a:noFill/>
          <a:ln w="9525">
            <a:noFill/>
            <a:miter lim="800000"/>
            <a:headEnd/>
            <a:tailEnd/>
          </a:ln>
        </p:spPr>
      </p:pic>
      <p:pic>
        <p:nvPicPr>
          <p:cNvPr id="59409" name="Picture 18"/>
          <p:cNvPicPr>
            <a:picLocks noChangeAspect="1" noChangeArrowheads="1"/>
          </p:cNvPicPr>
          <p:nvPr/>
        </p:nvPicPr>
        <p:blipFill>
          <a:blip r:embed="rId17" cstate="print"/>
          <a:srcRect/>
          <a:stretch>
            <a:fillRect/>
          </a:stretch>
        </p:blipFill>
        <p:spPr bwMode="auto">
          <a:xfrm>
            <a:off x="2639617" y="2204864"/>
            <a:ext cx="2197100" cy="2081212"/>
          </a:xfrm>
          <a:prstGeom prst="rect">
            <a:avLst/>
          </a:prstGeom>
          <a:noFill/>
          <a:ln w="9525">
            <a:noFill/>
            <a:miter lim="800000"/>
            <a:headEnd/>
            <a:tailEnd/>
          </a:ln>
        </p:spPr>
      </p:pic>
      <p:pic>
        <p:nvPicPr>
          <p:cNvPr id="59410" name="Picture 19"/>
          <p:cNvPicPr>
            <a:picLocks noChangeAspect="1" noChangeArrowheads="1"/>
          </p:cNvPicPr>
          <p:nvPr/>
        </p:nvPicPr>
        <p:blipFill>
          <a:blip r:embed="rId18" cstate="print"/>
          <a:srcRect/>
          <a:stretch>
            <a:fillRect/>
          </a:stretch>
        </p:blipFill>
        <p:spPr bwMode="auto">
          <a:xfrm>
            <a:off x="2571751" y="142876"/>
            <a:ext cx="2277533" cy="1604963"/>
          </a:xfrm>
          <a:prstGeom prst="rect">
            <a:avLst/>
          </a:prstGeom>
          <a:noFill/>
          <a:ln w="9525">
            <a:noFill/>
            <a:miter lim="800000"/>
            <a:headEnd/>
            <a:tailEnd/>
          </a:ln>
        </p:spPr>
      </p:pic>
      <p:pic>
        <p:nvPicPr>
          <p:cNvPr id="59411" name="Picture 20"/>
          <p:cNvPicPr>
            <a:picLocks noChangeAspect="1" noChangeArrowheads="1"/>
          </p:cNvPicPr>
          <p:nvPr/>
        </p:nvPicPr>
        <p:blipFill>
          <a:blip r:embed="rId19" cstate="print"/>
          <a:srcRect/>
          <a:stretch>
            <a:fillRect/>
          </a:stretch>
        </p:blipFill>
        <p:spPr bwMode="auto">
          <a:xfrm>
            <a:off x="2831638" y="4581129"/>
            <a:ext cx="1773767" cy="1196975"/>
          </a:xfrm>
          <a:prstGeom prst="rect">
            <a:avLst/>
          </a:prstGeom>
          <a:noFill/>
          <a:ln w="9525">
            <a:noFill/>
            <a:miter lim="800000"/>
            <a:headEnd/>
            <a:tailEnd/>
          </a:ln>
        </p:spPr>
      </p:pic>
      <p:sp>
        <p:nvSpPr>
          <p:cNvPr id="21" name="TextBox 20"/>
          <p:cNvSpPr txBox="1"/>
          <p:nvPr/>
        </p:nvSpPr>
        <p:spPr>
          <a:xfrm>
            <a:off x="143339" y="6237312"/>
            <a:ext cx="10561173" cy="369332"/>
          </a:xfrm>
          <a:prstGeom prst="rect">
            <a:avLst/>
          </a:prstGeom>
          <a:noFill/>
        </p:spPr>
        <p:txBody>
          <a:bodyPr wrap="square" rtlCol="0">
            <a:spAutoFit/>
          </a:bodyPr>
          <a:lstStyle/>
          <a:p>
            <a:r>
              <a:rPr lang="en-GB" b="1" dirty="0" smtClean="0">
                <a:solidFill>
                  <a:srgbClr val="FF0000"/>
                </a:solidFill>
              </a:rPr>
              <a:t>Bring Disability Equality into the Curriculum for all Learners</a:t>
            </a:r>
            <a:endParaRPr lang="en-GB" b="1"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24747"/>
          <a:stretch>
            <a:fillRect/>
          </a:stretch>
        </p:blipFill>
        <p:spPr bwMode="auto">
          <a:xfrm>
            <a:off x="1" y="1"/>
            <a:ext cx="2853822" cy="274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7" descr="W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4456" y="0"/>
            <a:ext cx="1977544" cy="259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descr="ravindra jain"/>
          <p:cNvPicPr>
            <a:picLocks noChangeAspect="1" noChangeArrowheads="1"/>
          </p:cNvPicPr>
          <p:nvPr/>
        </p:nvPicPr>
        <p:blipFill>
          <a:blip r:embed="rId4" cstate="print"/>
          <a:srcRect/>
          <a:stretch>
            <a:fillRect/>
          </a:stretch>
        </p:blipFill>
        <p:spPr bwMode="auto">
          <a:xfrm>
            <a:off x="2873478" y="0"/>
            <a:ext cx="2692820" cy="2708692"/>
          </a:xfrm>
          <a:prstGeom prst="rect">
            <a:avLst/>
          </a:prstGeom>
          <a:noFill/>
        </p:spPr>
      </p:pic>
      <p:pic>
        <p:nvPicPr>
          <p:cNvPr id="22532" name="Picture 4" descr="Results for sudha chandran leg"/>
          <p:cNvPicPr>
            <a:picLocks noChangeAspect="1" noChangeArrowheads="1"/>
          </p:cNvPicPr>
          <p:nvPr/>
        </p:nvPicPr>
        <p:blipFill>
          <a:blip r:embed="rId5" cstate="print"/>
          <a:srcRect/>
          <a:stretch>
            <a:fillRect/>
          </a:stretch>
        </p:blipFill>
        <p:spPr bwMode="auto">
          <a:xfrm>
            <a:off x="5575176" y="0"/>
            <a:ext cx="2015076" cy="2688111"/>
          </a:xfrm>
          <a:prstGeom prst="rect">
            <a:avLst/>
          </a:prstGeom>
          <a:noFill/>
        </p:spPr>
      </p:pic>
      <p:pic>
        <p:nvPicPr>
          <p:cNvPr id="22534" name="Picture 6" descr="Prof Dr Ismail Salleh. Pic from Takaful Smart Medic"/>
          <p:cNvPicPr>
            <a:picLocks noChangeAspect="1" noChangeArrowheads="1"/>
          </p:cNvPicPr>
          <p:nvPr/>
        </p:nvPicPr>
        <p:blipFill>
          <a:blip r:embed="rId6" cstate="print"/>
          <a:srcRect/>
          <a:stretch>
            <a:fillRect/>
          </a:stretch>
        </p:blipFill>
        <p:spPr bwMode="auto">
          <a:xfrm>
            <a:off x="0" y="2731532"/>
            <a:ext cx="2698812" cy="2066723"/>
          </a:xfrm>
          <a:prstGeom prst="rect">
            <a:avLst/>
          </a:prstGeom>
          <a:noFill/>
        </p:spPr>
      </p:pic>
      <p:pic>
        <p:nvPicPr>
          <p:cNvPr id="22536" name="Picture 8" descr="Lee Thiam Wah. Pic from Forbes"/>
          <p:cNvPicPr>
            <a:picLocks noChangeAspect="1" noChangeArrowheads="1"/>
          </p:cNvPicPr>
          <p:nvPr/>
        </p:nvPicPr>
        <p:blipFill>
          <a:blip r:embed="rId7" cstate="print"/>
          <a:srcRect/>
          <a:stretch>
            <a:fillRect/>
          </a:stretch>
        </p:blipFill>
        <p:spPr bwMode="auto">
          <a:xfrm>
            <a:off x="7586185" y="0"/>
            <a:ext cx="2605380" cy="2605380"/>
          </a:xfrm>
          <a:prstGeom prst="rect">
            <a:avLst/>
          </a:prstGeom>
          <a:noFill/>
        </p:spPr>
      </p:pic>
      <p:sp>
        <p:nvSpPr>
          <p:cNvPr id="9" name="TextBox 8"/>
          <p:cNvSpPr txBox="1"/>
          <p:nvPr/>
        </p:nvSpPr>
        <p:spPr>
          <a:xfrm>
            <a:off x="150920" y="2379216"/>
            <a:ext cx="2396971" cy="369332"/>
          </a:xfrm>
          <a:prstGeom prst="rect">
            <a:avLst/>
          </a:prstGeom>
          <a:noFill/>
        </p:spPr>
        <p:txBody>
          <a:bodyPr wrap="square" rtlCol="0">
            <a:spAutoFit/>
          </a:bodyPr>
          <a:lstStyle/>
          <a:p>
            <a:r>
              <a:rPr lang="en-GB" b="1" dirty="0" err="1" smtClean="0"/>
              <a:t>F.D.Roosevelt</a:t>
            </a:r>
            <a:endParaRPr lang="en-GB" b="1" dirty="0"/>
          </a:p>
        </p:txBody>
      </p:sp>
      <p:sp>
        <p:nvSpPr>
          <p:cNvPr id="11" name="TextBox 10"/>
          <p:cNvSpPr txBox="1"/>
          <p:nvPr/>
        </p:nvSpPr>
        <p:spPr>
          <a:xfrm>
            <a:off x="3107184" y="2379216"/>
            <a:ext cx="2166152" cy="369332"/>
          </a:xfrm>
          <a:prstGeom prst="rect">
            <a:avLst/>
          </a:prstGeom>
          <a:noFill/>
        </p:spPr>
        <p:txBody>
          <a:bodyPr wrap="square" rtlCol="0">
            <a:spAutoFit/>
          </a:bodyPr>
          <a:lstStyle/>
          <a:p>
            <a:r>
              <a:rPr lang="en-GB" b="1" dirty="0" err="1" smtClean="0"/>
              <a:t>Ravindra</a:t>
            </a:r>
            <a:r>
              <a:rPr lang="en-GB" b="1" dirty="0" smtClean="0"/>
              <a:t> Jain</a:t>
            </a:r>
            <a:endParaRPr lang="en-GB" b="1" dirty="0"/>
          </a:p>
        </p:txBody>
      </p:sp>
      <p:sp>
        <p:nvSpPr>
          <p:cNvPr id="12" name="TextBox 11"/>
          <p:cNvSpPr txBox="1"/>
          <p:nvPr/>
        </p:nvSpPr>
        <p:spPr>
          <a:xfrm>
            <a:off x="5397624" y="1953087"/>
            <a:ext cx="1154096" cy="646331"/>
          </a:xfrm>
          <a:prstGeom prst="rect">
            <a:avLst/>
          </a:prstGeom>
          <a:noFill/>
        </p:spPr>
        <p:txBody>
          <a:bodyPr wrap="square" rtlCol="0">
            <a:spAutoFit/>
          </a:bodyPr>
          <a:lstStyle/>
          <a:p>
            <a:pPr fontAlgn="base"/>
            <a:r>
              <a:rPr lang="en-GB" b="1" dirty="0" err="1" smtClean="0"/>
              <a:t>Sudha</a:t>
            </a:r>
            <a:r>
              <a:rPr lang="en-GB" b="1" dirty="0" smtClean="0"/>
              <a:t> </a:t>
            </a:r>
            <a:r>
              <a:rPr lang="en-GB" b="1" dirty="0" err="1" smtClean="0"/>
              <a:t>Chandran</a:t>
            </a:r>
            <a:endParaRPr lang="en-GB" b="1" dirty="0"/>
          </a:p>
        </p:txBody>
      </p:sp>
      <p:sp>
        <p:nvSpPr>
          <p:cNvPr id="13" name="TextBox 12"/>
          <p:cNvSpPr txBox="1"/>
          <p:nvPr/>
        </p:nvSpPr>
        <p:spPr>
          <a:xfrm>
            <a:off x="10511161" y="1926454"/>
            <a:ext cx="1464816" cy="646331"/>
          </a:xfrm>
          <a:prstGeom prst="rect">
            <a:avLst/>
          </a:prstGeom>
          <a:noFill/>
        </p:spPr>
        <p:txBody>
          <a:bodyPr wrap="square" rtlCol="0">
            <a:spAutoFit/>
          </a:bodyPr>
          <a:lstStyle/>
          <a:p>
            <a:r>
              <a:rPr lang="en-GB" dirty="0" smtClean="0">
                <a:solidFill>
                  <a:schemeClr val="bg1"/>
                </a:solidFill>
              </a:rPr>
              <a:t>Winston Churchill</a:t>
            </a:r>
            <a:endParaRPr lang="en-GB" dirty="0">
              <a:solidFill>
                <a:schemeClr val="bg1"/>
              </a:solidFill>
            </a:endParaRPr>
          </a:p>
        </p:txBody>
      </p:sp>
      <p:sp>
        <p:nvSpPr>
          <p:cNvPr id="14" name="TextBox 13"/>
          <p:cNvSpPr txBox="1"/>
          <p:nvPr/>
        </p:nvSpPr>
        <p:spPr>
          <a:xfrm>
            <a:off x="7688062" y="2290439"/>
            <a:ext cx="2494625" cy="369332"/>
          </a:xfrm>
          <a:prstGeom prst="rect">
            <a:avLst/>
          </a:prstGeom>
          <a:noFill/>
        </p:spPr>
        <p:txBody>
          <a:bodyPr wrap="square" rtlCol="0">
            <a:spAutoFit/>
          </a:bodyPr>
          <a:lstStyle/>
          <a:p>
            <a:r>
              <a:rPr lang="en-GB" dirty="0" smtClean="0">
                <a:solidFill>
                  <a:schemeClr val="bg1"/>
                </a:solidFill>
              </a:rPr>
              <a:t>Lee </a:t>
            </a:r>
            <a:r>
              <a:rPr lang="en-GB" dirty="0" err="1" smtClean="0">
                <a:solidFill>
                  <a:schemeClr val="bg1"/>
                </a:solidFill>
              </a:rPr>
              <a:t>Thiam</a:t>
            </a:r>
            <a:r>
              <a:rPr lang="en-GB" dirty="0" smtClean="0">
                <a:solidFill>
                  <a:schemeClr val="bg1"/>
                </a:solidFill>
              </a:rPr>
              <a:t> </a:t>
            </a:r>
            <a:r>
              <a:rPr lang="en-GB" dirty="0" err="1" smtClean="0">
                <a:solidFill>
                  <a:schemeClr val="bg1"/>
                </a:solidFill>
              </a:rPr>
              <a:t>Wah</a:t>
            </a:r>
            <a:endParaRPr lang="en-GB" dirty="0">
              <a:solidFill>
                <a:schemeClr val="bg1"/>
              </a:solidFill>
            </a:endParaRPr>
          </a:p>
        </p:txBody>
      </p:sp>
      <p:sp>
        <p:nvSpPr>
          <p:cNvPr id="15" name="TextBox 14"/>
          <p:cNvSpPr txBox="1"/>
          <p:nvPr/>
        </p:nvSpPr>
        <p:spPr>
          <a:xfrm>
            <a:off x="133164" y="4474346"/>
            <a:ext cx="2707689" cy="369332"/>
          </a:xfrm>
          <a:prstGeom prst="rect">
            <a:avLst/>
          </a:prstGeom>
          <a:noFill/>
        </p:spPr>
        <p:txBody>
          <a:bodyPr wrap="square" rtlCol="0">
            <a:spAutoFit/>
          </a:bodyPr>
          <a:lstStyle/>
          <a:p>
            <a:r>
              <a:rPr lang="en-GB" dirty="0" smtClean="0">
                <a:solidFill>
                  <a:schemeClr val="bg1"/>
                </a:solidFill>
              </a:rPr>
              <a:t>Dr Ismail </a:t>
            </a:r>
            <a:r>
              <a:rPr lang="en-GB" dirty="0" err="1" smtClean="0">
                <a:solidFill>
                  <a:schemeClr val="bg1"/>
                </a:solidFill>
              </a:rPr>
              <a:t>Salleh</a:t>
            </a:r>
            <a:endParaRPr lang="en-GB" dirty="0">
              <a:solidFill>
                <a:schemeClr val="bg1"/>
              </a:solidFill>
            </a:endParaRPr>
          </a:p>
        </p:txBody>
      </p:sp>
      <p:pic>
        <p:nvPicPr>
          <p:cNvPr id="22538" name="Picture 10" descr="sadhna dhand"/>
          <p:cNvPicPr>
            <a:picLocks noChangeAspect="1" noChangeArrowheads="1"/>
          </p:cNvPicPr>
          <p:nvPr/>
        </p:nvPicPr>
        <p:blipFill>
          <a:blip r:embed="rId8" cstate="print"/>
          <a:srcRect/>
          <a:stretch>
            <a:fillRect/>
          </a:stretch>
        </p:blipFill>
        <p:spPr bwMode="auto">
          <a:xfrm>
            <a:off x="2725445" y="2710759"/>
            <a:ext cx="2068497" cy="2142962"/>
          </a:xfrm>
          <a:prstGeom prst="rect">
            <a:avLst/>
          </a:prstGeom>
          <a:noFill/>
        </p:spPr>
      </p:pic>
      <p:sp>
        <p:nvSpPr>
          <p:cNvPr id="17" name="TextBox 16"/>
          <p:cNvSpPr txBox="1"/>
          <p:nvPr/>
        </p:nvSpPr>
        <p:spPr>
          <a:xfrm>
            <a:off x="2823100" y="4474345"/>
            <a:ext cx="1988597" cy="369332"/>
          </a:xfrm>
          <a:prstGeom prst="rect">
            <a:avLst/>
          </a:prstGeom>
          <a:noFill/>
        </p:spPr>
        <p:txBody>
          <a:bodyPr wrap="square" rtlCol="0">
            <a:spAutoFit/>
          </a:bodyPr>
          <a:lstStyle/>
          <a:p>
            <a:pPr fontAlgn="base"/>
            <a:r>
              <a:rPr lang="en-GB" b="1" dirty="0" smtClean="0"/>
              <a:t> </a:t>
            </a:r>
            <a:r>
              <a:rPr lang="en-GB" b="1" dirty="0" err="1" smtClean="0"/>
              <a:t>Sadhna</a:t>
            </a:r>
            <a:r>
              <a:rPr lang="en-GB" b="1" dirty="0" smtClean="0"/>
              <a:t> </a:t>
            </a:r>
            <a:r>
              <a:rPr lang="en-GB" b="1" dirty="0" err="1" smtClean="0"/>
              <a:t>Dhand</a:t>
            </a:r>
            <a:endParaRPr lang="en-GB" b="1" dirty="0"/>
          </a:p>
        </p:txBody>
      </p:sp>
      <p:pic>
        <p:nvPicPr>
          <p:cNvPr id="22540" name="Picture 12" descr="malathi"/>
          <p:cNvPicPr>
            <a:picLocks noChangeAspect="1" noChangeArrowheads="1"/>
          </p:cNvPicPr>
          <p:nvPr/>
        </p:nvPicPr>
        <p:blipFill>
          <a:blip r:embed="rId9" cstate="print"/>
          <a:srcRect l="40539" r="15841" b="13588"/>
          <a:stretch>
            <a:fillRect/>
          </a:stretch>
        </p:blipFill>
        <p:spPr bwMode="auto">
          <a:xfrm>
            <a:off x="4909353" y="2682136"/>
            <a:ext cx="1638257" cy="2129561"/>
          </a:xfrm>
          <a:prstGeom prst="rect">
            <a:avLst/>
          </a:prstGeom>
          <a:noFill/>
        </p:spPr>
      </p:pic>
      <p:sp>
        <p:nvSpPr>
          <p:cNvPr id="19" name="TextBox 18"/>
          <p:cNvSpPr txBox="1"/>
          <p:nvPr/>
        </p:nvSpPr>
        <p:spPr>
          <a:xfrm>
            <a:off x="4998127" y="2734323"/>
            <a:ext cx="1651247" cy="369332"/>
          </a:xfrm>
          <a:prstGeom prst="rect">
            <a:avLst/>
          </a:prstGeom>
          <a:noFill/>
        </p:spPr>
        <p:txBody>
          <a:bodyPr wrap="square" rtlCol="0">
            <a:spAutoFit/>
          </a:bodyPr>
          <a:lstStyle/>
          <a:p>
            <a:pPr fontAlgn="base"/>
            <a:r>
              <a:rPr lang="en-GB" b="1" dirty="0" err="1" smtClean="0">
                <a:solidFill>
                  <a:schemeClr val="bg1"/>
                </a:solidFill>
              </a:rPr>
              <a:t>Malathi</a:t>
            </a:r>
            <a:r>
              <a:rPr lang="en-GB" b="1" dirty="0" smtClean="0">
                <a:solidFill>
                  <a:schemeClr val="bg1"/>
                </a:solidFill>
              </a:rPr>
              <a:t> </a:t>
            </a:r>
            <a:r>
              <a:rPr lang="en-GB" b="1" dirty="0" err="1" smtClean="0">
                <a:solidFill>
                  <a:schemeClr val="bg1"/>
                </a:solidFill>
              </a:rPr>
              <a:t>Holla</a:t>
            </a:r>
            <a:endParaRPr lang="en-GB" b="1" dirty="0">
              <a:solidFill>
                <a:schemeClr val="bg1"/>
              </a:solidFill>
            </a:endParaRPr>
          </a:p>
        </p:txBody>
      </p:sp>
      <p:pic>
        <p:nvPicPr>
          <p:cNvPr id="22542" name="Picture 14" descr="Image Results for indian famous disabled person"/>
          <p:cNvPicPr>
            <a:picLocks noChangeAspect="1" noChangeArrowheads="1"/>
          </p:cNvPicPr>
          <p:nvPr/>
        </p:nvPicPr>
        <p:blipFill>
          <a:blip r:embed="rId10" cstate="print"/>
          <a:srcRect/>
          <a:stretch>
            <a:fillRect/>
          </a:stretch>
        </p:blipFill>
        <p:spPr bwMode="auto">
          <a:xfrm>
            <a:off x="6752876" y="2681057"/>
            <a:ext cx="2364037" cy="2254928"/>
          </a:xfrm>
          <a:prstGeom prst="rect">
            <a:avLst/>
          </a:prstGeom>
          <a:noFill/>
        </p:spPr>
      </p:pic>
      <p:sp>
        <p:nvSpPr>
          <p:cNvPr id="21" name="TextBox 20"/>
          <p:cNvSpPr txBox="1"/>
          <p:nvPr/>
        </p:nvSpPr>
        <p:spPr>
          <a:xfrm>
            <a:off x="6791418" y="4509855"/>
            <a:ext cx="1864311" cy="369332"/>
          </a:xfrm>
          <a:prstGeom prst="rect">
            <a:avLst/>
          </a:prstGeom>
          <a:noFill/>
        </p:spPr>
        <p:txBody>
          <a:bodyPr wrap="square" rtlCol="0">
            <a:spAutoFit/>
          </a:bodyPr>
          <a:lstStyle/>
          <a:p>
            <a:r>
              <a:rPr lang="en-GB" dirty="0" smtClean="0">
                <a:solidFill>
                  <a:schemeClr val="bg1"/>
                </a:solidFill>
              </a:rPr>
              <a:t>John Milton</a:t>
            </a:r>
            <a:endParaRPr lang="en-GB" dirty="0">
              <a:solidFill>
                <a:schemeClr val="bg1"/>
              </a:solidFill>
            </a:endParaRPr>
          </a:p>
        </p:txBody>
      </p:sp>
      <p:pic>
        <p:nvPicPr>
          <p:cNvPr id="22544" name="Picture 16" descr="https://usercontent1.hubstatic.com/11987508_f1024.jpg"/>
          <p:cNvPicPr>
            <a:picLocks noChangeAspect="1" noChangeArrowheads="1"/>
          </p:cNvPicPr>
          <p:nvPr/>
        </p:nvPicPr>
        <p:blipFill>
          <a:blip r:embed="rId11" cstate="print"/>
          <a:srcRect l="14973" t="11561" r="21902"/>
          <a:stretch>
            <a:fillRect/>
          </a:stretch>
        </p:blipFill>
        <p:spPr bwMode="auto">
          <a:xfrm>
            <a:off x="9303154" y="2627791"/>
            <a:ext cx="2477287" cy="2308194"/>
          </a:xfrm>
          <a:prstGeom prst="rect">
            <a:avLst/>
          </a:prstGeom>
          <a:noFill/>
        </p:spPr>
      </p:pic>
      <p:sp>
        <p:nvSpPr>
          <p:cNvPr id="23" name="TextBox 22"/>
          <p:cNvSpPr txBox="1"/>
          <p:nvPr/>
        </p:nvSpPr>
        <p:spPr>
          <a:xfrm>
            <a:off x="9552373" y="4350058"/>
            <a:ext cx="2237173" cy="646331"/>
          </a:xfrm>
          <a:prstGeom prst="rect">
            <a:avLst/>
          </a:prstGeom>
          <a:noFill/>
        </p:spPr>
        <p:txBody>
          <a:bodyPr wrap="square" rtlCol="0">
            <a:spAutoFit/>
          </a:bodyPr>
          <a:lstStyle/>
          <a:p>
            <a:r>
              <a:rPr lang="en-GB" b="1" dirty="0" smtClean="0">
                <a:solidFill>
                  <a:srgbClr val="FFFF00"/>
                </a:solidFill>
              </a:rPr>
              <a:t>Peter </a:t>
            </a:r>
            <a:r>
              <a:rPr lang="en-GB" b="1" dirty="0" err="1" smtClean="0">
                <a:solidFill>
                  <a:srgbClr val="FFFF00"/>
                </a:solidFill>
              </a:rPr>
              <a:t>Drinklage</a:t>
            </a:r>
            <a:endParaRPr lang="en-GB" b="1" dirty="0" smtClean="0">
              <a:solidFill>
                <a:srgbClr val="FFFF00"/>
              </a:solidFill>
            </a:endParaRPr>
          </a:p>
          <a:p>
            <a:r>
              <a:rPr lang="en-GB" b="1" dirty="0" smtClean="0">
                <a:solidFill>
                  <a:srgbClr val="FFFF00"/>
                </a:solidFill>
              </a:rPr>
              <a:t>Game of Thrones</a:t>
            </a:r>
            <a:endParaRPr lang="en-GB" b="1" dirty="0">
              <a:solidFill>
                <a:srgbClr val="FFFF00"/>
              </a:solidFill>
            </a:endParaRPr>
          </a:p>
        </p:txBody>
      </p:sp>
      <p:pic>
        <p:nvPicPr>
          <p:cNvPr id="22546" name="Picture 18" descr="Image Results for indian famous disabled person"/>
          <p:cNvPicPr>
            <a:picLocks noChangeAspect="1" noChangeArrowheads="1"/>
          </p:cNvPicPr>
          <p:nvPr/>
        </p:nvPicPr>
        <p:blipFill>
          <a:blip r:embed="rId12" cstate="print"/>
          <a:srcRect/>
          <a:stretch>
            <a:fillRect/>
          </a:stretch>
        </p:blipFill>
        <p:spPr bwMode="auto">
          <a:xfrm>
            <a:off x="0" y="4776849"/>
            <a:ext cx="2465819" cy="2081151"/>
          </a:xfrm>
          <a:prstGeom prst="rect">
            <a:avLst/>
          </a:prstGeom>
          <a:noFill/>
        </p:spPr>
      </p:pic>
      <p:sp>
        <p:nvSpPr>
          <p:cNvPr id="25" name="TextBox 24"/>
          <p:cNvSpPr txBox="1"/>
          <p:nvPr/>
        </p:nvSpPr>
        <p:spPr>
          <a:xfrm>
            <a:off x="177553" y="4918229"/>
            <a:ext cx="1953088" cy="369332"/>
          </a:xfrm>
          <a:prstGeom prst="rect">
            <a:avLst/>
          </a:prstGeom>
          <a:noFill/>
        </p:spPr>
        <p:txBody>
          <a:bodyPr wrap="square" rtlCol="0">
            <a:spAutoFit/>
          </a:bodyPr>
          <a:lstStyle/>
          <a:p>
            <a:r>
              <a:rPr lang="en-GB" dirty="0" err="1" smtClean="0"/>
              <a:t>Arurima</a:t>
            </a:r>
            <a:r>
              <a:rPr lang="en-GB" dirty="0" smtClean="0"/>
              <a:t>  </a:t>
            </a:r>
            <a:r>
              <a:rPr lang="en-GB" dirty="0" err="1" smtClean="0"/>
              <a:t>Sinha</a:t>
            </a:r>
            <a:endParaRPr lang="en-GB" dirty="0"/>
          </a:p>
        </p:txBody>
      </p:sp>
      <p:pic>
        <p:nvPicPr>
          <p:cNvPr id="22548" name="Picture 20" descr="Similar photo"/>
          <p:cNvPicPr>
            <a:picLocks noChangeAspect="1" noChangeArrowheads="1"/>
          </p:cNvPicPr>
          <p:nvPr/>
        </p:nvPicPr>
        <p:blipFill>
          <a:blip r:embed="rId13" cstate="print"/>
          <a:srcRect/>
          <a:stretch>
            <a:fillRect/>
          </a:stretch>
        </p:blipFill>
        <p:spPr bwMode="auto">
          <a:xfrm>
            <a:off x="2517035" y="4901953"/>
            <a:ext cx="3215514" cy="1800688"/>
          </a:xfrm>
          <a:prstGeom prst="rect">
            <a:avLst/>
          </a:prstGeom>
          <a:noFill/>
        </p:spPr>
      </p:pic>
      <p:sp>
        <p:nvSpPr>
          <p:cNvPr id="27" name="TextBox 26"/>
          <p:cNvSpPr txBox="1"/>
          <p:nvPr/>
        </p:nvSpPr>
        <p:spPr>
          <a:xfrm>
            <a:off x="4279037" y="6320901"/>
            <a:ext cx="1482571" cy="369332"/>
          </a:xfrm>
          <a:prstGeom prst="rect">
            <a:avLst/>
          </a:prstGeom>
          <a:noFill/>
        </p:spPr>
        <p:txBody>
          <a:bodyPr wrap="square" rtlCol="0">
            <a:spAutoFit/>
          </a:bodyPr>
          <a:lstStyle/>
          <a:p>
            <a:r>
              <a:rPr lang="en-GB" dirty="0" err="1" smtClean="0">
                <a:solidFill>
                  <a:schemeClr val="bg1"/>
                </a:solidFill>
              </a:rPr>
              <a:t>Zuly</a:t>
            </a:r>
            <a:r>
              <a:rPr lang="en-GB" dirty="0" smtClean="0">
                <a:solidFill>
                  <a:schemeClr val="bg1"/>
                </a:solidFill>
              </a:rPr>
              <a:t> </a:t>
            </a:r>
            <a:r>
              <a:rPr lang="en-GB" dirty="0" err="1" smtClean="0">
                <a:solidFill>
                  <a:schemeClr val="bg1"/>
                </a:solidFill>
              </a:rPr>
              <a:t>Sanguino</a:t>
            </a:r>
            <a:endParaRPr lang="en-GB" dirty="0">
              <a:solidFill>
                <a:schemeClr val="bg1"/>
              </a:solidFill>
            </a:endParaRPr>
          </a:p>
        </p:txBody>
      </p:sp>
      <p:pic>
        <p:nvPicPr>
          <p:cNvPr id="22550" name="Picture 22" descr="Image results for lenin moreno"/>
          <p:cNvPicPr>
            <a:picLocks noChangeAspect="1" noChangeArrowheads="1"/>
          </p:cNvPicPr>
          <p:nvPr/>
        </p:nvPicPr>
        <p:blipFill>
          <a:blip r:embed="rId14" cstate="print"/>
          <a:srcRect/>
          <a:stretch>
            <a:fillRect/>
          </a:stretch>
        </p:blipFill>
        <p:spPr bwMode="auto">
          <a:xfrm>
            <a:off x="5761608" y="4884910"/>
            <a:ext cx="3047475" cy="1848802"/>
          </a:xfrm>
          <a:prstGeom prst="rect">
            <a:avLst/>
          </a:prstGeom>
          <a:noFill/>
        </p:spPr>
      </p:pic>
      <p:sp>
        <p:nvSpPr>
          <p:cNvPr id="31" name="TextBox 30"/>
          <p:cNvSpPr txBox="1"/>
          <p:nvPr/>
        </p:nvSpPr>
        <p:spPr>
          <a:xfrm>
            <a:off x="5814873" y="5184560"/>
            <a:ext cx="1100832" cy="646331"/>
          </a:xfrm>
          <a:prstGeom prst="rect">
            <a:avLst/>
          </a:prstGeom>
          <a:noFill/>
        </p:spPr>
        <p:txBody>
          <a:bodyPr wrap="square" rtlCol="0">
            <a:spAutoFit/>
          </a:bodyPr>
          <a:lstStyle/>
          <a:p>
            <a:r>
              <a:rPr lang="en-GB" dirty="0" smtClean="0"/>
              <a:t>Lenin</a:t>
            </a:r>
          </a:p>
          <a:p>
            <a:r>
              <a:rPr lang="en-GB" dirty="0" smtClean="0"/>
              <a:t>Moreno</a:t>
            </a:r>
            <a:endParaRPr lang="en-GB" dirty="0"/>
          </a:p>
        </p:txBody>
      </p:sp>
      <p:pic>
        <p:nvPicPr>
          <p:cNvPr id="22552" name="Picture 24" descr="Bildergebnis"/>
          <p:cNvPicPr>
            <a:picLocks noChangeAspect="1" noChangeArrowheads="1"/>
          </p:cNvPicPr>
          <p:nvPr/>
        </p:nvPicPr>
        <p:blipFill>
          <a:blip r:embed="rId15" cstate="print"/>
          <a:srcRect t="28337"/>
          <a:stretch>
            <a:fillRect/>
          </a:stretch>
        </p:blipFill>
        <p:spPr bwMode="auto">
          <a:xfrm>
            <a:off x="8811303" y="4949301"/>
            <a:ext cx="1770265" cy="1908699"/>
          </a:xfrm>
          <a:prstGeom prst="rect">
            <a:avLst/>
          </a:prstGeom>
          <a:noFill/>
        </p:spPr>
      </p:pic>
      <p:sp>
        <p:nvSpPr>
          <p:cNvPr id="33" name="TextBox 32"/>
          <p:cNvSpPr txBox="1"/>
          <p:nvPr/>
        </p:nvSpPr>
        <p:spPr>
          <a:xfrm>
            <a:off x="8913181" y="5007006"/>
            <a:ext cx="1544714" cy="369332"/>
          </a:xfrm>
          <a:prstGeom prst="rect">
            <a:avLst/>
          </a:prstGeom>
          <a:noFill/>
        </p:spPr>
        <p:txBody>
          <a:bodyPr wrap="square" rtlCol="0">
            <a:spAutoFit/>
          </a:bodyPr>
          <a:lstStyle/>
          <a:p>
            <a:r>
              <a:rPr lang="en-GB" dirty="0" smtClean="0">
                <a:solidFill>
                  <a:schemeClr val="bg1"/>
                </a:solidFill>
              </a:rPr>
              <a:t>Pablo Pineda</a:t>
            </a:r>
            <a:endParaRPr lang="en-GB" dirty="0">
              <a:solidFill>
                <a:schemeClr val="bg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Stuff for Commonwealth Book\Pictures Commonwealth 2nd Edition\104 Dharavi 6 NRCI0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83" y="32794"/>
            <a:ext cx="6512628" cy="344503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Stuff for Commonwealth Book\Pictures Commonwealth 2nd Edition\102 Dharavi View of 2 UNESCO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7330" y="32793"/>
            <a:ext cx="5617695" cy="29641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Stuff for Commonwealth Book\Pictures Commonwealth 2nd Edition\105 confluence iddia 2 girl cp in clas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3445396"/>
            <a:ext cx="6444201" cy="30799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64086" y="3102284"/>
            <a:ext cx="5250937" cy="2308324"/>
          </a:xfrm>
          <a:prstGeom prst="rect">
            <a:avLst/>
          </a:prstGeom>
          <a:noFill/>
        </p:spPr>
        <p:txBody>
          <a:bodyPr wrap="square" rtlCol="0">
            <a:spAutoFit/>
          </a:bodyPr>
          <a:lstStyle/>
          <a:p>
            <a:endParaRPr lang="en-GB" sz="2400" b="1" dirty="0" smtClean="0"/>
          </a:p>
          <a:p>
            <a:r>
              <a:rPr lang="en-GB" sz="2400" b="1" dirty="0" err="1" smtClean="0"/>
              <a:t>Dhravi</a:t>
            </a:r>
            <a:r>
              <a:rPr lang="en-GB" sz="2400" b="1" dirty="0" smtClean="0"/>
              <a:t>, Mumbai</a:t>
            </a:r>
            <a:r>
              <a:rPr lang="en-GB" sz="2400" b="1" dirty="0" smtClean="0"/>
              <a:t>, India</a:t>
            </a:r>
          </a:p>
          <a:p>
            <a:r>
              <a:rPr lang="en-GB" sz="2400" b="1" dirty="0" err="1" smtClean="0"/>
              <a:t>Angawadis</a:t>
            </a:r>
            <a:r>
              <a:rPr lang="en-GB" sz="2400" b="1" dirty="0" smtClean="0"/>
              <a:t> to School</a:t>
            </a:r>
          </a:p>
          <a:p>
            <a:r>
              <a:rPr lang="en-GB" sz="2400" b="1" dirty="0" smtClean="0"/>
              <a:t>Now SSA  across the whole country</a:t>
            </a:r>
          </a:p>
          <a:p>
            <a:r>
              <a:rPr lang="en-GB" sz="2400" b="1" dirty="0" smtClean="0"/>
              <a:t>2010 All disabled children a right to education </a:t>
            </a:r>
            <a:endParaRPr lang="en-GB" sz="2400" b="1" dirty="0"/>
          </a:p>
        </p:txBody>
      </p:sp>
      <p:pic>
        <p:nvPicPr>
          <p:cNvPr id="6" name="Picture 1" descr="X:\My Documents\My Pictures\RRDE Logo\rrlogo.gif"/>
          <p:cNvPicPr>
            <a:picLocks noChangeAspect="1" noChangeArrowheads="1"/>
          </p:cNvPicPr>
          <p:nvPr/>
        </p:nvPicPr>
        <p:blipFill>
          <a:blip r:embed="rId5" cstate="print"/>
          <a:srcRect/>
          <a:stretch>
            <a:fillRect/>
          </a:stretch>
        </p:blipFill>
        <p:spPr bwMode="auto">
          <a:xfrm>
            <a:off x="10426675" y="3152826"/>
            <a:ext cx="1507872" cy="642379"/>
          </a:xfrm>
          <a:prstGeom prst="rect">
            <a:avLst/>
          </a:prstGeom>
          <a:noFill/>
          <a:ln w="9525">
            <a:noFill/>
            <a:miter lim="800000"/>
            <a:headEnd/>
            <a:tailEnd/>
          </a:ln>
        </p:spPr>
      </p:pic>
    </p:spTree>
    <p:extLst>
      <p:ext uri="{BB962C8B-B14F-4D97-AF65-F5344CB8AC3E}">
        <p14:creationId xmlns:p14="http://schemas.microsoft.com/office/powerpoint/2010/main" val="809043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03979" y="332658"/>
            <a:ext cx="6048672" cy="4801314"/>
          </a:xfrm>
          <a:prstGeom prst="rect">
            <a:avLst/>
          </a:prstGeom>
          <a:noFill/>
        </p:spPr>
        <p:txBody>
          <a:bodyPr wrap="square" rtlCol="0">
            <a:spAutoFit/>
          </a:bodyPr>
          <a:lstStyle/>
          <a:p>
            <a:r>
              <a:rPr lang="en-GB" b="1" dirty="0" smtClean="0"/>
              <a:t>The SCCS has been used and tested, both within and beyond South Africa, as a model of mainstream care and support in education. The following key principles  have contributed to the model’s success and </a:t>
            </a:r>
            <a:r>
              <a:rPr lang="en-GB" b="1" dirty="0" smtClean="0"/>
              <a:t>replicability</a:t>
            </a:r>
            <a:r>
              <a:rPr lang="en-GB" b="1" dirty="0" smtClean="0"/>
              <a:t>:</a:t>
            </a:r>
          </a:p>
          <a:p>
            <a:r>
              <a:rPr lang="en-GB" b="1" dirty="0" smtClean="0"/>
              <a:t>•The school supports communities  to respond to poverty, HIV &amp; AIDS, conflict and gender-related issues.</a:t>
            </a:r>
          </a:p>
          <a:p>
            <a:endParaRPr lang="en-GB" b="1" dirty="0" smtClean="0"/>
          </a:p>
          <a:p>
            <a:r>
              <a:rPr lang="en-GB" b="1" dirty="0" smtClean="0"/>
              <a:t>•Meaningful participation by children, youth, the school and its  community.</a:t>
            </a:r>
          </a:p>
          <a:p>
            <a:endParaRPr lang="en-GB" b="1" dirty="0" smtClean="0"/>
          </a:p>
          <a:p>
            <a:r>
              <a:rPr lang="en-GB" b="1" dirty="0" smtClean="0"/>
              <a:t>•</a:t>
            </a:r>
            <a:r>
              <a:rPr lang="en-GB" b="1" dirty="0"/>
              <a:t>C</a:t>
            </a:r>
            <a:r>
              <a:rPr lang="en-GB" b="1" dirty="0" smtClean="0"/>
              <a:t>ulturally and contextually appropriate approaches.</a:t>
            </a:r>
          </a:p>
          <a:p>
            <a:endParaRPr lang="en-GB" b="1" dirty="0" smtClean="0"/>
          </a:p>
          <a:p>
            <a:r>
              <a:rPr lang="en-GB" b="1" dirty="0" smtClean="0"/>
              <a:t>•Existing structures and initiatives are built on.</a:t>
            </a:r>
          </a:p>
          <a:p>
            <a:endParaRPr lang="en-GB" b="1" dirty="0" smtClean="0"/>
          </a:p>
          <a:p>
            <a:r>
              <a:rPr lang="en-GB" b="1" dirty="0" smtClean="0"/>
              <a:t>• A multi-</a:t>
            </a:r>
            <a:r>
              <a:rPr lang="en-GB" b="1" dirty="0" err="1" smtClean="0"/>
              <a:t>sectoral</a:t>
            </a:r>
            <a:r>
              <a:rPr lang="en-GB" b="1" dirty="0" smtClean="0"/>
              <a:t> partnership approach.</a:t>
            </a:r>
          </a:p>
          <a:p>
            <a:endParaRPr lang="en-GB" b="1" dirty="0" smtClean="0"/>
          </a:p>
          <a:p>
            <a:r>
              <a:rPr lang="en-GB" b="1" dirty="0" smtClean="0"/>
              <a:t>Integrated into government plans and   budgets.</a:t>
            </a:r>
            <a:endParaRPr lang="en-GB" b="1" dirty="0"/>
          </a:p>
        </p:txBody>
      </p:sp>
      <p:sp>
        <p:nvSpPr>
          <p:cNvPr id="4" name="TextBox 3"/>
          <p:cNvSpPr txBox="1"/>
          <p:nvPr/>
        </p:nvSpPr>
        <p:spPr>
          <a:xfrm>
            <a:off x="239350" y="404666"/>
            <a:ext cx="5664629" cy="646331"/>
          </a:xfrm>
          <a:prstGeom prst="rect">
            <a:avLst/>
          </a:prstGeom>
          <a:noFill/>
        </p:spPr>
        <p:txBody>
          <a:bodyPr wrap="square" rtlCol="0">
            <a:spAutoFit/>
          </a:bodyPr>
          <a:lstStyle/>
          <a:p>
            <a:r>
              <a:rPr lang="en-GB" b="1" dirty="0" smtClean="0">
                <a:solidFill>
                  <a:srgbClr val="002060"/>
                </a:solidFill>
              </a:rPr>
              <a:t>Schools as Centres of Care and Support (SCCS) </a:t>
            </a:r>
            <a:r>
              <a:rPr lang="en-GB" b="1" dirty="0" err="1" smtClean="0">
                <a:solidFill>
                  <a:srgbClr val="002060"/>
                </a:solidFill>
              </a:rPr>
              <a:t>KwaZulu</a:t>
            </a:r>
            <a:r>
              <a:rPr lang="en-GB" b="1" dirty="0" smtClean="0">
                <a:solidFill>
                  <a:srgbClr val="002060"/>
                </a:solidFill>
              </a:rPr>
              <a:t> Natal</a:t>
            </a:r>
            <a:endParaRPr lang="en-GB" b="1" dirty="0">
              <a:solidFill>
                <a:srgbClr val="002060"/>
              </a:solidFill>
            </a:endParaRPr>
          </a:p>
        </p:txBody>
      </p:sp>
      <p:pic>
        <p:nvPicPr>
          <p:cNvPr id="51202" name="Picture 2" descr="Care and Support for Teaching and Learning (CSTL): Regional Support Pack (RSP)"/>
          <p:cNvPicPr>
            <a:picLocks noChangeAspect="1" noChangeArrowheads="1"/>
          </p:cNvPicPr>
          <p:nvPr/>
        </p:nvPicPr>
        <p:blipFill>
          <a:blip r:embed="rId2" cstate="print"/>
          <a:srcRect/>
          <a:stretch>
            <a:fillRect/>
          </a:stretch>
        </p:blipFill>
        <p:spPr bwMode="auto">
          <a:xfrm>
            <a:off x="239349" y="1052736"/>
            <a:ext cx="5080000" cy="4572000"/>
          </a:xfrm>
          <a:prstGeom prst="rect">
            <a:avLst/>
          </a:prstGeom>
          <a:noFill/>
        </p:spPr>
      </p:pic>
      <p:sp>
        <p:nvSpPr>
          <p:cNvPr id="6" name="TextBox 5"/>
          <p:cNvSpPr txBox="1"/>
          <p:nvPr/>
        </p:nvSpPr>
        <p:spPr>
          <a:xfrm>
            <a:off x="335360" y="5517233"/>
            <a:ext cx="4416491" cy="923330"/>
          </a:xfrm>
          <a:prstGeom prst="rect">
            <a:avLst/>
          </a:prstGeom>
          <a:noFill/>
        </p:spPr>
        <p:txBody>
          <a:bodyPr wrap="square" rtlCol="0">
            <a:spAutoFit/>
          </a:bodyPr>
          <a:lstStyle/>
          <a:p>
            <a:r>
              <a:rPr lang="en-GB" dirty="0" smtClean="0"/>
              <a:t>After successful pilot in </a:t>
            </a:r>
            <a:r>
              <a:rPr lang="en-GB" dirty="0" err="1" smtClean="0"/>
              <a:t>Uglo</a:t>
            </a:r>
            <a:r>
              <a:rPr lang="en-GB" dirty="0" smtClean="0"/>
              <a:t> district. </a:t>
            </a:r>
            <a:r>
              <a:rPr lang="en-GB" dirty="0"/>
              <a:t>A</a:t>
            </a:r>
            <a:r>
              <a:rPr lang="en-GB" dirty="0" smtClean="0"/>
              <a:t>ll KZN and 5 other SADC countries now operate.                                MIET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 calcmode="lin" valueType="num">
                                      <p:cBhvr additive="base">
                                        <p:cTn id="2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additive="base">
                                        <p:cTn id="3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 calcmode="lin" valueType="num">
                                      <p:cBhvr additive="base">
                                        <p:cTn id="3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1" y="0"/>
            <a:ext cx="10972800" cy="1143000"/>
          </a:xfrm>
        </p:spPr>
        <p:txBody>
          <a:bodyPr rtlCol="0">
            <a:normAutofit/>
          </a:bodyPr>
          <a:lstStyle/>
          <a:p>
            <a:pPr fontAlgn="auto">
              <a:spcAft>
                <a:spcPts val="0"/>
              </a:spcAft>
              <a:defRPr/>
            </a:pPr>
            <a:r>
              <a:rPr lang="en-GB" b="1" dirty="0" smtClean="0">
                <a:solidFill>
                  <a:srgbClr val="002060"/>
                </a:solidFill>
              </a:rPr>
              <a:t>Itinerant teachers for Blind and Visually Impaired</a:t>
            </a:r>
          </a:p>
        </p:txBody>
      </p:sp>
      <p:sp>
        <p:nvSpPr>
          <p:cNvPr id="26627" name="Content Placeholder 2"/>
          <p:cNvSpPr>
            <a:spLocks noGrp="1"/>
          </p:cNvSpPr>
          <p:nvPr>
            <p:ph idx="1"/>
          </p:nvPr>
        </p:nvSpPr>
        <p:spPr>
          <a:xfrm>
            <a:off x="476253" y="1214440"/>
            <a:ext cx="6246519" cy="5454921"/>
          </a:xfrm>
        </p:spPr>
        <p:txBody>
          <a:bodyPr>
            <a:noAutofit/>
          </a:bodyPr>
          <a:lstStyle/>
          <a:p>
            <a:pPr>
              <a:buFont typeface="Arial" charset="0"/>
              <a:buNone/>
            </a:pPr>
            <a:r>
              <a:rPr lang="en-GB" sz="2200" b="1" dirty="0">
                <a:solidFill>
                  <a:srgbClr val="002060"/>
                </a:solidFill>
              </a:rPr>
              <a:t>P</a:t>
            </a:r>
            <a:r>
              <a:rPr lang="en-GB" sz="2200" b="1" dirty="0" smtClean="0">
                <a:solidFill>
                  <a:srgbClr val="002060"/>
                </a:solidFill>
              </a:rPr>
              <a:t>rogrammes have been established in  low- and middle  income countries including Kenya, Uganda, Malawi, Bangladesh and India</a:t>
            </a:r>
          </a:p>
          <a:p>
            <a:pPr>
              <a:buFont typeface="Arial" charset="0"/>
              <a:buNone/>
            </a:pPr>
            <a:endParaRPr lang="en-GB" sz="2200" b="1" dirty="0" smtClean="0">
              <a:solidFill>
                <a:srgbClr val="002060"/>
              </a:solidFill>
            </a:endParaRPr>
          </a:p>
          <a:p>
            <a:pPr>
              <a:buFont typeface="Arial" charset="0"/>
              <a:buNone/>
            </a:pPr>
            <a:r>
              <a:rPr lang="en-GB" sz="2200" b="1" dirty="0" smtClean="0">
                <a:solidFill>
                  <a:srgbClr val="002060"/>
                </a:solidFill>
              </a:rPr>
              <a:t>Itinerant teachers travel to mainstream</a:t>
            </a:r>
            <a:r>
              <a:rPr lang="en-GB" sz="2200" b="1" dirty="0">
                <a:solidFill>
                  <a:srgbClr val="002060"/>
                </a:solidFill>
              </a:rPr>
              <a:t> </a:t>
            </a:r>
            <a:r>
              <a:rPr lang="en-GB" sz="2200" b="1" dirty="0" smtClean="0">
                <a:solidFill>
                  <a:srgbClr val="002060"/>
                </a:solidFill>
              </a:rPr>
              <a:t>schools to provide individual tutoring in reading and writing Braille (using a frame and stylus) for blind children and those  with severe low vision. </a:t>
            </a:r>
          </a:p>
          <a:p>
            <a:pPr>
              <a:buFont typeface="Arial" charset="0"/>
              <a:buNone/>
            </a:pPr>
            <a:endParaRPr lang="en-GB" sz="2200" b="1" dirty="0">
              <a:solidFill>
                <a:srgbClr val="002060"/>
              </a:solidFill>
            </a:endParaRPr>
          </a:p>
          <a:p>
            <a:pPr>
              <a:buFont typeface="Arial" charset="0"/>
              <a:buNone/>
            </a:pPr>
            <a:endParaRPr lang="en-GB" sz="2200" b="1" dirty="0" smtClean="0">
              <a:solidFill>
                <a:srgbClr val="002060"/>
              </a:solidFill>
            </a:endParaRPr>
          </a:p>
        </p:txBody>
      </p:sp>
      <p:pic>
        <p:nvPicPr>
          <p:cNvPr id="266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5397" y="939647"/>
            <a:ext cx="4239020" cy="423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 descr="X:\My Documents\My Pictures\RRDE Logo\rr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726" y="5423288"/>
            <a:ext cx="1418167"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2901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tuff for Commonwealth Book\Pictures Commonwealth 2nd Edition\63 a675a1e2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349" y="260648"/>
            <a:ext cx="6009148" cy="33843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24192" y="3140968"/>
            <a:ext cx="2900661" cy="369332"/>
          </a:xfrm>
          <a:prstGeom prst="rect">
            <a:avLst/>
          </a:prstGeom>
        </p:spPr>
        <p:txBody>
          <a:bodyPr wrap="square">
            <a:spAutoFit/>
          </a:bodyPr>
          <a:lstStyle/>
          <a:p>
            <a:r>
              <a:rPr lang="en-GB" dirty="0" smtClean="0">
                <a:effectLst/>
              </a:rPr>
              <a:t>Mata </a:t>
            </a:r>
            <a:r>
              <a:rPr lang="en-GB" dirty="0" err="1" smtClean="0">
                <a:effectLst/>
              </a:rPr>
              <a:t>Escura</a:t>
            </a:r>
            <a:r>
              <a:rPr lang="en-GB" dirty="0" smtClean="0">
                <a:effectLst/>
              </a:rPr>
              <a:t>, </a:t>
            </a:r>
            <a:r>
              <a:rPr lang="en-GB" b="1" dirty="0" smtClean="0">
                <a:effectLst/>
              </a:rPr>
              <a:t>Brazil</a:t>
            </a:r>
            <a:endParaRPr lang="en-GB" dirty="0"/>
          </a:p>
        </p:txBody>
      </p:sp>
      <p:sp>
        <p:nvSpPr>
          <p:cNvPr id="3" name="TextBox 2"/>
          <p:cNvSpPr txBox="1"/>
          <p:nvPr/>
        </p:nvSpPr>
        <p:spPr>
          <a:xfrm>
            <a:off x="239349" y="3789040"/>
            <a:ext cx="5760641" cy="2308324"/>
          </a:xfrm>
          <a:prstGeom prst="rect">
            <a:avLst/>
          </a:prstGeom>
          <a:noFill/>
        </p:spPr>
        <p:txBody>
          <a:bodyPr wrap="square" rtlCol="0">
            <a:spAutoFit/>
          </a:bodyPr>
          <a:lstStyle/>
          <a:p>
            <a:r>
              <a:rPr lang="en-GB" sz="2400" b="1" dirty="0" smtClean="0"/>
              <a:t>By 2011 Brazil had established 30,000 resource bases in schools to support the learning of disabled children. </a:t>
            </a:r>
          </a:p>
          <a:p>
            <a:r>
              <a:rPr lang="en-GB" sz="2400" b="1" dirty="0" smtClean="0"/>
              <a:t>They have Braille facilities, Sign </a:t>
            </a:r>
            <a:r>
              <a:rPr lang="en-GB" sz="2400" b="1" dirty="0" smtClean="0"/>
              <a:t>Language, Augmented </a:t>
            </a:r>
            <a:r>
              <a:rPr lang="en-GB" sz="2400" b="1" dirty="0" smtClean="0"/>
              <a:t>and Facilitated Communication &amp; Learning materials</a:t>
            </a:r>
            <a:endParaRPr lang="en-GB" sz="2400" b="1" dirty="0"/>
          </a:p>
        </p:txBody>
      </p:sp>
      <p:pic>
        <p:nvPicPr>
          <p:cNvPr id="15366" name="Picture 6" descr="http://t0.gstatic.com/images?q=tbn:ANd9GcQ_Nuj65OgPVbr4ey4LhhjJvAxXLml8n6g2V7V_xFHuZOX3RaF4IYNFZshFsg"/>
          <p:cNvPicPr>
            <a:picLocks noChangeAspect="1" noChangeArrowheads="1"/>
          </p:cNvPicPr>
          <p:nvPr/>
        </p:nvPicPr>
        <p:blipFill>
          <a:blip r:embed="rId3" cstate="print">
            <a:extLst>
              <a:ext uri="{28A0092B-C50C-407E-A947-70E740481C1C}">
                <a14:useLocalDpi xmlns:a14="http://schemas.microsoft.com/office/drawing/2010/main" val="0"/>
              </a:ext>
            </a:extLst>
          </a:blip>
          <a:srcRect b="31928"/>
          <a:stretch>
            <a:fillRect/>
          </a:stretch>
        </p:blipFill>
        <p:spPr bwMode="auto">
          <a:xfrm>
            <a:off x="6288022" y="116632"/>
            <a:ext cx="1432135" cy="72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descr="X:\My Documents\My Pictures\RRDE Logo\rrlogo.gif"/>
          <p:cNvPicPr>
            <a:picLocks noChangeAspect="1" noChangeArrowheads="1"/>
          </p:cNvPicPr>
          <p:nvPr/>
        </p:nvPicPr>
        <p:blipFill>
          <a:blip r:embed="rId4" cstate="print"/>
          <a:srcRect/>
          <a:stretch>
            <a:fillRect/>
          </a:stretch>
        </p:blipFill>
        <p:spPr bwMode="auto">
          <a:xfrm>
            <a:off x="9744405" y="81183"/>
            <a:ext cx="2179947" cy="928694"/>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l="5252"/>
          <a:stretch>
            <a:fillRect/>
          </a:stretch>
        </p:blipFill>
        <p:spPr bwMode="auto">
          <a:xfrm rot="5400000">
            <a:off x="7341133" y="539194"/>
            <a:ext cx="3122244" cy="4317023"/>
          </a:xfrm>
          <a:prstGeom prst="rect">
            <a:avLst/>
          </a:prstGeom>
          <a:noFill/>
          <a:ln w="9525">
            <a:noFill/>
            <a:miter lim="800000"/>
            <a:headEnd/>
            <a:tailEnd/>
          </a:ln>
        </p:spPr>
      </p:pic>
      <p:sp>
        <p:nvSpPr>
          <p:cNvPr id="9" name="TextBox 8"/>
          <p:cNvSpPr txBox="1"/>
          <p:nvPr/>
        </p:nvSpPr>
        <p:spPr>
          <a:xfrm>
            <a:off x="6232127" y="4319731"/>
            <a:ext cx="4800533" cy="1477328"/>
          </a:xfrm>
          <a:prstGeom prst="rect">
            <a:avLst/>
          </a:prstGeom>
          <a:noFill/>
        </p:spPr>
        <p:txBody>
          <a:bodyPr wrap="square" rtlCol="0">
            <a:spAutoFit/>
          </a:bodyPr>
          <a:lstStyle/>
          <a:p>
            <a:r>
              <a:rPr lang="en-GB" b="1" dirty="0" smtClean="0"/>
              <a:t>2015 Legislation aligned with CRPD.</a:t>
            </a:r>
          </a:p>
          <a:p>
            <a:r>
              <a:rPr lang="en-GB" b="1" dirty="0" smtClean="0"/>
              <a:t>With 15% of population being people with </a:t>
            </a:r>
            <a:r>
              <a:rPr lang="en-GB" b="1" dirty="0" smtClean="0"/>
              <a:t>disabilities, only </a:t>
            </a:r>
            <a:r>
              <a:rPr lang="en-GB" b="1" dirty="0" smtClean="0"/>
              <a:t>3% of those enrolled in early primary grades are children with disabilities (CWD).</a:t>
            </a:r>
            <a:endParaRPr lang="en-GB" b="1" dirty="0"/>
          </a:p>
        </p:txBody>
      </p:sp>
    </p:spTree>
    <p:extLst>
      <p:ext uri="{BB962C8B-B14F-4D97-AF65-F5344CB8AC3E}">
        <p14:creationId xmlns:p14="http://schemas.microsoft.com/office/powerpoint/2010/main" val="20456146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850106"/>
          </a:xfrm>
        </p:spPr>
        <p:txBody>
          <a:bodyPr>
            <a:normAutofit/>
          </a:bodyPr>
          <a:lstStyle/>
          <a:p>
            <a:r>
              <a:rPr lang="en-GB" sz="3600" b="1" dirty="0" smtClean="0">
                <a:solidFill>
                  <a:srgbClr val="002060"/>
                </a:solidFill>
              </a:rPr>
              <a:t>The evidence for the efficacy of Inclusive Education is Clear</a:t>
            </a:r>
            <a:endParaRPr lang="en-GB" sz="3600" b="1" dirty="0">
              <a:solidFill>
                <a:srgbClr val="002060"/>
              </a:solidFill>
            </a:endParaRPr>
          </a:p>
        </p:txBody>
      </p:sp>
      <p:sp>
        <p:nvSpPr>
          <p:cNvPr id="3" name="Content Placeholder 2"/>
          <p:cNvSpPr>
            <a:spLocks noGrp="1"/>
          </p:cNvSpPr>
          <p:nvPr>
            <p:ph idx="1"/>
          </p:nvPr>
        </p:nvSpPr>
        <p:spPr>
          <a:xfrm>
            <a:off x="159799" y="834501"/>
            <a:ext cx="11422602" cy="5291663"/>
          </a:xfrm>
        </p:spPr>
        <p:txBody>
          <a:bodyPr>
            <a:normAutofit lnSpcReduction="10000"/>
          </a:bodyPr>
          <a:lstStyle/>
          <a:p>
            <a:r>
              <a:rPr lang="en-GB" sz="2400" b="1" dirty="0" smtClean="0"/>
              <a:t>Where there is a choice of </a:t>
            </a:r>
            <a:r>
              <a:rPr lang="en-GB" sz="2400" b="1" dirty="0" smtClean="0"/>
              <a:t>special</a:t>
            </a:r>
            <a:r>
              <a:rPr lang="en-GB" sz="2400" b="1" dirty="0" smtClean="0"/>
              <a:t>, segregated schools and mainstream, CWD do considerably better when matched for impairment type and degree in mainstream schools academically.</a:t>
            </a:r>
          </a:p>
          <a:p>
            <a:r>
              <a:rPr lang="en-GB" sz="2400" b="1" dirty="0" smtClean="0"/>
              <a:t>Their inclusion has a neutral </a:t>
            </a:r>
            <a:r>
              <a:rPr lang="en-GB" sz="2400" b="1" dirty="0" smtClean="0"/>
              <a:t>impact </a:t>
            </a:r>
            <a:r>
              <a:rPr lang="en-GB" sz="2400" b="1" dirty="0" smtClean="0"/>
              <a:t>on children without disabilities and in a quarter of studies has a positive </a:t>
            </a:r>
            <a:r>
              <a:rPr lang="en-GB" sz="2400" b="1" dirty="0" smtClean="0"/>
              <a:t>impact </a:t>
            </a:r>
            <a:r>
              <a:rPr lang="en-GB" sz="2400" b="1" dirty="0" smtClean="0"/>
              <a:t>on their learning.</a:t>
            </a:r>
          </a:p>
          <a:p>
            <a:r>
              <a:rPr lang="en-GB" sz="2400" b="1" dirty="0" smtClean="0"/>
              <a:t>Where it has a positive </a:t>
            </a:r>
            <a:r>
              <a:rPr lang="en-GB" sz="2400" b="1" dirty="0" smtClean="0"/>
              <a:t>impact, </a:t>
            </a:r>
            <a:r>
              <a:rPr lang="en-GB" sz="2400" b="1" dirty="0" smtClean="0"/>
              <a:t>their teachers have been trained in inclusive pedagogy and have inclusive </a:t>
            </a:r>
            <a:r>
              <a:rPr lang="en-GB" sz="2400" b="1" dirty="0" smtClean="0"/>
              <a:t>values. </a:t>
            </a:r>
            <a:endParaRPr lang="en-GB" sz="2400" b="1" dirty="0" smtClean="0"/>
          </a:p>
          <a:p>
            <a:r>
              <a:rPr lang="en-GB" sz="2400" b="1" dirty="0" smtClean="0"/>
              <a:t>The more flexible the learning and assessment approach the better the learners with disabilities do.</a:t>
            </a:r>
          </a:p>
          <a:p>
            <a:r>
              <a:rPr lang="en-GB" sz="2400" b="1" dirty="0" smtClean="0"/>
              <a:t>Those young people with disabilities who have attended mainstream school and completed are much more likely to get a job, have friends and relationships </a:t>
            </a:r>
            <a:r>
              <a:rPr lang="en-GB" sz="2400" b="1" dirty="0" smtClean="0"/>
              <a:t>than </a:t>
            </a:r>
            <a:r>
              <a:rPr lang="en-GB" sz="2400" b="1" dirty="0" smtClean="0"/>
              <a:t>those who went to special schools or units </a:t>
            </a:r>
            <a:r>
              <a:rPr lang="en-GB" sz="2400" b="1" dirty="0" smtClean="0"/>
              <a:t>or</a:t>
            </a:r>
            <a:r>
              <a:rPr lang="en-GB" sz="2400" b="1" dirty="0" smtClean="0"/>
              <a:t> </a:t>
            </a:r>
            <a:r>
              <a:rPr lang="en-GB" sz="2400" b="1" dirty="0" smtClean="0"/>
              <a:t>did not attend school</a:t>
            </a:r>
            <a:r>
              <a:rPr lang="en-GB" sz="2400" b="1" dirty="0" smtClean="0"/>
              <a:t>. </a:t>
            </a:r>
            <a:r>
              <a:rPr lang="en-GB" sz="2400" dirty="0" smtClean="0">
                <a:hlinkClick r:id="rId2"/>
              </a:rPr>
              <a:t>http</a:t>
            </a:r>
            <a:r>
              <a:rPr lang="en-GB" sz="2400" dirty="0" smtClean="0">
                <a:hlinkClick r:id="rId2"/>
              </a:rPr>
              <a:t>://</a:t>
            </a:r>
            <a:r>
              <a:rPr lang="en-GB" sz="2400" dirty="0" smtClean="0">
                <a:hlinkClick r:id="rId2"/>
              </a:rPr>
              <a:t>alana.org.br/wp-content/uploads/2016/12/A_Summary_of_the_evidence_on_inclusive_education.pdf</a:t>
            </a:r>
            <a:endParaRPr lang="en-GB" sz="2400" dirty="0" smtClean="0"/>
          </a:p>
          <a:p>
            <a:r>
              <a:rPr lang="en-GB" sz="2400" b="1" dirty="0" err="1" smtClean="0"/>
              <a:t>Braziian</a:t>
            </a:r>
            <a:r>
              <a:rPr lang="en-GB" sz="2400" b="1" dirty="0" smtClean="0"/>
              <a:t> Research Org.</a:t>
            </a:r>
            <a:endParaRPr lang="en-GB" sz="2400" b="1" dirty="0"/>
          </a:p>
        </p:txBody>
      </p:sp>
      <p:pic>
        <p:nvPicPr>
          <p:cNvPr id="4" name="Picture 1" descr="X:\My Documents\My Pictures\RRDE Logo\rr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3833" y="309750"/>
            <a:ext cx="1418167"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rot="10800000">
            <a:off x="0" y="-1"/>
            <a:ext cx="10857680" cy="5788241"/>
          </a:xfrm>
          <a:prstGeom prst="rect">
            <a:avLst/>
          </a:prstGeom>
          <a:noFill/>
          <a:ln w="9525">
            <a:noFill/>
            <a:miter lim="800000"/>
            <a:headEnd/>
            <a:tailEnd/>
          </a:ln>
        </p:spPr>
      </p:pic>
      <p:pic>
        <p:nvPicPr>
          <p:cNvPr id="3" name="Picture 1" descr="X:\My Documents\My Pictures\RRDE Logo\rrlogo.gif"/>
          <p:cNvPicPr>
            <a:picLocks noChangeAspect="1" noChangeArrowheads="1"/>
          </p:cNvPicPr>
          <p:nvPr/>
        </p:nvPicPr>
        <p:blipFill>
          <a:blip r:embed="rId3" cstate="print"/>
          <a:srcRect/>
          <a:stretch>
            <a:fillRect/>
          </a:stretch>
        </p:blipFill>
        <p:spPr bwMode="auto">
          <a:xfrm>
            <a:off x="10675879" y="159796"/>
            <a:ext cx="1516121" cy="6458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20256" cy="706090"/>
          </a:xfrm>
        </p:spPr>
        <p:txBody>
          <a:bodyPr>
            <a:noAutofit/>
          </a:bodyPr>
          <a:lstStyle/>
          <a:p>
            <a:r>
              <a:rPr lang="en-GB" sz="3600" b="1" dirty="0" smtClean="0">
                <a:solidFill>
                  <a:srgbClr val="002060"/>
                </a:solidFill>
              </a:rPr>
              <a:t>Local Inclusion Initiatives Must be </a:t>
            </a:r>
            <a:r>
              <a:rPr lang="en-GB" sz="3600" b="1" dirty="0" smtClean="0">
                <a:solidFill>
                  <a:srgbClr val="002060"/>
                </a:solidFill>
              </a:rPr>
              <a:t>Brought </a:t>
            </a:r>
            <a:r>
              <a:rPr lang="en-GB" sz="3600" b="1" dirty="0" smtClean="0">
                <a:solidFill>
                  <a:srgbClr val="002060"/>
                </a:solidFill>
              </a:rPr>
              <a:t>to National  Scale</a:t>
            </a:r>
            <a:endParaRPr lang="en-GB" sz="3600" b="1" dirty="0">
              <a:solidFill>
                <a:srgbClr val="002060"/>
              </a:solidFill>
            </a:endParaRPr>
          </a:p>
        </p:txBody>
      </p:sp>
      <p:sp>
        <p:nvSpPr>
          <p:cNvPr id="3" name="Content Placeholder 2"/>
          <p:cNvSpPr>
            <a:spLocks noGrp="1"/>
          </p:cNvSpPr>
          <p:nvPr>
            <p:ph idx="1"/>
          </p:nvPr>
        </p:nvSpPr>
        <p:spPr>
          <a:xfrm>
            <a:off x="221942" y="648071"/>
            <a:ext cx="11833934" cy="5897989"/>
          </a:xfrm>
        </p:spPr>
        <p:txBody>
          <a:bodyPr>
            <a:normAutofit fontScale="92500" lnSpcReduction="20000"/>
          </a:bodyPr>
          <a:lstStyle/>
          <a:p>
            <a:r>
              <a:rPr lang="en-GB" sz="2600" b="1" dirty="0" smtClean="0"/>
              <a:t>All </a:t>
            </a:r>
            <a:r>
              <a:rPr lang="en-GB" sz="2600" b="1" dirty="0" smtClean="0"/>
              <a:t>Governments </a:t>
            </a:r>
            <a:r>
              <a:rPr lang="en-GB" sz="2600" b="1" dirty="0" smtClean="0"/>
              <a:t>must adopt a 10 year </a:t>
            </a:r>
            <a:r>
              <a:rPr lang="en-GB" sz="2600" b="1" dirty="0" smtClean="0"/>
              <a:t>plan </a:t>
            </a:r>
            <a:r>
              <a:rPr lang="en-GB" sz="2600" b="1" dirty="0" smtClean="0"/>
              <a:t>to develop Inclusive Education for All </a:t>
            </a:r>
            <a:r>
              <a:rPr lang="en-GB" sz="2600" b="1" dirty="0" smtClean="0"/>
              <a:t>children: </a:t>
            </a:r>
            <a:endParaRPr lang="en-GB" sz="2600" b="1" dirty="0" smtClean="0"/>
          </a:p>
          <a:p>
            <a:r>
              <a:rPr lang="en-GB" sz="2600" b="1" dirty="0" smtClean="0"/>
              <a:t>Ring fence funding for Access program, Reasonable Accommodations and Support</a:t>
            </a:r>
          </a:p>
          <a:p>
            <a:r>
              <a:rPr lang="en-GB" sz="2600" b="1" dirty="0" smtClean="0"/>
              <a:t>Involve all children/ students, disabled and non-disabled, to receive </a:t>
            </a:r>
            <a:r>
              <a:rPr lang="en-GB" sz="2600" b="1" dirty="0" smtClean="0"/>
              <a:t>Disability </a:t>
            </a:r>
            <a:r>
              <a:rPr lang="en-GB" sz="2600" b="1" dirty="0" smtClean="0"/>
              <a:t>Equality </a:t>
            </a:r>
            <a:r>
              <a:rPr lang="en-GB" sz="2600" b="1" dirty="0" smtClean="0"/>
              <a:t>and Anti Bullying </a:t>
            </a:r>
            <a:r>
              <a:rPr lang="en-GB" sz="2600" b="1" dirty="0" smtClean="0"/>
              <a:t>Training</a:t>
            </a:r>
            <a:endParaRPr lang="en-GB" sz="2600" b="1" dirty="0" smtClean="0"/>
          </a:p>
          <a:p>
            <a:r>
              <a:rPr lang="en-GB" sz="2600" b="1" dirty="0" smtClean="0"/>
              <a:t>Challenge complacency , reaction and corruption</a:t>
            </a:r>
          </a:p>
          <a:p>
            <a:r>
              <a:rPr lang="en-GB" sz="2600" b="1" dirty="0" smtClean="0"/>
              <a:t>Every local area needs an inclusion resource centre</a:t>
            </a:r>
          </a:p>
          <a:p>
            <a:r>
              <a:rPr lang="en-GB" sz="2600" b="1" dirty="0" smtClean="0"/>
              <a:t>Funding must be locally controlled and globally provided</a:t>
            </a:r>
          </a:p>
          <a:p>
            <a:r>
              <a:rPr lang="en-GB" sz="2600" b="1" dirty="0"/>
              <a:t>A</a:t>
            </a:r>
            <a:r>
              <a:rPr lang="en-GB" sz="2600" b="1" dirty="0" smtClean="0"/>
              <a:t> </a:t>
            </a:r>
            <a:r>
              <a:rPr lang="en-GB" sz="2600" b="1" dirty="0" smtClean="0"/>
              <a:t>bottom up movement</a:t>
            </a:r>
          </a:p>
          <a:p>
            <a:r>
              <a:rPr lang="en-GB" sz="2600" b="1" dirty="0" smtClean="0"/>
              <a:t>Special </a:t>
            </a:r>
            <a:r>
              <a:rPr lang="en-GB" sz="2600" b="1" dirty="0" smtClean="0"/>
              <a:t>Needs and the Medical Model Paradigm </a:t>
            </a:r>
            <a:r>
              <a:rPr lang="en-GB" sz="2600" b="1" dirty="0" smtClean="0"/>
              <a:t>to </a:t>
            </a:r>
            <a:r>
              <a:rPr lang="en-GB" sz="2600" b="1" dirty="0" smtClean="0"/>
              <a:t>be </a:t>
            </a:r>
            <a:r>
              <a:rPr lang="en-GB" sz="2600" b="1" dirty="0" smtClean="0"/>
              <a:t>challenged at all levels </a:t>
            </a:r>
            <a:r>
              <a:rPr lang="en-GB" sz="2600" b="1" dirty="0" smtClean="0"/>
              <a:t>and </a:t>
            </a:r>
            <a:r>
              <a:rPr lang="en-GB" sz="2600" b="1" dirty="0" smtClean="0"/>
              <a:t>replaced by Inclusive Pedagogy</a:t>
            </a:r>
          </a:p>
          <a:p>
            <a:r>
              <a:rPr lang="en-GB" sz="2600" b="1" dirty="0"/>
              <a:t> </a:t>
            </a:r>
            <a:r>
              <a:rPr lang="en-GB" sz="2600" b="1" dirty="0" smtClean="0"/>
              <a:t> </a:t>
            </a:r>
            <a:r>
              <a:rPr lang="en-GB" sz="2600" b="1" dirty="0" smtClean="0"/>
              <a:t>Twin Track approach</a:t>
            </a:r>
          </a:p>
          <a:p>
            <a:r>
              <a:rPr lang="en-GB" sz="2600" b="1" dirty="0"/>
              <a:t>H</a:t>
            </a:r>
            <a:r>
              <a:rPr lang="en-GB" sz="2600" b="1" dirty="0" smtClean="0"/>
              <a:t>igh </a:t>
            </a:r>
            <a:r>
              <a:rPr lang="en-GB" sz="2600" b="1" dirty="0" smtClean="0"/>
              <a:t>tech and low tech solutions</a:t>
            </a:r>
          </a:p>
          <a:p>
            <a:r>
              <a:rPr lang="en-GB" sz="2600" b="1" dirty="0" smtClean="0"/>
              <a:t>All teachers must </a:t>
            </a:r>
            <a:r>
              <a:rPr lang="en-GB" sz="2600" b="1" dirty="0" smtClean="0"/>
              <a:t>receive </a:t>
            </a:r>
            <a:r>
              <a:rPr lang="en-GB" sz="2600" b="1" dirty="0" smtClean="0"/>
              <a:t>Disability Equality and Inclusion </a:t>
            </a:r>
            <a:r>
              <a:rPr lang="en-GB" sz="2600" b="1" dirty="0" smtClean="0"/>
              <a:t>training, </a:t>
            </a:r>
            <a:r>
              <a:rPr lang="en-GB" sz="2600" b="1" dirty="0" smtClean="0"/>
              <a:t>in-service </a:t>
            </a:r>
            <a:r>
              <a:rPr lang="en-GB" sz="2600" b="1" dirty="0" smtClean="0"/>
              <a:t>and  pre-service</a:t>
            </a:r>
            <a:r>
              <a:rPr lang="en-GB" sz="2600" b="1" dirty="0"/>
              <a:t>.</a:t>
            </a:r>
            <a:endParaRPr lang="en-GB" sz="2600" b="1" dirty="0" smtClean="0"/>
          </a:p>
          <a:p>
            <a:r>
              <a:rPr lang="en-GB" sz="2600" b="1" dirty="0" smtClean="0"/>
              <a:t>To develop inclusion we need a democratic  inclusive movement. </a:t>
            </a:r>
          </a:p>
          <a:p>
            <a:r>
              <a:rPr lang="en-GB" sz="2600" b="1" dirty="0" smtClean="0"/>
              <a:t>Will be of benefit to all and to society in developing the SDGs!</a:t>
            </a:r>
          </a:p>
          <a:p>
            <a:endParaRPr lang="en-GB" dirty="0"/>
          </a:p>
        </p:txBody>
      </p:sp>
      <p:pic>
        <p:nvPicPr>
          <p:cNvPr id="4" name="Picture 1" descr="X:\My Documents\My Pictures\RRDE Logo\rr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3833" y="114440"/>
            <a:ext cx="1418167"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2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20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20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rth"/>
          <p:cNvPicPr>
            <a:picLocks noChangeAspect="1" noChangeArrowheads="1"/>
          </p:cNvPicPr>
          <p:nvPr/>
        </p:nvPicPr>
        <p:blipFill>
          <a:blip r:embed="rId2" cstate="print"/>
          <a:srcRect/>
          <a:stretch>
            <a:fillRect/>
          </a:stretch>
        </p:blipFill>
        <p:spPr bwMode="auto">
          <a:xfrm>
            <a:off x="2" y="0"/>
            <a:ext cx="4971494" cy="3510648"/>
          </a:xfrm>
          <a:prstGeom prst="rect">
            <a:avLst/>
          </a:prstGeom>
          <a:noFill/>
          <a:ln w="9525">
            <a:noFill/>
            <a:miter lim="800000"/>
            <a:headEnd/>
            <a:tailEnd/>
          </a:ln>
        </p:spPr>
      </p:pic>
      <p:sp>
        <p:nvSpPr>
          <p:cNvPr id="3" name="TextBox 2"/>
          <p:cNvSpPr txBox="1"/>
          <p:nvPr/>
        </p:nvSpPr>
        <p:spPr>
          <a:xfrm>
            <a:off x="6042733" y="1104026"/>
            <a:ext cx="5760640" cy="2169825"/>
          </a:xfrm>
          <a:prstGeom prst="rect">
            <a:avLst/>
          </a:prstGeom>
          <a:noFill/>
        </p:spPr>
        <p:txBody>
          <a:bodyPr wrap="square" rtlCol="0">
            <a:spAutoFit/>
          </a:bodyPr>
          <a:lstStyle/>
          <a:p>
            <a:pPr>
              <a:spcBef>
                <a:spcPct val="50000"/>
              </a:spcBef>
            </a:pPr>
            <a:r>
              <a:rPr lang="en-GB" b="1" dirty="0" smtClean="0">
                <a:solidFill>
                  <a:srgbClr val="002060"/>
                </a:solidFill>
                <a:latin typeface="Verdana" pitchFamily="34" charset="0"/>
              </a:rPr>
              <a:t>Which way for the world?</a:t>
            </a:r>
          </a:p>
          <a:p>
            <a:pPr>
              <a:spcBef>
                <a:spcPct val="50000"/>
              </a:spcBef>
            </a:pPr>
            <a:r>
              <a:rPr lang="en-GB" b="1" dirty="0" smtClean="0">
                <a:solidFill>
                  <a:srgbClr val="002060"/>
                </a:solidFill>
                <a:latin typeface="Verdana" pitchFamily="34" charset="0"/>
              </a:rPr>
              <a:t>People or Profits!</a:t>
            </a:r>
          </a:p>
          <a:p>
            <a:pPr>
              <a:spcBef>
                <a:spcPct val="50000"/>
              </a:spcBef>
            </a:pPr>
            <a:r>
              <a:rPr lang="en-GB" b="1" dirty="0" smtClean="0">
                <a:solidFill>
                  <a:srgbClr val="002060"/>
                </a:solidFill>
                <a:latin typeface="Verdana" pitchFamily="34" charset="0"/>
              </a:rPr>
              <a:t>Competition or Collaboration</a:t>
            </a:r>
          </a:p>
          <a:p>
            <a:pPr>
              <a:spcBef>
                <a:spcPct val="50000"/>
              </a:spcBef>
            </a:pPr>
            <a:r>
              <a:rPr lang="en-GB" b="1" dirty="0" smtClean="0">
                <a:solidFill>
                  <a:srgbClr val="002060"/>
                </a:solidFill>
                <a:latin typeface="Verdana" pitchFamily="34" charset="0"/>
              </a:rPr>
              <a:t>Developing Disability Equality &amp; Inclusion will make a lasting shift to people’s equality and human rights.</a:t>
            </a:r>
            <a:endParaRPr lang="en-GB" b="1" dirty="0">
              <a:solidFill>
                <a:srgbClr val="002060"/>
              </a:solidFill>
              <a:latin typeface="Verdana" pitchFamily="34" charset="0"/>
            </a:endParaRPr>
          </a:p>
        </p:txBody>
      </p:sp>
      <p:sp>
        <p:nvSpPr>
          <p:cNvPr id="4" name="TextBox 3"/>
          <p:cNvSpPr txBox="1"/>
          <p:nvPr/>
        </p:nvSpPr>
        <p:spPr>
          <a:xfrm>
            <a:off x="429726" y="3658836"/>
            <a:ext cx="11233248" cy="2585323"/>
          </a:xfrm>
          <a:prstGeom prst="rect">
            <a:avLst/>
          </a:prstGeom>
          <a:noFill/>
        </p:spPr>
        <p:txBody>
          <a:bodyPr wrap="square" rtlCol="0">
            <a:spAutoFit/>
          </a:bodyPr>
          <a:lstStyle/>
          <a:p>
            <a:pPr>
              <a:defRPr/>
            </a:pPr>
            <a:r>
              <a:rPr lang="en-GB" b="1" u="sng" dirty="0" smtClean="0">
                <a:solidFill>
                  <a:srgbClr val="002060"/>
                </a:solidFill>
              </a:rPr>
              <a:t>Challenges to inclusion</a:t>
            </a:r>
          </a:p>
          <a:p>
            <a:pPr>
              <a:buFont typeface="Arial" pitchFamily="34" charset="0"/>
              <a:buChar char="•"/>
              <a:defRPr/>
            </a:pPr>
            <a:r>
              <a:rPr lang="en-GB" b="1" dirty="0" smtClean="0">
                <a:solidFill>
                  <a:srgbClr val="002060"/>
                </a:solidFill>
              </a:rPr>
              <a:t>New Rigid and irrelevant curriculum and high stakes testing</a:t>
            </a:r>
          </a:p>
          <a:p>
            <a:pPr>
              <a:buFont typeface="Arial" pitchFamily="34" charset="0"/>
              <a:buChar char="•"/>
              <a:defRPr/>
            </a:pPr>
            <a:r>
              <a:rPr lang="en-GB" b="1" dirty="0" smtClean="0">
                <a:solidFill>
                  <a:srgbClr val="002060"/>
                </a:solidFill>
              </a:rPr>
              <a:t>Neo-liberalism and marketisation</a:t>
            </a:r>
          </a:p>
          <a:p>
            <a:pPr>
              <a:buFont typeface="Arial" pitchFamily="34" charset="0"/>
              <a:buChar char="•"/>
              <a:defRPr/>
            </a:pPr>
            <a:r>
              <a:rPr lang="en-GB" b="1" dirty="0" smtClean="0">
                <a:solidFill>
                  <a:srgbClr val="002060"/>
                </a:solidFill>
              </a:rPr>
              <a:t>Creating a two tier education </a:t>
            </a:r>
            <a:r>
              <a:rPr lang="en-GB" b="1" dirty="0" smtClean="0">
                <a:solidFill>
                  <a:srgbClr val="002060"/>
                </a:solidFill>
              </a:rPr>
              <a:t>system  - Academies </a:t>
            </a:r>
            <a:r>
              <a:rPr lang="en-GB" b="1" dirty="0" smtClean="0">
                <a:solidFill>
                  <a:srgbClr val="002060"/>
                </a:solidFill>
              </a:rPr>
              <a:t>and free schools</a:t>
            </a:r>
          </a:p>
          <a:p>
            <a:pPr>
              <a:buFont typeface="Arial" pitchFamily="34" charset="0"/>
              <a:buChar char="•"/>
              <a:defRPr/>
            </a:pPr>
            <a:r>
              <a:rPr lang="en-GB" b="1" dirty="0" smtClean="0">
                <a:solidFill>
                  <a:srgbClr val="002060"/>
                </a:solidFill>
              </a:rPr>
              <a:t>Hobbling of Local Municipalities or Excessive Centralisation</a:t>
            </a:r>
          </a:p>
          <a:p>
            <a:pPr>
              <a:buFont typeface="Arial" pitchFamily="34" charset="0"/>
              <a:buChar char="•"/>
              <a:defRPr/>
            </a:pPr>
            <a:r>
              <a:rPr lang="en-GB" b="1" dirty="0" smtClean="0">
                <a:solidFill>
                  <a:srgbClr val="002060"/>
                </a:solidFill>
              </a:rPr>
              <a:t>Political interference-failure to involve teachers in developing the education system</a:t>
            </a:r>
          </a:p>
          <a:p>
            <a:pPr>
              <a:buFont typeface="Arial" pitchFamily="34" charset="0"/>
              <a:buChar char="•"/>
              <a:defRPr/>
            </a:pPr>
            <a:r>
              <a:rPr lang="en-GB" b="1" dirty="0" smtClean="0">
                <a:solidFill>
                  <a:srgbClr val="002060"/>
                </a:solidFill>
              </a:rPr>
              <a:t>Growing social and economic inequality</a:t>
            </a:r>
          </a:p>
          <a:p>
            <a:pPr>
              <a:buFont typeface="Arial" pitchFamily="34" charset="0"/>
              <a:buChar char="•"/>
              <a:defRPr/>
            </a:pPr>
            <a:r>
              <a:rPr lang="en-GB" b="1" dirty="0" smtClean="0">
                <a:solidFill>
                  <a:srgbClr val="002060"/>
                </a:solidFill>
              </a:rPr>
              <a:t>Reductions in public spending</a:t>
            </a:r>
          </a:p>
          <a:p>
            <a:pPr>
              <a:buFont typeface="Arial" pitchFamily="34" charset="0"/>
              <a:buChar char="•"/>
              <a:defRPr/>
            </a:pPr>
            <a:r>
              <a:rPr lang="en-GB" b="1" dirty="0" smtClean="0">
                <a:solidFill>
                  <a:srgbClr val="002060"/>
                </a:solidFill>
              </a:rPr>
              <a:t>Hate and </a:t>
            </a:r>
            <a:r>
              <a:rPr lang="en-GB" b="1" dirty="0" err="1" smtClean="0">
                <a:solidFill>
                  <a:srgbClr val="002060"/>
                </a:solidFill>
              </a:rPr>
              <a:t>scape-goating</a:t>
            </a:r>
            <a:endParaRPr lang="en-GB" b="1" dirty="0">
              <a:solidFill>
                <a:srgbClr val="002060"/>
              </a:solidFill>
            </a:endParaRPr>
          </a:p>
        </p:txBody>
      </p:sp>
      <p:pic>
        <p:nvPicPr>
          <p:cNvPr id="5" name="Picture 1" descr="X:\My Documents\My Pictures\RRDE Logo\rrlogo.gif"/>
          <p:cNvPicPr>
            <a:picLocks noChangeAspect="1" noChangeArrowheads="1"/>
          </p:cNvPicPr>
          <p:nvPr/>
        </p:nvPicPr>
        <p:blipFill>
          <a:blip r:embed="rId3" cstate="print"/>
          <a:srcRect/>
          <a:stretch>
            <a:fillRect/>
          </a:stretch>
        </p:blipFill>
        <p:spPr bwMode="auto">
          <a:xfrm>
            <a:off x="10218869" y="319851"/>
            <a:ext cx="1536700" cy="768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20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20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20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20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2000"/>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fade">
                                      <p:cBhvr>
                                        <p:cTn id="52" dur="2000"/>
                                        <p:tgtEl>
                                          <p:spTgt spid="4">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Effect transition="in" filter="fade">
                                      <p:cBhvr>
                                        <p:cTn id="57" dur="2000"/>
                                        <p:tgtEl>
                                          <p:spTgt spid="4">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7" end="7"/>
                                            </p:txEl>
                                          </p:spTgt>
                                        </p:tgtEl>
                                        <p:attrNameLst>
                                          <p:attrName>style.visibility</p:attrName>
                                        </p:attrNameLst>
                                      </p:cBhvr>
                                      <p:to>
                                        <p:strVal val="visible"/>
                                      </p:to>
                                    </p:set>
                                    <p:animEffect transition="in" filter="fade">
                                      <p:cBhvr>
                                        <p:cTn id="62" dur="2000"/>
                                        <p:tgtEl>
                                          <p:spTgt spid="4">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animEffect transition="in" filter="fade">
                                      <p:cBhvr>
                                        <p:cTn id="67"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001435" cy="684357"/>
          </a:xfrm>
        </p:spPr>
        <p:txBody>
          <a:bodyPr>
            <a:normAutofit fontScale="90000"/>
          </a:bodyPr>
          <a:lstStyle/>
          <a:p>
            <a:r>
              <a:rPr lang="en-GB" sz="3100" b="1" dirty="0" smtClean="0"/>
              <a:t/>
            </a:r>
            <a:br>
              <a:rPr lang="en-GB" sz="3100" b="1" dirty="0" smtClean="0"/>
            </a:br>
            <a:r>
              <a:rPr lang="en-GB" sz="3100" b="1" dirty="0" smtClean="0"/>
              <a:t/>
            </a:r>
            <a:br>
              <a:rPr lang="en-GB" sz="3100" b="1" dirty="0" smtClean="0"/>
            </a:br>
            <a:r>
              <a:rPr lang="en-GB" sz="3100" b="1" dirty="0" smtClean="0"/>
              <a:t/>
            </a:r>
            <a:br>
              <a:rPr lang="en-GB" sz="3100" b="1" dirty="0" smtClean="0"/>
            </a:br>
            <a:r>
              <a:rPr lang="en-GB" sz="3100" b="1" dirty="0" smtClean="0"/>
              <a:t/>
            </a:r>
            <a:br>
              <a:rPr lang="en-GB" sz="3100" b="1" dirty="0" smtClean="0"/>
            </a:br>
            <a:r>
              <a:rPr lang="en-GB" sz="3100" b="1" dirty="0" smtClean="0"/>
              <a:t/>
            </a:r>
            <a:br>
              <a:rPr lang="en-GB" sz="3100" b="1" dirty="0" smtClean="0"/>
            </a:br>
            <a:r>
              <a:rPr lang="en-GB" sz="3100" b="1" dirty="0" smtClean="0"/>
              <a:t/>
            </a:r>
            <a:br>
              <a:rPr lang="en-GB" sz="3100" b="1" dirty="0" smtClean="0"/>
            </a:br>
            <a:r>
              <a:rPr lang="en-GB" sz="3100" b="1" dirty="0" smtClean="0"/>
              <a:t/>
            </a:r>
            <a:br>
              <a:rPr lang="en-GB" sz="3100" b="1" dirty="0" smtClean="0"/>
            </a:br>
            <a:r>
              <a:rPr lang="en-GB" sz="3100" b="1" dirty="0" smtClean="0"/>
              <a:t/>
            </a:r>
            <a:br>
              <a:rPr lang="en-GB" sz="3100" b="1" dirty="0" smtClean="0"/>
            </a:br>
            <a:r>
              <a:rPr lang="en-GB" sz="3100" b="1" dirty="0" smtClean="0"/>
              <a:t/>
            </a:r>
            <a:br>
              <a:rPr lang="en-GB" sz="3100" b="1" dirty="0" smtClean="0"/>
            </a:br>
            <a:r>
              <a:rPr lang="en-GB" sz="3100" b="1" dirty="0" smtClean="0"/>
              <a:t/>
            </a:r>
            <a:br>
              <a:rPr lang="en-GB" sz="3100" b="1" dirty="0" smtClean="0"/>
            </a:br>
            <a:r>
              <a:rPr lang="en-GB" sz="3100" b="1" dirty="0" smtClean="0"/>
              <a:t/>
            </a:r>
            <a:br>
              <a:rPr lang="en-GB" sz="3100" b="1" dirty="0" smtClean="0"/>
            </a:br>
            <a:r>
              <a:rPr lang="en-GB" sz="3100" b="1" dirty="0" smtClean="0"/>
              <a:t/>
            </a:r>
            <a:br>
              <a:rPr lang="en-GB" sz="3100" b="1" dirty="0" smtClean="0"/>
            </a:br>
            <a:r>
              <a:rPr lang="en-GB" sz="3100" b="1" dirty="0" smtClean="0"/>
              <a:t/>
            </a:r>
            <a:br>
              <a:rPr lang="en-GB" sz="3100" b="1" dirty="0" smtClean="0"/>
            </a:br>
            <a:r>
              <a:rPr lang="en-GB" sz="3100" b="1" dirty="0" smtClean="0"/>
              <a:t/>
            </a:r>
            <a:br>
              <a:rPr lang="en-GB" sz="3100" b="1" dirty="0" smtClean="0"/>
            </a:br>
            <a:r>
              <a:rPr lang="en-GB" sz="3100" b="1" dirty="0" smtClean="0"/>
              <a:t/>
            </a:r>
            <a:br>
              <a:rPr lang="en-GB" sz="3100" b="1" dirty="0" smtClean="0"/>
            </a:br>
            <a:r>
              <a:rPr lang="en-GB" b="1" dirty="0" smtClean="0">
                <a:solidFill>
                  <a:srgbClr val="002060"/>
                </a:solidFill>
              </a:rPr>
              <a:t>Bringing about  the Paradigm Shift on Disability</a:t>
            </a:r>
            <a:r>
              <a:rPr lang="en-GB" sz="3100" b="1" dirty="0" smtClean="0"/>
              <a:t/>
            </a:r>
            <a:br>
              <a:rPr lang="en-GB" sz="3100" b="1" dirty="0" smtClean="0"/>
            </a:br>
            <a:r>
              <a:rPr lang="en-GB" sz="3100" b="1" dirty="0" smtClean="0">
                <a:solidFill>
                  <a:srgbClr val="002060"/>
                </a:solidFill>
              </a:rPr>
              <a:t>1981 </a:t>
            </a:r>
            <a:r>
              <a:rPr lang="en-GB" sz="3100" b="1" dirty="0" smtClean="0">
                <a:solidFill>
                  <a:srgbClr val="002060"/>
                </a:solidFill>
              </a:rPr>
              <a:t> </a:t>
            </a:r>
            <a:r>
              <a:rPr lang="en-GB" sz="3100" b="1" dirty="0" smtClean="0">
                <a:solidFill>
                  <a:srgbClr val="002060"/>
                </a:solidFill>
              </a:rPr>
              <a:t>Disabled People International first recognised the difference between our </a:t>
            </a:r>
            <a:r>
              <a:rPr lang="en-GB" sz="3100" b="1" dirty="0" smtClean="0">
                <a:solidFill>
                  <a:srgbClr val="FF0000"/>
                </a:solidFill>
              </a:rPr>
              <a:t>impairments and disability</a:t>
            </a:r>
            <a:r>
              <a:rPr lang="en-GB" sz="3100" b="1" dirty="0" smtClean="0">
                <a:solidFill>
                  <a:srgbClr val="002060"/>
                </a:solidFill>
              </a:rPr>
              <a:t>. </a:t>
            </a:r>
            <a:br>
              <a:rPr lang="en-GB" sz="3100" b="1" dirty="0" smtClean="0">
                <a:solidFill>
                  <a:srgbClr val="002060"/>
                </a:solidFill>
              </a:rPr>
            </a:br>
            <a:r>
              <a:rPr lang="en-GB" sz="3100" b="1" dirty="0" smtClean="0">
                <a:solidFill>
                  <a:srgbClr val="FF0000"/>
                </a:solidFill>
              </a:rPr>
              <a:t>Impairment</a:t>
            </a:r>
            <a:r>
              <a:rPr lang="en-GB" sz="3100" b="1" dirty="0" smtClean="0">
                <a:solidFill>
                  <a:srgbClr val="002060"/>
                </a:solidFill>
              </a:rPr>
              <a:t> is the loss or limitation of physical, mental or sensory function on a long term, or permanent basis. </a:t>
            </a:r>
            <a:r>
              <a:rPr lang="en-GB" sz="3100" b="1" dirty="0" smtClean="0">
                <a:solidFill>
                  <a:srgbClr val="002060"/>
                </a:solidFill>
              </a:rPr>
              <a:t/>
            </a:r>
            <a:br>
              <a:rPr lang="en-GB" sz="3100" b="1" dirty="0" smtClean="0">
                <a:solidFill>
                  <a:srgbClr val="002060"/>
                </a:solidFill>
              </a:rPr>
            </a:br>
            <a:r>
              <a:rPr lang="en-GB" sz="3100" b="1" dirty="0" smtClean="0">
                <a:solidFill>
                  <a:srgbClr val="002060"/>
                </a:solidFill>
              </a:rPr>
              <a:t/>
            </a:r>
            <a:br>
              <a:rPr lang="en-GB" sz="3100" b="1" dirty="0" smtClean="0">
                <a:solidFill>
                  <a:srgbClr val="002060"/>
                </a:solidFill>
              </a:rPr>
            </a:br>
            <a:r>
              <a:rPr lang="en-GB" sz="3100" b="1" dirty="0" smtClean="0">
                <a:solidFill>
                  <a:srgbClr val="FF0000"/>
                </a:solidFill>
              </a:rPr>
              <a:t>Disability</a:t>
            </a:r>
            <a:r>
              <a:rPr lang="en-GB" sz="3100" b="1" dirty="0" smtClean="0">
                <a:solidFill>
                  <a:srgbClr val="FF0000"/>
                </a:solidFill>
              </a:rPr>
              <a:t> </a:t>
            </a:r>
            <a:r>
              <a:rPr lang="en-GB" sz="3100" b="1" dirty="0" smtClean="0">
                <a:solidFill>
                  <a:srgbClr val="002060"/>
                </a:solidFill>
              </a:rPr>
              <a:t>is the loss or limitation of opportunities to take part in the normal life of the community on an equal level with others due to physical and social barriers. </a:t>
            </a:r>
            <a:br>
              <a:rPr lang="en-GB" sz="3100" b="1" dirty="0" smtClean="0">
                <a:solidFill>
                  <a:srgbClr val="002060"/>
                </a:solidFill>
              </a:rPr>
            </a:br>
            <a:r>
              <a:rPr lang="en-GB" sz="3100" b="1" dirty="0" smtClean="0">
                <a:solidFill>
                  <a:srgbClr val="002060"/>
                </a:solidFill>
              </a:rPr>
              <a:t>This definition allowed </a:t>
            </a:r>
            <a:r>
              <a:rPr lang="en-GB" sz="3100" b="1" dirty="0" smtClean="0">
                <a:solidFill>
                  <a:srgbClr val="002060"/>
                </a:solidFill>
              </a:rPr>
              <a:t>the </a:t>
            </a:r>
            <a:r>
              <a:rPr lang="en-GB" sz="3100" b="1" dirty="0" smtClean="0">
                <a:solidFill>
                  <a:srgbClr val="FF0000"/>
                </a:solidFill>
              </a:rPr>
              <a:t>Disability </a:t>
            </a:r>
            <a:r>
              <a:rPr lang="en-GB" sz="3100" b="1" dirty="0" smtClean="0">
                <a:solidFill>
                  <a:srgbClr val="FF0000"/>
                </a:solidFill>
              </a:rPr>
              <a:t>Movement </a:t>
            </a:r>
            <a:r>
              <a:rPr lang="en-GB" sz="3100" b="1" dirty="0" smtClean="0">
                <a:solidFill>
                  <a:srgbClr val="002060"/>
                </a:solidFill>
              </a:rPr>
              <a:t>to use the </a:t>
            </a:r>
            <a:r>
              <a:rPr lang="en-GB" sz="3100" b="1" dirty="0" smtClean="0">
                <a:solidFill>
                  <a:srgbClr val="FF0000"/>
                </a:solidFill>
              </a:rPr>
              <a:t>‘social model’ </a:t>
            </a:r>
            <a:r>
              <a:rPr lang="en-GB" sz="3100" b="1" dirty="0" smtClean="0">
                <a:solidFill>
                  <a:srgbClr val="002060"/>
                </a:solidFill>
              </a:rPr>
              <a:t>to analyse the oppression people with disabilities </a:t>
            </a:r>
            <a:r>
              <a:rPr lang="en-GB" sz="3100" b="1" dirty="0" smtClean="0">
                <a:solidFill>
                  <a:srgbClr val="002060"/>
                </a:solidFill>
              </a:rPr>
              <a:t>face </a:t>
            </a:r>
            <a:r>
              <a:rPr lang="en-GB" sz="3100" b="1" dirty="0" smtClean="0">
                <a:solidFill>
                  <a:srgbClr val="002060"/>
                </a:solidFill>
              </a:rPr>
              <a:t>and to campaign for a fundamental change in attitudes and practices as a human rights issue. This analysis led directly to the UNCRPD 25 years later.</a:t>
            </a:r>
            <a:r>
              <a:rPr lang="en-GB" dirty="0" smtClean="0"/>
              <a:t/>
            </a:r>
            <a:br>
              <a:rPr lang="en-GB" dirty="0" smtClean="0"/>
            </a:br>
            <a:endParaRPr lang="en-US" dirty="0"/>
          </a:p>
        </p:txBody>
      </p:sp>
      <p:pic>
        <p:nvPicPr>
          <p:cNvPr id="3" name="Picture 1" descr="X:\My Documents\My Pictures\RRDE Logo\rrlogo.gif"/>
          <p:cNvPicPr>
            <a:picLocks noChangeAspect="1" noChangeArrowheads="1"/>
          </p:cNvPicPr>
          <p:nvPr/>
        </p:nvPicPr>
        <p:blipFill>
          <a:blip r:embed="rId2" cstate="print"/>
          <a:srcRect/>
          <a:stretch>
            <a:fillRect/>
          </a:stretch>
        </p:blipFill>
        <p:spPr bwMode="auto">
          <a:xfrm>
            <a:off x="10733103" y="339714"/>
            <a:ext cx="1272466" cy="783312"/>
          </a:xfrm>
          <a:prstGeom prst="rect">
            <a:avLst/>
          </a:prstGeom>
          <a:noFill/>
          <a:ln w="9525">
            <a:noFill/>
            <a:miter lim="800000"/>
            <a:headEnd/>
            <a:tailEnd/>
          </a:ln>
        </p:spPr>
      </p:pic>
    </p:spTree>
    <p:extLst>
      <p:ext uri="{BB962C8B-B14F-4D97-AF65-F5344CB8AC3E}">
        <p14:creationId xmlns:p14="http://schemas.microsoft.com/office/powerpoint/2010/main" val="36774596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1"/>
            <a:ext cx="10972800" cy="4525963"/>
          </a:xfrm>
        </p:spPr>
        <p:txBody>
          <a:bodyPr/>
          <a:lstStyle/>
          <a:p>
            <a:pPr>
              <a:buNone/>
            </a:pPr>
            <a:r>
              <a:rPr lang="en-GB" dirty="0" smtClean="0"/>
              <a:t/>
            </a:r>
            <a:br>
              <a:rPr lang="en-GB" dirty="0" smtClean="0"/>
            </a:br>
            <a:endParaRPr lang="en-GB" dirty="0"/>
          </a:p>
        </p:txBody>
      </p:sp>
      <p:sp>
        <p:nvSpPr>
          <p:cNvPr id="10241" name="Rectangle 1"/>
          <p:cNvSpPr>
            <a:spLocks noChangeArrowheads="1"/>
          </p:cNvSpPr>
          <p:nvPr/>
        </p:nvSpPr>
        <p:spPr bwMode="auto">
          <a:xfrm>
            <a:off x="0" y="620689"/>
            <a:ext cx="12192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292F33"/>
                </a:solidFill>
                <a:effectLst/>
                <a:latin typeface="Arial" pitchFamily="34" charset="0"/>
                <a:ea typeface="Calibri" pitchFamily="34" charset="0"/>
                <a:cs typeface="Arial" pitchFamily="34" charset="0"/>
              </a:rPr>
              <a:t>       "EDUCATION is the most POWERFUL weapon which  you can use to CHANGE the WORLD"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4" descr="https://pbs.twimg.com/media/Cx92VW5W8AUWNcG.jpg"/>
          <p:cNvPicPr/>
          <p:nvPr/>
        </p:nvPicPr>
        <p:blipFill>
          <a:blip r:embed="rId2" cstate="print"/>
          <a:srcRect t="24209" b="12663"/>
          <a:stretch>
            <a:fillRect/>
          </a:stretch>
        </p:blipFill>
        <p:spPr bwMode="auto">
          <a:xfrm>
            <a:off x="1679509" y="980728"/>
            <a:ext cx="8272359" cy="3138511"/>
          </a:xfrm>
          <a:prstGeom prst="rect">
            <a:avLst/>
          </a:prstGeom>
          <a:noFill/>
          <a:ln w="9525">
            <a:noFill/>
            <a:miter lim="800000"/>
            <a:headEnd/>
            <a:tailEnd/>
          </a:ln>
        </p:spPr>
      </p:pic>
      <p:pic>
        <p:nvPicPr>
          <p:cNvPr id="6" name="Picture 1" descr="X:\My Documents\My Pictures\RRDE Logo\rrlogo.gif"/>
          <p:cNvPicPr>
            <a:picLocks noChangeAspect="1" noChangeArrowheads="1"/>
          </p:cNvPicPr>
          <p:nvPr/>
        </p:nvPicPr>
        <p:blipFill>
          <a:blip r:embed="rId3" cstate="print"/>
          <a:srcRect/>
          <a:stretch>
            <a:fillRect/>
          </a:stretch>
        </p:blipFill>
        <p:spPr bwMode="auto">
          <a:xfrm>
            <a:off x="10466773" y="159065"/>
            <a:ext cx="1521041" cy="838206"/>
          </a:xfrm>
          <a:prstGeom prst="rect">
            <a:avLst/>
          </a:prstGeom>
          <a:noFill/>
          <a:ln w="9525">
            <a:noFill/>
            <a:miter lim="800000"/>
            <a:headEnd/>
            <a:tailEnd/>
          </a:ln>
        </p:spPr>
      </p:pic>
      <p:sp>
        <p:nvSpPr>
          <p:cNvPr id="7" name="TextBox 6"/>
          <p:cNvSpPr txBox="1"/>
          <p:nvPr/>
        </p:nvSpPr>
        <p:spPr>
          <a:xfrm>
            <a:off x="1530233" y="4391740"/>
            <a:ext cx="9313035" cy="1477328"/>
          </a:xfrm>
          <a:prstGeom prst="rect">
            <a:avLst/>
          </a:prstGeom>
          <a:noFill/>
        </p:spPr>
        <p:txBody>
          <a:bodyPr wrap="square" rtlCol="0">
            <a:spAutoFit/>
          </a:bodyPr>
          <a:lstStyle/>
          <a:p>
            <a:r>
              <a:rPr lang="en-GB" b="1" dirty="0" smtClean="0"/>
              <a:t>We must build a powerful grass roots Global Campaign for inclusive education- of Parents, Young People, Young Disabled People, DPOs, Teachers and Governments, Disabled Adults and NGOs, UNICEF,UNESCO, World Bank, UNDESA.</a:t>
            </a:r>
          </a:p>
          <a:p>
            <a:r>
              <a:rPr lang="en-GB" b="1" dirty="0" smtClean="0"/>
              <a:t>                                                         </a:t>
            </a:r>
          </a:p>
          <a:p>
            <a:r>
              <a:rPr lang="en-GB" b="1" dirty="0" smtClean="0"/>
              <a:t>All Means All</a:t>
            </a:r>
            <a:endParaRPr lang="en-GB" b="1" dirty="0"/>
          </a:p>
        </p:txBody>
      </p:sp>
      <p:sp>
        <p:nvSpPr>
          <p:cNvPr id="8" name="Rectangle 7"/>
          <p:cNvSpPr/>
          <p:nvPr/>
        </p:nvSpPr>
        <p:spPr>
          <a:xfrm>
            <a:off x="2916976" y="1335635"/>
            <a:ext cx="1439818" cy="369332"/>
          </a:xfrm>
          <a:prstGeom prst="rect">
            <a:avLst/>
          </a:prstGeom>
        </p:spPr>
        <p:txBody>
          <a:bodyPr wrap="none">
            <a:spAutoFit/>
          </a:bodyPr>
          <a:lstStyle/>
          <a:p>
            <a:r>
              <a:rPr lang="en-GB" b="1" dirty="0" smtClean="0"/>
              <a:t>All Means All</a:t>
            </a:r>
            <a:endParaRPr lang="en-GB"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188913"/>
            <a:ext cx="12192000" cy="863600"/>
          </a:xfrm>
          <a:gradFill rotWithShape="1">
            <a:gsLst>
              <a:gs pos="0">
                <a:schemeClr val="accent1">
                  <a:alpha val="37999"/>
                </a:schemeClr>
              </a:gs>
              <a:gs pos="100000">
                <a:srgbClr val="FFFFCC">
                  <a:alpha val="43999"/>
                </a:srgbClr>
              </a:gs>
            </a:gsLst>
            <a:lin ang="5400000" scaled="1"/>
          </a:gradFill>
          <a:ln>
            <a:solidFill>
              <a:schemeClr val="tx1"/>
            </a:solidFill>
          </a:ln>
        </p:spPr>
        <p:txBody>
          <a:bodyPr/>
          <a:lstStyle/>
          <a:p>
            <a:pPr eaLnBrk="1" hangingPunct="1"/>
            <a:r>
              <a:rPr lang="en-GB" sz="4000" b="1" dirty="0" smtClean="0">
                <a:solidFill>
                  <a:srgbClr val="002060"/>
                </a:solidFill>
              </a:rPr>
              <a:t>Traditional </a:t>
            </a:r>
            <a:r>
              <a:rPr lang="en-GB" sz="4000" b="1" dirty="0" smtClean="0">
                <a:solidFill>
                  <a:srgbClr val="002060"/>
                </a:solidFill>
              </a:rPr>
              <a:t>Models of Disability</a:t>
            </a:r>
          </a:p>
        </p:txBody>
      </p:sp>
      <p:sp>
        <p:nvSpPr>
          <p:cNvPr id="14339" name="Rectangle 3"/>
          <p:cNvSpPr>
            <a:spLocks noGrp="1" noChangeArrowheads="1"/>
          </p:cNvSpPr>
          <p:nvPr>
            <p:ph type="body" sz="half" idx="1"/>
          </p:nvPr>
        </p:nvSpPr>
        <p:spPr>
          <a:xfrm>
            <a:off x="0" y="1199395"/>
            <a:ext cx="5088467" cy="3230562"/>
          </a:xfrm>
          <a:gradFill rotWithShape="0">
            <a:gsLst>
              <a:gs pos="0">
                <a:schemeClr val="accent1"/>
              </a:gs>
              <a:gs pos="100000">
                <a:srgbClr val="FFFFCC"/>
              </a:gs>
            </a:gsLst>
            <a:lin ang="5400000" scaled="1"/>
          </a:gradFill>
          <a:ln>
            <a:solidFill>
              <a:schemeClr val="tx1"/>
            </a:solidFill>
          </a:ln>
        </p:spPr>
        <p:txBody>
          <a:bodyPr>
            <a:normAutofit fontScale="92500" lnSpcReduction="20000"/>
          </a:bodyPr>
          <a:lstStyle/>
          <a:p>
            <a:pPr eaLnBrk="1" hangingPunct="1">
              <a:lnSpc>
                <a:spcPct val="80000"/>
              </a:lnSpc>
            </a:pPr>
            <a:r>
              <a:rPr lang="en-GB" sz="2000" b="1" dirty="0" smtClean="0"/>
              <a:t>For thousands of years </a:t>
            </a:r>
            <a:r>
              <a:rPr lang="en-GB" sz="2000" b="1" dirty="0" smtClean="0"/>
              <a:t>people’s </a:t>
            </a:r>
            <a:r>
              <a:rPr lang="en-GB" sz="2000" b="1" dirty="0" smtClean="0"/>
              <a:t>lives were ruled by superstition and interpretations of </a:t>
            </a:r>
            <a:r>
              <a:rPr lang="en-GB" sz="2000" b="1" dirty="0" smtClean="0"/>
              <a:t>nature, </a:t>
            </a:r>
            <a:r>
              <a:rPr lang="en-GB" sz="2000" b="1" dirty="0" smtClean="0"/>
              <a:t>which depended on all powerful deities or Gods. Disabled people were penitent </a:t>
            </a:r>
            <a:r>
              <a:rPr lang="en-GB" sz="2000" b="1" dirty="0" smtClean="0"/>
              <a:t>sinners, figures </a:t>
            </a:r>
            <a:r>
              <a:rPr lang="en-GB" sz="2000" b="1" dirty="0" smtClean="0"/>
              <a:t>of fun or freaks . </a:t>
            </a:r>
            <a:endParaRPr lang="en-GB" sz="2000" b="1" dirty="0" smtClean="0"/>
          </a:p>
          <a:p>
            <a:pPr eaLnBrk="1" hangingPunct="1">
              <a:lnSpc>
                <a:spcPct val="80000"/>
              </a:lnSpc>
            </a:pPr>
            <a:r>
              <a:rPr lang="en-GB" sz="2000" b="1" dirty="0" smtClean="0"/>
              <a:t>We </a:t>
            </a:r>
            <a:r>
              <a:rPr lang="en-GB" sz="2000" b="1" dirty="0" smtClean="0"/>
              <a:t>were often seen as evil or seeking to get our revenge. </a:t>
            </a:r>
          </a:p>
          <a:p>
            <a:pPr eaLnBrk="1" hangingPunct="1">
              <a:lnSpc>
                <a:spcPct val="80000"/>
              </a:lnSpc>
            </a:pPr>
            <a:r>
              <a:rPr lang="en-GB" sz="2000" b="1" dirty="0" smtClean="0"/>
              <a:t>These stereotypes persist in literature and the media today.</a:t>
            </a:r>
          </a:p>
          <a:p>
            <a:pPr eaLnBrk="1" hangingPunct="1">
              <a:lnSpc>
                <a:spcPct val="80000"/>
              </a:lnSpc>
            </a:pPr>
            <a:r>
              <a:rPr lang="en-GB" sz="2000" b="1" dirty="0" smtClean="0"/>
              <a:t>In East Africa </a:t>
            </a:r>
            <a:r>
              <a:rPr lang="en-GB" sz="2000" b="1" dirty="0" smtClean="0"/>
              <a:t>today it is widely </a:t>
            </a:r>
            <a:r>
              <a:rPr lang="en-GB" sz="2000" b="1" dirty="0" smtClean="0"/>
              <a:t>believed Albinos have magical powers and their bones </a:t>
            </a:r>
            <a:r>
              <a:rPr lang="en-GB" sz="2000" b="1" dirty="0" smtClean="0"/>
              <a:t>are </a:t>
            </a:r>
            <a:r>
              <a:rPr lang="en-GB" sz="2000" b="1" dirty="0" smtClean="0"/>
              <a:t>magic.</a:t>
            </a:r>
          </a:p>
          <a:p>
            <a:pPr>
              <a:lnSpc>
                <a:spcPct val="80000"/>
              </a:lnSpc>
            </a:pPr>
            <a:r>
              <a:rPr lang="en-GB" sz="2000" b="1" dirty="0" smtClean="0"/>
              <a:t>50% of Indians believed "disability was always or almost always a curse of God." World Bank, 2007</a:t>
            </a:r>
          </a:p>
        </p:txBody>
      </p:sp>
      <p:pic>
        <p:nvPicPr>
          <p:cNvPr id="14340" name="Picture 4" descr="~AUT0016"/>
          <p:cNvPicPr>
            <a:picLocks noGrp="1" noChangeAspect="1" noChangeArrowheads="1"/>
          </p:cNvPicPr>
          <p:nvPr>
            <p:ph sz="quarter" idx="3"/>
          </p:nvPr>
        </p:nvPicPr>
        <p:blipFill>
          <a:blip r:embed="rId3" cstate="print"/>
          <a:srcRect/>
          <a:stretch>
            <a:fillRect/>
          </a:stretch>
        </p:blipFill>
        <p:spPr>
          <a:xfrm>
            <a:off x="8887883" y="2636838"/>
            <a:ext cx="3304117" cy="2197100"/>
          </a:xfrm>
          <a:noFill/>
        </p:spPr>
      </p:pic>
      <p:graphicFrame>
        <p:nvGraphicFramePr>
          <p:cNvPr id="14342" name="Object 2"/>
          <p:cNvGraphicFramePr>
            <a:graphicFrameLocks noGrp="1" noChangeAspect="1"/>
          </p:cNvGraphicFramePr>
          <p:nvPr>
            <p:ph sz="quarter" idx="2"/>
          </p:nvPr>
        </p:nvGraphicFramePr>
        <p:xfrm>
          <a:off x="7209368" y="1196975"/>
          <a:ext cx="4982633" cy="1822450"/>
        </p:xfrm>
        <a:graphic>
          <a:graphicData uri="http://schemas.openxmlformats.org/presentationml/2006/ole">
            <mc:AlternateContent xmlns:mc="http://schemas.openxmlformats.org/markup-compatibility/2006">
              <mc:Choice xmlns:v="urn:schemas-microsoft-com:vml" Requires="v">
                <p:oleObj spid="_x0000_s1032" r:id="rId4" imgW="7677206" imgH="3743352" progId="PBrush">
                  <p:embed/>
                </p:oleObj>
              </mc:Choice>
              <mc:Fallback>
                <p:oleObj r:id="rId4" imgW="7677206" imgH="3743352"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9368" y="1196975"/>
                        <a:ext cx="4982633" cy="1822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343" name="Picture 7"/>
          <p:cNvPicPr>
            <a:picLocks noChangeAspect="1" noChangeArrowheads="1"/>
          </p:cNvPicPr>
          <p:nvPr/>
        </p:nvPicPr>
        <p:blipFill>
          <a:blip r:embed="rId6" cstate="print"/>
          <a:srcRect/>
          <a:stretch>
            <a:fillRect/>
          </a:stretch>
        </p:blipFill>
        <p:spPr bwMode="auto">
          <a:xfrm>
            <a:off x="6638403" y="5009580"/>
            <a:ext cx="4150636" cy="1848420"/>
          </a:xfrm>
          <a:prstGeom prst="rect">
            <a:avLst/>
          </a:prstGeom>
          <a:noFill/>
          <a:ln w="9525">
            <a:noFill/>
            <a:miter lim="800000"/>
            <a:headEnd/>
            <a:tailEnd/>
          </a:ln>
        </p:spPr>
      </p:pic>
      <p:pic>
        <p:nvPicPr>
          <p:cNvPr id="14344" name="Picture 8" descr="~AUT0014"/>
          <p:cNvPicPr>
            <a:picLocks noChangeAspect="1" noChangeArrowheads="1"/>
          </p:cNvPicPr>
          <p:nvPr/>
        </p:nvPicPr>
        <p:blipFill>
          <a:blip r:embed="rId7" cstate="print"/>
          <a:srcRect/>
          <a:stretch>
            <a:fillRect/>
          </a:stretch>
        </p:blipFill>
        <p:spPr bwMode="auto">
          <a:xfrm>
            <a:off x="7034568" y="3007340"/>
            <a:ext cx="1846684" cy="1990788"/>
          </a:xfrm>
          <a:prstGeom prst="rect">
            <a:avLst/>
          </a:prstGeom>
          <a:noFill/>
          <a:ln w="9525">
            <a:noFill/>
            <a:miter lim="800000"/>
            <a:headEnd/>
            <a:tailEnd/>
          </a:ln>
        </p:spPr>
      </p:pic>
      <p:pic>
        <p:nvPicPr>
          <p:cNvPr id="1028" name="Picture 4" descr="Image Results for disabled beggars china"/>
          <p:cNvPicPr>
            <a:picLocks noChangeAspect="1" noChangeArrowheads="1"/>
          </p:cNvPicPr>
          <p:nvPr/>
        </p:nvPicPr>
        <p:blipFill>
          <a:blip r:embed="rId8" cstate="print"/>
          <a:srcRect/>
          <a:stretch>
            <a:fillRect/>
          </a:stretch>
        </p:blipFill>
        <p:spPr bwMode="auto">
          <a:xfrm>
            <a:off x="5005035" y="1320099"/>
            <a:ext cx="1998048" cy="1687241"/>
          </a:xfrm>
          <a:prstGeom prst="rect">
            <a:avLst/>
          </a:prstGeom>
          <a:noFill/>
        </p:spPr>
      </p:pic>
      <p:pic>
        <p:nvPicPr>
          <p:cNvPr id="1030" name="Picture 6" descr="A young Indian child sits on the ground outside leaning against the corner of a wall. A rope is tied around her neck and pulls he back against the wall"/>
          <p:cNvPicPr>
            <a:picLocks noChangeAspect="1" noChangeArrowheads="1"/>
          </p:cNvPicPr>
          <p:nvPr/>
        </p:nvPicPr>
        <p:blipFill>
          <a:blip r:embed="rId9" cstate="print"/>
          <a:srcRect/>
          <a:stretch>
            <a:fillRect/>
          </a:stretch>
        </p:blipFill>
        <p:spPr bwMode="auto">
          <a:xfrm>
            <a:off x="961474" y="4617090"/>
            <a:ext cx="2234459" cy="2041093"/>
          </a:xfrm>
          <a:prstGeom prst="rect">
            <a:avLst/>
          </a:prstGeom>
          <a:noFill/>
        </p:spPr>
      </p:pic>
      <p:pic>
        <p:nvPicPr>
          <p:cNvPr id="11" name="Picture 1" descr="X:\My Documents\My Pictures\RRDE Logo\rrlogo.gif"/>
          <p:cNvPicPr>
            <a:picLocks noChangeAspect="1" noChangeArrowheads="1"/>
          </p:cNvPicPr>
          <p:nvPr/>
        </p:nvPicPr>
        <p:blipFill>
          <a:blip r:embed="rId10" cstate="print"/>
          <a:srcRect/>
          <a:stretch>
            <a:fillRect/>
          </a:stretch>
        </p:blipFill>
        <p:spPr bwMode="auto">
          <a:xfrm>
            <a:off x="10963922" y="300835"/>
            <a:ext cx="1032770" cy="635759"/>
          </a:xfrm>
          <a:prstGeom prst="rect">
            <a:avLst/>
          </a:prstGeom>
          <a:noFill/>
          <a:ln w="9525">
            <a:noFill/>
            <a:miter lim="800000"/>
            <a:headEnd/>
            <a:tailEnd/>
          </a:ln>
        </p:spPr>
      </p:pic>
      <p:pic>
        <p:nvPicPr>
          <p:cNvPr id="12" name="Picture 4" descr="C:\DOCUME~1\dee\LOCALS~1\Temp\~AUT0004.bmp"/>
          <p:cNvPicPr>
            <a:picLocks noChangeAspect="1" noChangeArrowheads="1"/>
          </p:cNvPicPr>
          <p:nvPr/>
        </p:nvPicPr>
        <p:blipFill>
          <a:blip r:embed="rId11" cstate="print"/>
          <a:srcRect/>
          <a:stretch>
            <a:fillRect/>
          </a:stretch>
        </p:blipFill>
        <p:spPr bwMode="auto">
          <a:xfrm>
            <a:off x="5052761" y="3488925"/>
            <a:ext cx="1862944" cy="2638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9">
                                            <p:bg/>
                                          </p:spTgt>
                                        </p:tgtEl>
                                        <p:attrNameLst>
                                          <p:attrName>style.visibility</p:attrName>
                                        </p:attrNameLst>
                                      </p:cBhvr>
                                      <p:to>
                                        <p:strVal val="visible"/>
                                      </p:to>
                                    </p:set>
                                    <p:animEffect transition="in" filter="blinds(horizontal)">
                                      <p:cBhvr>
                                        <p:cTn id="7" dur="500"/>
                                        <p:tgtEl>
                                          <p:spTgt spid="14339">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blinds(horizontal)">
                                      <p:cBhvr>
                                        <p:cTn id="12" dur="500"/>
                                        <p:tgtEl>
                                          <p:spTgt spid="143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339">
                                            <p:txEl>
                                              <p:pRg st="1" end="1"/>
                                            </p:txEl>
                                          </p:spTgt>
                                        </p:tgtEl>
                                        <p:attrNameLst>
                                          <p:attrName>style.visibility</p:attrName>
                                        </p:attrNameLst>
                                      </p:cBhvr>
                                      <p:to>
                                        <p:strVal val="visible"/>
                                      </p:to>
                                    </p:set>
                                    <p:animEffect transition="in" filter="blinds(horizontal)">
                                      <p:cBhvr>
                                        <p:cTn id="17" dur="500"/>
                                        <p:tgtEl>
                                          <p:spTgt spid="143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339">
                                            <p:txEl>
                                              <p:pRg st="2" end="2"/>
                                            </p:txEl>
                                          </p:spTgt>
                                        </p:tgtEl>
                                        <p:attrNameLst>
                                          <p:attrName>style.visibility</p:attrName>
                                        </p:attrNameLst>
                                      </p:cBhvr>
                                      <p:to>
                                        <p:strVal val="visible"/>
                                      </p:to>
                                    </p:set>
                                    <p:animEffect transition="in" filter="blinds(horizontal)">
                                      <p:cBhvr>
                                        <p:cTn id="22" dur="500"/>
                                        <p:tgtEl>
                                          <p:spTgt spid="143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339">
                                            <p:txEl>
                                              <p:pRg st="3" end="3"/>
                                            </p:txEl>
                                          </p:spTgt>
                                        </p:tgtEl>
                                        <p:attrNameLst>
                                          <p:attrName>style.visibility</p:attrName>
                                        </p:attrNameLst>
                                      </p:cBhvr>
                                      <p:to>
                                        <p:strVal val="visible"/>
                                      </p:to>
                                    </p:set>
                                    <p:animEffect transition="in" filter="blinds(horizontal)">
                                      <p:cBhvr>
                                        <p:cTn id="27" dur="500"/>
                                        <p:tgtEl>
                                          <p:spTgt spid="143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339">
                                            <p:txEl>
                                              <p:pRg st="4" end="4"/>
                                            </p:txEl>
                                          </p:spTgt>
                                        </p:tgtEl>
                                        <p:attrNameLst>
                                          <p:attrName>style.visibility</p:attrName>
                                        </p:attrNameLst>
                                      </p:cBhvr>
                                      <p:to>
                                        <p:strVal val="visible"/>
                                      </p:to>
                                    </p:set>
                                    <p:animEffect transition="in" filter="blinds(horizontal)">
                                      <p:cBhvr>
                                        <p:cTn id="32" dur="500"/>
                                        <p:tgtEl>
                                          <p:spTgt spid="143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4342"/>
                                        </p:tgtEl>
                                        <p:attrNameLst>
                                          <p:attrName>style.visibility</p:attrName>
                                        </p:attrNameLst>
                                      </p:cBhvr>
                                      <p:to>
                                        <p:strVal val="visible"/>
                                      </p:to>
                                    </p:set>
                                    <p:animEffect transition="in" filter="blinds(horizontal)">
                                      <p:cBhvr>
                                        <p:cTn id="37" dur="500"/>
                                        <p:tgtEl>
                                          <p:spTgt spid="1434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4340"/>
                                        </p:tgtEl>
                                        <p:attrNameLst>
                                          <p:attrName>style.visibility</p:attrName>
                                        </p:attrNameLst>
                                      </p:cBhvr>
                                      <p:to>
                                        <p:strVal val="visible"/>
                                      </p:to>
                                    </p:set>
                                    <p:animEffect transition="in" filter="blinds(horizontal)">
                                      <p:cBhvr>
                                        <p:cTn id="42" dur="500"/>
                                        <p:tgtEl>
                                          <p:spTgt spid="1434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4343"/>
                                        </p:tgtEl>
                                        <p:attrNameLst>
                                          <p:attrName>style.visibility</p:attrName>
                                        </p:attrNameLst>
                                      </p:cBhvr>
                                      <p:to>
                                        <p:strVal val="visible"/>
                                      </p:to>
                                    </p:set>
                                    <p:animEffect transition="in" filter="blinds(horizontal)">
                                      <p:cBhvr>
                                        <p:cTn id="47" dur="500"/>
                                        <p:tgtEl>
                                          <p:spTgt spid="1434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344"/>
                                        </p:tgtEl>
                                        <p:attrNameLst>
                                          <p:attrName>style.visibility</p:attrName>
                                        </p:attrNameLst>
                                      </p:cBhvr>
                                      <p:to>
                                        <p:strVal val="visible"/>
                                      </p:to>
                                    </p:set>
                                    <p:animEffect transition="in" filter="blinds(horizontal)">
                                      <p:cBhvr>
                                        <p:cTn id="52" dur="500"/>
                                        <p:tgtEl>
                                          <p:spTgt spid="1434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030"/>
                                        </p:tgtEl>
                                        <p:attrNameLst>
                                          <p:attrName>style.visibility</p:attrName>
                                        </p:attrNameLst>
                                      </p:cBhvr>
                                      <p:to>
                                        <p:strVal val="visible"/>
                                      </p:to>
                                    </p:set>
                                    <p:animEffect transition="in" filter="blinds(horizontal)">
                                      <p:cBhvr>
                                        <p:cTn id="57" dur="500"/>
                                        <p:tgtEl>
                                          <p:spTgt spid="1030"/>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blinds(horizontal)">
                                      <p:cBhvr>
                                        <p:cTn id="62" dur="500"/>
                                        <p:tgtEl>
                                          <p:spTgt spid="1028"/>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linds(horizontal)">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extLst>
              <p:ext uri="{D42A27DB-BD31-4B8C-83A1-F6EECF244321}">
                <p14:modId xmlns:p14="http://schemas.microsoft.com/office/powerpoint/2010/main" val="2445229479"/>
              </p:ext>
            </p:extLst>
          </p:nvPr>
        </p:nvGraphicFramePr>
        <p:xfrm>
          <a:off x="506027" y="280851"/>
          <a:ext cx="10389834" cy="5706197"/>
        </p:xfrm>
        <a:graphic>
          <a:graphicData uri="http://schemas.openxmlformats.org/presentationml/2006/ole">
            <mc:AlternateContent xmlns:mc="http://schemas.openxmlformats.org/markup-compatibility/2006">
              <mc:Choice xmlns:v="urn:schemas-microsoft-com:vml" Requires="v">
                <p:oleObj spid="_x0000_s16392" name="Slide" r:id="rId3" imgW="1516533" imgH="1136890" progId="PowerPoint.Slide.12">
                  <p:embed/>
                </p:oleObj>
              </mc:Choice>
              <mc:Fallback>
                <p:oleObj name="Slide" r:id="rId3" imgW="1516533" imgH="1136890" progId="PowerPoint.Slide.12">
                  <p:embed/>
                  <p:pic>
                    <p:nvPicPr>
                      <p:cNvPr id="0" name="Picture 2"/>
                      <p:cNvPicPr>
                        <a:picLocks noChangeAspect="1" noChangeArrowheads="1"/>
                      </p:cNvPicPr>
                      <p:nvPr/>
                    </p:nvPicPr>
                    <p:blipFill>
                      <a:blip r:embed="rId4"/>
                      <a:srcRect/>
                      <a:stretch>
                        <a:fillRect/>
                      </a:stretch>
                    </p:blipFill>
                    <p:spPr bwMode="auto">
                      <a:xfrm>
                        <a:off x="506027" y="280851"/>
                        <a:ext cx="10389834" cy="57061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1" descr="X:\My Documents\My Pictures\RRDE Logo\rrlogo.gif"/>
          <p:cNvPicPr>
            <a:picLocks noChangeAspect="1" noChangeArrowheads="1"/>
          </p:cNvPicPr>
          <p:nvPr/>
        </p:nvPicPr>
        <p:blipFill>
          <a:blip r:embed="rId5" cstate="print"/>
          <a:srcRect/>
          <a:stretch>
            <a:fillRect/>
          </a:stretch>
        </p:blipFill>
        <p:spPr bwMode="auto">
          <a:xfrm>
            <a:off x="9943001" y="424410"/>
            <a:ext cx="1967541" cy="8382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C:\DOCUME~1\dee\LOCALS~1\Temp\~AUT0025.bmp"/>
          <p:cNvPicPr>
            <a:picLocks noChangeAspect="1" noChangeArrowheads="1"/>
          </p:cNvPicPr>
          <p:nvPr/>
        </p:nvPicPr>
        <p:blipFill>
          <a:blip r:embed="rId2" cstate="print"/>
          <a:srcRect/>
          <a:stretch>
            <a:fillRect/>
          </a:stretch>
        </p:blipFill>
        <p:spPr bwMode="auto">
          <a:xfrm>
            <a:off x="7248128" y="1"/>
            <a:ext cx="4655840" cy="2464940"/>
          </a:xfrm>
          <a:prstGeom prst="rect">
            <a:avLst/>
          </a:prstGeom>
          <a:noFill/>
          <a:ln w="9525">
            <a:noFill/>
            <a:miter lim="800000"/>
            <a:headEnd/>
            <a:tailEnd/>
          </a:ln>
        </p:spPr>
      </p:pic>
      <p:pic>
        <p:nvPicPr>
          <p:cNvPr id="60422" name="Picture 6"/>
          <p:cNvPicPr>
            <a:picLocks noChangeAspect="1" noChangeArrowheads="1"/>
          </p:cNvPicPr>
          <p:nvPr/>
        </p:nvPicPr>
        <p:blipFill>
          <a:blip r:embed="rId3" cstate="print"/>
          <a:srcRect/>
          <a:stretch>
            <a:fillRect/>
          </a:stretch>
        </p:blipFill>
        <p:spPr bwMode="auto">
          <a:xfrm>
            <a:off x="7939935" y="4214864"/>
            <a:ext cx="2831637" cy="2519496"/>
          </a:xfrm>
          <a:prstGeom prst="rect">
            <a:avLst/>
          </a:prstGeom>
          <a:noFill/>
          <a:ln w="9525">
            <a:noFill/>
            <a:miter lim="800000"/>
            <a:headEnd/>
            <a:tailEnd/>
          </a:ln>
        </p:spPr>
      </p:pic>
      <p:pic>
        <p:nvPicPr>
          <p:cNvPr id="60423" name="Picture 8" descr="C:\DOCUME~1\dee\LOCALS~1\Temp\~AUT0075.bmp"/>
          <p:cNvPicPr>
            <a:picLocks noChangeAspect="1" noChangeArrowheads="1"/>
          </p:cNvPicPr>
          <p:nvPr/>
        </p:nvPicPr>
        <p:blipFill>
          <a:blip r:embed="rId4" cstate="print"/>
          <a:srcRect/>
          <a:stretch>
            <a:fillRect/>
          </a:stretch>
        </p:blipFill>
        <p:spPr bwMode="auto">
          <a:xfrm>
            <a:off x="1" y="4437114"/>
            <a:ext cx="2625691" cy="1475649"/>
          </a:xfrm>
          <a:prstGeom prst="rect">
            <a:avLst/>
          </a:prstGeom>
          <a:noFill/>
          <a:ln w="9525">
            <a:noFill/>
            <a:miter lim="800000"/>
            <a:headEnd/>
            <a:tailEnd/>
          </a:ln>
        </p:spPr>
      </p:pic>
      <p:sp>
        <p:nvSpPr>
          <p:cNvPr id="60425" name="Text Box 10"/>
          <p:cNvSpPr txBox="1">
            <a:spLocks noChangeArrowheads="1"/>
          </p:cNvSpPr>
          <p:nvPr/>
        </p:nvSpPr>
        <p:spPr bwMode="auto">
          <a:xfrm>
            <a:off x="0" y="5943600"/>
            <a:ext cx="3149600" cy="914400"/>
          </a:xfrm>
          <a:prstGeom prst="rect">
            <a:avLst/>
          </a:prstGeom>
          <a:solidFill>
            <a:srgbClr val="FFFFFF"/>
          </a:solidFill>
          <a:ln w="9525">
            <a:solidFill>
              <a:srgbClr val="000000"/>
            </a:solidFill>
            <a:miter lim="800000"/>
            <a:headEnd/>
            <a:tailEnd/>
          </a:ln>
        </p:spPr>
        <p:txBody>
          <a:bodyPr/>
          <a:lstStyle/>
          <a:p>
            <a:pPr eaLnBrk="0" hangingPunct="0"/>
            <a:r>
              <a:rPr lang="en-US" sz="1600" dirty="0">
                <a:solidFill>
                  <a:srgbClr val="002060"/>
                </a:solidFill>
                <a:latin typeface="Lucida Sans Unicode" pitchFamily="34" charset="0"/>
              </a:rPr>
              <a:t>People First- People with learning Difficulties 1984</a:t>
            </a:r>
          </a:p>
        </p:txBody>
      </p:sp>
      <p:sp>
        <p:nvSpPr>
          <p:cNvPr id="60426" name="Text Box 11"/>
          <p:cNvSpPr txBox="1">
            <a:spLocks noChangeArrowheads="1"/>
          </p:cNvSpPr>
          <p:nvPr/>
        </p:nvSpPr>
        <p:spPr bwMode="auto">
          <a:xfrm>
            <a:off x="0" y="0"/>
            <a:ext cx="5104660" cy="404664"/>
          </a:xfrm>
          <a:prstGeom prst="rect">
            <a:avLst/>
          </a:prstGeom>
          <a:solidFill>
            <a:srgbClr val="FFFFFF"/>
          </a:solidFill>
          <a:ln w="9525">
            <a:solidFill>
              <a:srgbClr val="000000"/>
            </a:solidFill>
            <a:miter lim="800000"/>
            <a:headEnd/>
            <a:tailEnd/>
          </a:ln>
        </p:spPr>
        <p:txBody>
          <a:bodyPr/>
          <a:lstStyle/>
          <a:p>
            <a:pPr eaLnBrk="0" hangingPunct="0"/>
            <a:r>
              <a:rPr lang="en-US" sz="1600" b="1" dirty="0" smtClean="0">
                <a:solidFill>
                  <a:srgbClr val="002060"/>
                </a:solidFill>
              </a:rPr>
              <a:t>Struggles of Parents and Disabled People for Inclusion </a:t>
            </a:r>
            <a:endParaRPr lang="en-US" sz="1600" b="1" dirty="0">
              <a:solidFill>
                <a:srgbClr val="002060"/>
              </a:solidFill>
            </a:endParaRPr>
          </a:p>
        </p:txBody>
      </p:sp>
      <p:pic>
        <p:nvPicPr>
          <p:cNvPr id="10" name="Picture 9" descr="153851224.jpg"/>
          <p:cNvPicPr>
            <a:picLocks noChangeAspect="1"/>
          </p:cNvPicPr>
          <p:nvPr/>
        </p:nvPicPr>
        <p:blipFill>
          <a:blip r:embed="rId5" cstate="print"/>
          <a:stretch>
            <a:fillRect/>
          </a:stretch>
        </p:blipFill>
        <p:spPr>
          <a:xfrm>
            <a:off x="143339" y="476672"/>
            <a:ext cx="3830396" cy="1944216"/>
          </a:xfrm>
          <a:prstGeom prst="rect">
            <a:avLst/>
          </a:prstGeom>
        </p:spPr>
      </p:pic>
      <p:pic>
        <p:nvPicPr>
          <p:cNvPr id="11" name="Picture 10" descr="ad2 SAFOD ADEMO.jpg"/>
          <p:cNvPicPr>
            <a:picLocks noChangeAspect="1"/>
          </p:cNvPicPr>
          <p:nvPr/>
        </p:nvPicPr>
        <p:blipFill>
          <a:blip r:embed="rId6" cstate="print"/>
          <a:stretch>
            <a:fillRect/>
          </a:stretch>
        </p:blipFill>
        <p:spPr>
          <a:xfrm>
            <a:off x="3983765" y="476673"/>
            <a:ext cx="3264363" cy="1656615"/>
          </a:xfrm>
          <a:prstGeom prst="rect">
            <a:avLst/>
          </a:prstGeom>
        </p:spPr>
      </p:pic>
      <p:pic>
        <p:nvPicPr>
          <p:cNvPr id="12" name="Picture 11" descr="advocates_people_first.gif"/>
          <p:cNvPicPr>
            <a:picLocks noChangeAspect="1"/>
          </p:cNvPicPr>
          <p:nvPr/>
        </p:nvPicPr>
        <p:blipFill>
          <a:blip r:embed="rId7" cstate="print"/>
          <a:stretch>
            <a:fillRect/>
          </a:stretch>
        </p:blipFill>
        <p:spPr>
          <a:xfrm>
            <a:off x="3244618" y="4227109"/>
            <a:ext cx="4677140" cy="2630891"/>
          </a:xfrm>
          <a:prstGeom prst="rect">
            <a:avLst/>
          </a:prstGeom>
        </p:spPr>
      </p:pic>
      <p:pic>
        <p:nvPicPr>
          <p:cNvPr id="13" name="Picture 12" descr="dfl 001.jpg"/>
          <p:cNvPicPr>
            <a:picLocks noChangeAspect="1"/>
          </p:cNvPicPr>
          <p:nvPr/>
        </p:nvPicPr>
        <p:blipFill>
          <a:blip r:embed="rId8" cstate="print"/>
          <a:srcRect b="16600"/>
          <a:stretch>
            <a:fillRect/>
          </a:stretch>
        </p:blipFill>
        <p:spPr>
          <a:xfrm>
            <a:off x="4225766" y="2131869"/>
            <a:ext cx="2365231" cy="1978492"/>
          </a:xfrm>
          <a:prstGeom prst="rect">
            <a:avLst/>
          </a:prstGeom>
        </p:spPr>
      </p:pic>
      <p:pic>
        <p:nvPicPr>
          <p:cNvPr id="16" name="Picture 15" descr="Png Photo 2.png"/>
          <p:cNvPicPr>
            <a:picLocks noChangeAspect="1"/>
          </p:cNvPicPr>
          <p:nvPr/>
        </p:nvPicPr>
        <p:blipFill>
          <a:blip r:embed="rId9" cstate="print"/>
          <a:stretch>
            <a:fillRect/>
          </a:stretch>
        </p:blipFill>
        <p:spPr>
          <a:xfrm>
            <a:off x="7248128" y="2276872"/>
            <a:ext cx="3456384" cy="1944216"/>
          </a:xfrm>
          <a:prstGeom prst="rect">
            <a:avLst/>
          </a:prstGeom>
        </p:spPr>
      </p:pic>
      <p:sp>
        <p:nvSpPr>
          <p:cNvPr id="17" name="WordArt 4"/>
          <p:cNvSpPr>
            <a:spLocks noChangeArrowheads="1" noChangeShapeType="1"/>
          </p:cNvSpPr>
          <p:nvPr/>
        </p:nvSpPr>
        <p:spPr bwMode="auto">
          <a:xfrm>
            <a:off x="1007437" y="3861050"/>
            <a:ext cx="10147300" cy="874713"/>
          </a:xfrm>
          <a:prstGeom prst="rect">
            <a:avLst/>
          </a:prstGeom>
        </p:spPr>
        <p:txBody>
          <a:bodyPr wrap="none" fromWordArt="1">
            <a:prstTxWarp prst="textCascadeUp">
              <a:avLst>
                <a:gd name="adj" fmla="val 28569"/>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en-GB" sz="3600" kern="10" dirty="0">
                <a:ln w="9525">
                  <a:round/>
                  <a:headEnd/>
                  <a:tailEnd/>
                </a:ln>
                <a:gradFill rotWithShape="1">
                  <a:gsLst>
                    <a:gs pos="0">
                      <a:srgbClr val="FFE701"/>
                    </a:gs>
                    <a:gs pos="100000">
                      <a:srgbClr val="FE3E02"/>
                    </a:gs>
                  </a:gsLst>
                  <a:lin ang="5400000" scaled="1"/>
                </a:gradFill>
                <a:latin typeface="Impact"/>
              </a:rPr>
              <a:t>Disabled People </a:t>
            </a:r>
            <a:r>
              <a:rPr lang="en-GB" sz="3600" kern="10" dirty="0" smtClean="0">
                <a:ln w="9525">
                  <a:round/>
                  <a:headEnd/>
                  <a:tailEnd/>
                </a:ln>
                <a:gradFill rotWithShape="1">
                  <a:gsLst>
                    <a:gs pos="0">
                      <a:srgbClr val="FFE701"/>
                    </a:gs>
                    <a:gs pos="100000">
                      <a:srgbClr val="FE3E02"/>
                    </a:gs>
                  </a:gsLst>
                  <a:lin ang="5400000" scaled="1"/>
                </a:gradFill>
                <a:latin typeface="Impact"/>
              </a:rPr>
              <a:t>&amp; Parents Organise </a:t>
            </a:r>
            <a:r>
              <a:rPr lang="en-GB" sz="3600" kern="10" dirty="0">
                <a:ln w="9525">
                  <a:round/>
                  <a:headEnd/>
                  <a:tailEnd/>
                </a:ln>
                <a:gradFill rotWithShape="1">
                  <a:gsLst>
                    <a:gs pos="0">
                      <a:srgbClr val="FFE701"/>
                    </a:gs>
                    <a:gs pos="100000">
                      <a:srgbClr val="FE3E02"/>
                    </a:gs>
                  </a:gsLst>
                  <a:lin ang="5400000" scaled="1"/>
                </a:gradFill>
                <a:latin typeface="Impact"/>
              </a:rPr>
              <a:t>and Fight Back</a:t>
            </a:r>
          </a:p>
        </p:txBody>
      </p:sp>
      <p:pic>
        <p:nvPicPr>
          <p:cNvPr id="18" name="Picture 17" descr="0314.1990_Disabil-Rights-de (1).jpg"/>
          <p:cNvPicPr>
            <a:picLocks noChangeAspect="1"/>
          </p:cNvPicPr>
          <p:nvPr/>
        </p:nvPicPr>
        <p:blipFill>
          <a:blip r:embed="rId10" cstate="print"/>
          <a:stretch>
            <a:fillRect/>
          </a:stretch>
        </p:blipFill>
        <p:spPr>
          <a:xfrm>
            <a:off x="335361" y="2492898"/>
            <a:ext cx="2569468" cy="1850017"/>
          </a:xfrm>
          <a:prstGeom prst="rect">
            <a:avLst/>
          </a:prstGeom>
        </p:spPr>
      </p:pic>
      <p:pic>
        <p:nvPicPr>
          <p:cNvPr id="14" name="Picture 1" descr="X:\My Documents\My Pictures\RRDE Logo\rrlogo.gif"/>
          <p:cNvPicPr>
            <a:picLocks noChangeAspect="1" noChangeArrowheads="1"/>
          </p:cNvPicPr>
          <p:nvPr/>
        </p:nvPicPr>
        <p:blipFill>
          <a:blip r:embed="rId11" cstate="print"/>
          <a:srcRect/>
          <a:stretch>
            <a:fillRect/>
          </a:stretch>
        </p:blipFill>
        <p:spPr bwMode="auto">
          <a:xfrm>
            <a:off x="10731538" y="2492896"/>
            <a:ext cx="1460463" cy="6221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b="1" dirty="0" smtClean="0"/>
              <a:t>Social /Human Rights Model of Disability</a:t>
            </a:r>
            <a:br>
              <a:rPr lang="en-GB" b="1" dirty="0" smtClean="0"/>
            </a:br>
            <a:r>
              <a:rPr lang="en-GB" b="1" dirty="0" smtClean="0"/>
              <a:t>Addresses barriers of attitude, environment and organisation</a:t>
            </a:r>
            <a:br>
              <a:rPr lang="en-GB" b="1" dirty="0" smtClean="0"/>
            </a:br>
            <a:endParaRPr lang="en-GB" dirty="0"/>
          </a:p>
        </p:txBody>
      </p:sp>
      <p:graphicFrame>
        <p:nvGraphicFramePr>
          <p:cNvPr id="3073" name="Object 1"/>
          <p:cNvGraphicFramePr>
            <a:graphicFrameLocks noChangeAspect="1"/>
          </p:cNvGraphicFramePr>
          <p:nvPr>
            <p:extLst>
              <p:ext uri="{D42A27DB-BD31-4B8C-83A1-F6EECF244321}">
                <p14:modId xmlns:p14="http://schemas.microsoft.com/office/powerpoint/2010/main" val="1675126655"/>
              </p:ext>
            </p:extLst>
          </p:nvPr>
        </p:nvGraphicFramePr>
        <p:xfrm>
          <a:off x="510697" y="1864311"/>
          <a:ext cx="8891237" cy="4585315"/>
        </p:xfrm>
        <a:graphic>
          <a:graphicData uri="http://schemas.openxmlformats.org/presentationml/2006/ole">
            <mc:AlternateContent xmlns:mc="http://schemas.openxmlformats.org/markup-compatibility/2006">
              <mc:Choice xmlns:v="urn:schemas-microsoft-com:vml" Requires="v">
                <p:oleObj spid="_x0000_s3079" name="Slide" r:id="rId3" imgW="1924719" imgH="1443378" progId="PowerPoint.Slide.12">
                  <p:embed/>
                </p:oleObj>
              </mc:Choice>
              <mc:Fallback>
                <p:oleObj name="Slide" r:id="rId3" imgW="1924719" imgH="1443378" progId="PowerPoint.Slide.12">
                  <p:embed/>
                  <p:pic>
                    <p:nvPicPr>
                      <p:cNvPr id="0" name="Picture 1"/>
                      <p:cNvPicPr>
                        <a:picLocks noChangeAspect="1" noChangeArrowheads="1"/>
                      </p:cNvPicPr>
                      <p:nvPr/>
                    </p:nvPicPr>
                    <p:blipFill>
                      <a:blip r:embed="rId4"/>
                      <a:srcRect/>
                      <a:stretch>
                        <a:fillRect/>
                      </a:stretch>
                    </p:blipFill>
                    <p:spPr bwMode="auto">
                      <a:xfrm>
                        <a:off x="510697" y="1864311"/>
                        <a:ext cx="8891237" cy="45853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1" descr="X:\My Documents\My Pictures\RRDE Logo\rrlogo.gif"/>
          <p:cNvPicPr>
            <a:picLocks noChangeAspect="1" noChangeArrowheads="1"/>
          </p:cNvPicPr>
          <p:nvPr/>
        </p:nvPicPr>
        <p:blipFill>
          <a:blip r:embed="rId5" cstate="print"/>
          <a:srcRect/>
          <a:stretch>
            <a:fillRect/>
          </a:stretch>
        </p:blipFill>
        <p:spPr bwMode="auto">
          <a:xfrm>
            <a:off x="9863102" y="1756060"/>
            <a:ext cx="1967541" cy="8382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extLst>
              <p:ext uri="{D42A27DB-BD31-4B8C-83A1-F6EECF244321}">
                <p14:modId xmlns:p14="http://schemas.microsoft.com/office/powerpoint/2010/main" val="496442907"/>
              </p:ext>
            </p:extLst>
          </p:nvPr>
        </p:nvGraphicFramePr>
        <p:xfrm>
          <a:off x="111774" y="837698"/>
          <a:ext cx="10046367" cy="5643002"/>
        </p:xfrm>
        <a:graphic>
          <a:graphicData uri="http://schemas.openxmlformats.org/presentationml/2006/ole">
            <mc:AlternateContent xmlns:mc="http://schemas.openxmlformats.org/markup-compatibility/2006">
              <mc:Choice xmlns:v="urn:schemas-microsoft-com:vml" Requires="v">
                <p:oleObj spid="_x0000_s17416" name="Slide" r:id="rId3" imgW="1299989" imgH="975353" progId="PowerPoint.Slide.12">
                  <p:embed/>
                </p:oleObj>
              </mc:Choice>
              <mc:Fallback>
                <p:oleObj name="Slide" r:id="rId3" imgW="1299989" imgH="975353" progId="PowerPoint.Slide.12">
                  <p:embed/>
                  <p:pic>
                    <p:nvPicPr>
                      <p:cNvPr id="0" name="Picture 2"/>
                      <p:cNvPicPr>
                        <a:picLocks noChangeAspect="1" noChangeArrowheads="1"/>
                      </p:cNvPicPr>
                      <p:nvPr/>
                    </p:nvPicPr>
                    <p:blipFill>
                      <a:blip r:embed="rId4"/>
                      <a:srcRect/>
                      <a:stretch>
                        <a:fillRect/>
                      </a:stretch>
                    </p:blipFill>
                    <p:spPr bwMode="auto">
                      <a:xfrm>
                        <a:off x="111774" y="837698"/>
                        <a:ext cx="10046367" cy="56430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1" descr="X:\My Documents\My Pictures\RRDE Logo\rrlogo.gif"/>
          <p:cNvPicPr>
            <a:picLocks noChangeAspect="1" noChangeArrowheads="1"/>
          </p:cNvPicPr>
          <p:nvPr/>
        </p:nvPicPr>
        <p:blipFill>
          <a:blip r:embed="rId5" cstate="print"/>
          <a:srcRect/>
          <a:stretch>
            <a:fillRect/>
          </a:stretch>
        </p:blipFill>
        <p:spPr bwMode="auto">
          <a:xfrm>
            <a:off x="10314141" y="594803"/>
            <a:ext cx="1611529" cy="686539"/>
          </a:xfrm>
          <a:prstGeom prst="rect">
            <a:avLst/>
          </a:prstGeom>
          <a:noFill/>
          <a:ln w="9525">
            <a:noFill/>
            <a:miter lim="800000"/>
            <a:headEnd/>
            <a:tailEnd/>
          </a:ln>
        </p:spPr>
      </p:pic>
      <p:sp>
        <p:nvSpPr>
          <p:cNvPr id="4" name="TextBox 3"/>
          <p:cNvSpPr txBox="1"/>
          <p:nvPr/>
        </p:nvSpPr>
        <p:spPr>
          <a:xfrm>
            <a:off x="639192" y="337351"/>
            <a:ext cx="9641150" cy="369332"/>
          </a:xfrm>
          <a:prstGeom prst="rect">
            <a:avLst/>
          </a:prstGeom>
          <a:noFill/>
        </p:spPr>
        <p:txBody>
          <a:bodyPr wrap="square" rtlCol="0">
            <a:spAutoFit/>
          </a:bodyPr>
          <a:lstStyle/>
          <a:p>
            <a:r>
              <a:rPr lang="en-GB" b="1" dirty="0" smtClean="0"/>
              <a:t>Forms of Organisation of education for children with disabilities</a:t>
            </a:r>
            <a:endParaRPr lang="en-GB"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7D787518-CDDA-48E7-BC6D-05A2823D5B50}" vid="{82FDFFA2-F4D2-44C8-8E17-6D09AC384E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Presentation1</Template>
  <TotalTime>2422</TotalTime>
  <Words>2218</Words>
  <Application>Microsoft Office PowerPoint</Application>
  <PresentationFormat>Custom</PresentationFormat>
  <Paragraphs>280</Paragraphs>
  <Slides>40</Slides>
  <Notes>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40</vt:i4>
      </vt:variant>
    </vt:vector>
  </HeadingPairs>
  <TitlesOfParts>
    <vt:vector size="44" baseType="lpstr">
      <vt:lpstr>Office Theme</vt:lpstr>
      <vt:lpstr>Microsoft PowerPoint Slide</vt:lpstr>
      <vt:lpstr>Slide</vt:lpstr>
      <vt:lpstr>Microsoft PowerPoint 97-2003 Slide</vt:lpstr>
      <vt:lpstr>Inclusive Education for the 21st Century</vt:lpstr>
      <vt:lpstr>PowerPoint Presentation</vt:lpstr>
      <vt:lpstr>Paradigm Shift at Core of UN Convention on the Rights of Persons with Disabilities (UNCRPD)</vt:lpstr>
      <vt:lpstr>               Bringing about  the Paradigm Shift on Disability 1981  Disabled People International first recognised the difference between our impairments and disability.  Impairment is the loss or limitation of physical, mental or sensory function on a long term, or permanent basis.   Disability is the loss or limitation of opportunities to take part in the normal life of the community on an equal level with others due to physical and social barriers.  This definition allowed the Disability Movement to use the ‘social model’ to analyse the oppression people with disabilities face and to campaign for a fundamental change in attitudes and practices as a human rights issue. This analysis led directly to the UNCRPD 25 years later. </vt:lpstr>
      <vt:lpstr>Traditional Models of Disability</vt:lpstr>
      <vt:lpstr>PowerPoint Presentation</vt:lpstr>
      <vt:lpstr>PowerPoint Presentation</vt:lpstr>
      <vt:lpstr> Social /Human Rights Model of Disability Addresses barriers of attitude, environment and organisation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UNCRPD Article 24 Education</vt:lpstr>
      <vt:lpstr>UNCRPD Article 24 Education -2  </vt:lpstr>
      <vt:lpstr>PowerPoint Presentation</vt:lpstr>
      <vt:lpstr>PowerPoint Presentation</vt:lpstr>
      <vt:lpstr>PowerPoint Presentation</vt:lpstr>
      <vt:lpstr>PowerPoint Presentation</vt:lpstr>
      <vt:lpstr>  Four key questions to help develop inclusive practice in lesson preparation.</vt:lpstr>
      <vt:lpstr>PowerPoint Presentation</vt:lpstr>
      <vt:lpstr>PowerPoint Presentation</vt:lpstr>
      <vt:lpstr>Towards a Person Centred Approach</vt:lpstr>
      <vt:lpstr>PowerPoint Presentation</vt:lpstr>
      <vt:lpstr>PowerPoint Presentation</vt:lpstr>
      <vt:lpstr>Disability and the Art of Frida Kahlo</vt:lpstr>
      <vt:lpstr>PowerPoint Presentation</vt:lpstr>
      <vt:lpstr>PowerPoint Presentation</vt:lpstr>
      <vt:lpstr>PowerPoint Presentation</vt:lpstr>
      <vt:lpstr>PowerPoint Presentation</vt:lpstr>
      <vt:lpstr>Itinerant teachers for Blind and Visually Impaired</vt:lpstr>
      <vt:lpstr>PowerPoint Presentation</vt:lpstr>
      <vt:lpstr>The evidence for the efficacy of Inclusive Education is Clear</vt:lpstr>
      <vt:lpstr>PowerPoint Presentation</vt:lpstr>
      <vt:lpstr>Local Inclusion Initiatives Must be Brought to National  Scale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SEAMEO</dc:creator>
  <cp:lastModifiedBy>Rieser</cp:lastModifiedBy>
  <cp:revision>197</cp:revision>
  <dcterms:created xsi:type="dcterms:W3CDTF">2017-03-31T06:43:02Z</dcterms:created>
  <dcterms:modified xsi:type="dcterms:W3CDTF">2017-07-31T15:39:35Z</dcterms:modified>
</cp:coreProperties>
</file>